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E08FFF9-605D-4EC7-8DEE-036D399B0433}" type="datetimeFigureOut">
              <a:rPr lang="en-US" smtClean="0"/>
              <a:pPr/>
              <a:t>5/7/2020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8E460C7-65C4-4F85-8029-7EBFA899A93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E08FFF9-605D-4EC7-8DEE-036D399B0433}"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E460C7-65C4-4F85-8029-7EBFA899A9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E08FFF9-605D-4EC7-8DEE-036D399B0433}"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E460C7-65C4-4F85-8029-7EBFA899A9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E08FFF9-605D-4EC7-8DEE-036D399B0433}"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E460C7-65C4-4F85-8029-7EBFA899A93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E08FFF9-605D-4EC7-8DEE-036D399B0433}" type="datetimeFigureOut">
              <a:rPr lang="en-US" smtClean="0"/>
              <a:pPr/>
              <a:t>5/7/2020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A8E460C7-65C4-4F85-8029-7EBFA899A93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E08FFF9-605D-4EC7-8DEE-036D399B0433}"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E460C7-65C4-4F85-8029-7EBFA899A93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E08FFF9-605D-4EC7-8DEE-036D399B0433}" type="datetimeFigureOut">
              <a:rPr lang="en-US" smtClean="0"/>
              <a:pPr/>
              <a:t>5/7/2020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E460C7-65C4-4F85-8029-7EBFA899A93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E08FFF9-605D-4EC7-8DEE-036D399B0433}" type="datetimeFigureOut">
              <a:rPr lang="en-US" smtClean="0"/>
              <a:pPr/>
              <a:t>5/7/2020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E460C7-65C4-4F85-8029-7EBFA899A9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08FFF9-605D-4EC7-8DEE-036D399B0433}" type="datetimeFigureOut">
              <a:rPr lang="en-US" smtClean="0"/>
              <a:pPr/>
              <a:t>5/7/2020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E460C7-65C4-4F85-8029-7EBFA899A9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E08FFF9-605D-4EC7-8DEE-036D399B0433}"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E460C7-65C4-4F85-8029-7EBFA899A93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E08FFF9-605D-4EC7-8DEE-036D399B0433}" type="datetimeFigureOut">
              <a:rPr lang="en-US" smtClean="0"/>
              <a:pPr/>
              <a:t>5/7/2020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A8E460C7-65C4-4F85-8029-7EBFA899A93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E08FFF9-605D-4EC7-8DEE-036D399B0433}" type="datetimeFigureOut">
              <a:rPr lang="en-US" smtClean="0"/>
              <a:pPr/>
              <a:t>5/7/2020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8E460C7-65C4-4F85-8029-7EBFA899A93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Rural Consumer Buying Process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016758"/>
          </a:xfrm>
          <a:prstGeom prst="rect">
            <a:avLst/>
          </a:prstGeom>
        </p:spPr>
        <p:txBody>
          <a:bodyPr wrap="square">
            <a:spAutoFit/>
          </a:bodyPr>
          <a:lstStyle/>
          <a:p>
            <a:pPr algn="just" fontAlgn="base"/>
            <a:r>
              <a:rPr lang="en-US" sz="4000" dirty="0" smtClean="0"/>
              <a:t>Consumer evaluates product attributes and features that seem most relevant to his needs. The consumer will form a consideration set, which is a bunch of products that are likely to satiate his needs. He then uses cut-offs, which are the minimum and the maximum acceptable values for the product in which price is mostly the quality indicator.</a:t>
            </a:r>
            <a:endParaRPr lang="en-US" sz="4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494085"/>
          </a:xfrm>
          <a:prstGeom prst="rect">
            <a:avLst/>
          </a:prstGeom>
        </p:spPr>
        <p:txBody>
          <a:bodyPr wrap="square">
            <a:spAutoFit/>
          </a:bodyPr>
          <a:lstStyle/>
          <a:p>
            <a:pPr algn="just" fontAlgn="base"/>
            <a:r>
              <a:rPr lang="en-US" sz="3200" b="1" dirty="0"/>
              <a:t>4. PURCHASE DECISION</a:t>
            </a:r>
            <a:endParaRPr lang="en-US" sz="3200" dirty="0"/>
          </a:p>
          <a:p>
            <a:pPr algn="just" fontAlgn="base"/>
            <a:r>
              <a:rPr lang="en-US" sz="3200" dirty="0"/>
              <a:t>Post-assessment the customer proceeds to accomplish the final purchase decision of a product of a particular brand, his retailer and also the mode of payment. It is a collective decision guided by perceived risks associated with the products plus key influences. </a:t>
            </a:r>
            <a:endParaRPr lang="en-US" sz="3200" dirty="0" smtClean="0"/>
          </a:p>
          <a:p>
            <a:pPr algn="just" fontAlgn="base"/>
            <a:endParaRPr lang="en-US" sz="3200" dirty="0" smtClean="0"/>
          </a:p>
          <a:p>
            <a:pPr algn="just" fontAlgn="base"/>
            <a:r>
              <a:rPr lang="en-US" sz="3200" dirty="0" smtClean="0"/>
              <a:t>Evaluation </a:t>
            </a:r>
            <a:r>
              <a:rPr lang="en-US" sz="3200" dirty="0"/>
              <a:t>process further leads to the purchase intention. There are three factors that possibly intrude a purchase decision like the attitudes of others, unanticipated events, and the possibilities of fulfilling the purchase decision that is from whom, where to buy and so 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509200"/>
          </a:xfrm>
          <a:prstGeom prst="rect">
            <a:avLst/>
          </a:prstGeom>
        </p:spPr>
        <p:txBody>
          <a:bodyPr wrap="square">
            <a:spAutoFit/>
          </a:bodyPr>
          <a:lstStyle/>
          <a:p>
            <a:pPr algn="just" fontAlgn="base"/>
            <a:r>
              <a:rPr lang="en-US" sz="4400" b="1" dirty="0"/>
              <a:t>5. POST PURCHASE DECISION</a:t>
            </a:r>
            <a:endParaRPr lang="en-US" sz="4400" dirty="0"/>
          </a:p>
          <a:p>
            <a:pPr algn="just" fontAlgn="base"/>
            <a:r>
              <a:rPr lang="en-US" sz="4400" dirty="0"/>
              <a:t>Customer satisfaction is the key to establish a profitable long-term relationship with the customers. This is the final stage of the buying process that usually strikes to form a balance between customer expectation and satisfaction attained after employing the product.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001643"/>
          </a:xfrm>
          <a:prstGeom prst="rect">
            <a:avLst/>
          </a:prstGeom>
        </p:spPr>
        <p:txBody>
          <a:bodyPr wrap="square">
            <a:spAutoFit/>
          </a:bodyPr>
          <a:lstStyle/>
          <a:p>
            <a:pPr algn="just" fontAlgn="base"/>
            <a:r>
              <a:rPr lang="en-US" sz="4800" dirty="0" smtClean="0"/>
              <a:t>Based on this analysis the consumer interprets if his decision was a success story. Depending on his experience even if the product comes anywhere close to his expectations, he labels it as a good product and spreads the good news through word of mouth and vice versa.</a:t>
            </a:r>
            <a:endParaRPr lang="en-US" sz="4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algn="just" fontAlgn="base"/>
            <a:r>
              <a:rPr lang="en-US" sz="3200" dirty="0"/>
              <a:t>Buying decision process defines the rudimentary stages that a consumer goes through while he decides to buy a product. Purchase decision of a rural customer is determined by his lifestyle, his values, and personality</a:t>
            </a:r>
            <a:r>
              <a:rPr lang="en-US" sz="3200" dirty="0" smtClean="0"/>
              <a:t>.</a:t>
            </a:r>
          </a:p>
          <a:p>
            <a:pPr algn="just" fontAlgn="base"/>
            <a:endParaRPr lang="en-US" sz="3200" dirty="0"/>
          </a:p>
          <a:p>
            <a:pPr algn="just" fontAlgn="base"/>
            <a:r>
              <a:rPr lang="en-US" sz="3200" dirty="0"/>
              <a:t>On account of the green revolution, rural areas are absorbing large quantities of industrial and urban manufactured products. In the process, a pristine marketing strategy called the rural marketing has transpired. A big number of MNCs have shifted their locations from urban to rural markets, which have portrayed a stunning growth in the last few years.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fontAlgn="base"/>
            <a:r>
              <a:rPr lang="en-US" sz="2400" dirty="0"/>
              <a:t>A consumer surpasses five stages while making a purchase decision and that is</a:t>
            </a:r>
            <a:r>
              <a:rPr lang="en-US" sz="2400" dirty="0" smtClean="0"/>
              <a:t>:</a:t>
            </a:r>
          </a:p>
          <a:p>
            <a:pPr fontAlgn="base"/>
            <a:endParaRPr lang="en-US" sz="2400" dirty="0"/>
          </a:p>
          <a:p>
            <a:pPr fontAlgn="base"/>
            <a:r>
              <a:rPr lang="en-US" sz="2400" dirty="0"/>
              <a:t>Need </a:t>
            </a:r>
            <a:r>
              <a:rPr lang="en-US" sz="2400" dirty="0" smtClean="0"/>
              <a:t>recognition</a:t>
            </a:r>
          </a:p>
          <a:p>
            <a:pPr fontAlgn="base"/>
            <a:endParaRPr lang="en-US" sz="2400" dirty="0" smtClean="0"/>
          </a:p>
          <a:p>
            <a:pPr fontAlgn="base"/>
            <a:endParaRPr lang="en-US" sz="2400" dirty="0"/>
          </a:p>
          <a:p>
            <a:pPr fontAlgn="base"/>
            <a:r>
              <a:rPr lang="en-US" sz="2400" dirty="0"/>
              <a:t>Information </a:t>
            </a:r>
            <a:r>
              <a:rPr lang="en-US" sz="2400" dirty="0" smtClean="0"/>
              <a:t>Search</a:t>
            </a:r>
          </a:p>
          <a:p>
            <a:pPr fontAlgn="base"/>
            <a:endParaRPr lang="en-US" sz="2400" dirty="0" smtClean="0"/>
          </a:p>
          <a:p>
            <a:pPr fontAlgn="base"/>
            <a:endParaRPr lang="en-US" sz="2400" dirty="0"/>
          </a:p>
          <a:p>
            <a:pPr fontAlgn="base"/>
            <a:r>
              <a:rPr lang="en-US" sz="2400" dirty="0"/>
              <a:t>Evaluation of </a:t>
            </a:r>
            <a:r>
              <a:rPr lang="en-US" sz="2400" dirty="0" smtClean="0"/>
              <a:t>Alternatives</a:t>
            </a:r>
          </a:p>
          <a:p>
            <a:pPr fontAlgn="base"/>
            <a:endParaRPr lang="en-US" sz="2400" dirty="0" smtClean="0"/>
          </a:p>
          <a:p>
            <a:pPr fontAlgn="base"/>
            <a:endParaRPr lang="en-US" sz="2400" dirty="0"/>
          </a:p>
          <a:p>
            <a:pPr fontAlgn="base"/>
            <a:r>
              <a:rPr lang="en-US" sz="2400" dirty="0"/>
              <a:t>Purchase </a:t>
            </a:r>
            <a:r>
              <a:rPr lang="en-US" sz="2400" dirty="0" smtClean="0"/>
              <a:t>Decision</a:t>
            </a:r>
          </a:p>
          <a:p>
            <a:pPr fontAlgn="base"/>
            <a:endParaRPr lang="en-US" sz="2400" dirty="0" smtClean="0"/>
          </a:p>
          <a:p>
            <a:pPr fontAlgn="base"/>
            <a:endParaRPr lang="en-US" sz="2400" dirty="0"/>
          </a:p>
          <a:p>
            <a:pPr fontAlgn="base"/>
            <a:r>
              <a:rPr lang="en-US" sz="2400" dirty="0"/>
              <a:t>Post-purchase Behavior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286125" y="528638"/>
            <a:ext cx="2571750" cy="5800725"/>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534400" cy="4832092"/>
          </a:xfrm>
          <a:prstGeom prst="rect">
            <a:avLst/>
          </a:prstGeom>
        </p:spPr>
        <p:txBody>
          <a:bodyPr wrap="square">
            <a:spAutoFit/>
          </a:bodyPr>
          <a:lstStyle/>
          <a:p>
            <a:pPr algn="just" fontAlgn="base"/>
            <a:r>
              <a:rPr lang="en-US" sz="4400" b="1" dirty="0"/>
              <a:t>1. NEED RECOGNITION</a:t>
            </a:r>
            <a:endParaRPr lang="en-US" sz="4400" dirty="0"/>
          </a:p>
          <a:p>
            <a:pPr algn="just" fontAlgn="base"/>
            <a:r>
              <a:rPr lang="en-US" sz="4400" dirty="0"/>
              <a:t>Perceiving the need is the first step of the buying decision process. In this stage, the consumer recognizes the need for a product which fundamentally depends on the prices of the products. Needs can be triggered by internal or external stimuli.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6247864"/>
          </a:xfrm>
          <a:prstGeom prst="rect">
            <a:avLst/>
          </a:prstGeom>
        </p:spPr>
        <p:txBody>
          <a:bodyPr wrap="square">
            <a:spAutoFit/>
          </a:bodyPr>
          <a:lstStyle/>
          <a:p>
            <a:pPr algn="just" fontAlgn="base"/>
            <a:r>
              <a:rPr lang="en-US" sz="4000" dirty="0" smtClean="0"/>
              <a:t>In this stage, the advertisers should extend support to the consumers in recognizing the problems currently and expected problems later. A small research on consumer needs and problems would do a good deal. </a:t>
            </a:r>
            <a:endParaRPr lang="en-US" sz="4000" dirty="0" smtClean="0"/>
          </a:p>
          <a:p>
            <a:pPr algn="just" fontAlgn="base"/>
            <a:r>
              <a:rPr lang="en-US" sz="4000" dirty="0" smtClean="0"/>
              <a:t>The </a:t>
            </a:r>
            <a:r>
              <a:rPr lang="en-US" sz="4000" dirty="0" smtClean="0"/>
              <a:t>research will further help the marketers design products that tend to meet the needs of the customers and to develop strategies for marketing that can stimulate a buying interest.</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078313"/>
          </a:xfrm>
          <a:prstGeom prst="rect">
            <a:avLst/>
          </a:prstGeom>
        </p:spPr>
        <p:txBody>
          <a:bodyPr wrap="square">
            <a:spAutoFit/>
          </a:bodyPr>
          <a:lstStyle/>
          <a:p>
            <a:pPr algn="just" fontAlgn="base"/>
            <a:r>
              <a:rPr lang="en-US" sz="3600" b="1" dirty="0"/>
              <a:t>2. INFORMATION SEARCH</a:t>
            </a:r>
            <a:endParaRPr lang="en-US" sz="3600" dirty="0"/>
          </a:p>
          <a:p>
            <a:pPr algn="just" fontAlgn="base"/>
            <a:r>
              <a:rPr lang="en-US" sz="3600" dirty="0"/>
              <a:t>In the second stage, the consumer begins the search for the various alternatives available for the required product. He searches for internal and external information. </a:t>
            </a:r>
            <a:endParaRPr lang="en-US" sz="3600" dirty="0" smtClean="0"/>
          </a:p>
          <a:p>
            <a:pPr algn="just" fontAlgn="base"/>
            <a:r>
              <a:rPr lang="en-US" sz="3600" dirty="0" smtClean="0"/>
              <a:t>The </a:t>
            </a:r>
            <a:r>
              <a:rPr lang="en-US" sz="3600" dirty="0"/>
              <a:t>process can either be an active or a passive one. Passive information gathering is a process in which the customer becomes more attentive of a recognized solution to a given need</a:t>
            </a:r>
            <a:r>
              <a:rPr lang="en-US" sz="3600" dirty="0" smtClean="0"/>
              <a:t>.</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534400" cy="5632311"/>
          </a:xfrm>
          <a:prstGeom prst="rect">
            <a:avLst/>
          </a:prstGeom>
        </p:spPr>
        <p:txBody>
          <a:bodyPr wrap="square">
            <a:spAutoFit/>
          </a:bodyPr>
          <a:lstStyle/>
          <a:p>
            <a:pPr fontAlgn="base"/>
            <a:r>
              <a:rPr lang="en-US" sz="4000" dirty="0" smtClean="0"/>
              <a:t> Active information search is a process in which the customer proactively engages in the accumulation of information regarding the products through the internet, print media, television, discussions with friends, family, and </a:t>
            </a:r>
            <a:r>
              <a:rPr lang="en-US" sz="4000" dirty="0" err="1" smtClean="0"/>
              <a:t>neighbours</a:t>
            </a:r>
            <a:r>
              <a:rPr lang="en-US" sz="4000" dirty="0" smtClean="0"/>
              <a:t>. In the process the consumer researches on details of the type of product, nature of the product, availability of the product, and so on.</a:t>
            </a:r>
            <a:endParaRPr lang="en-US" sz="4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186309"/>
          </a:xfrm>
          <a:prstGeom prst="rect">
            <a:avLst/>
          </a:prstGeom>
        </p:spPr>
        <p:txBody>
          <a:bodyPr wrap="square">
            <a:spAutoFit/>
          </a:bodyPr>
          <a:lstStyle/>
          <a:p>
            <a:pPr algn="just" fontAlgn="base"/>
            <a:r>
              <a:rPr lang="en-US" sz="4400" b="1" dirty="0"/>
              <a:t>3. EVALUATION OF ALTERNATIVES</a:t>
            </a:r>
            <a:endParaRPr lang="en-US" sz="4400" dirty="0"/>
          </a:p>
          <a:p>
            <a:pPr algn="just" fontAlgn="base"/>
            <a:r>
              <a:rPr lang="en-US" sz="4400" dirty="0"/>
              <a:t>This is the most crucial stage of the buying decision process since it is at this stage that the consumer analyses the various alternatives. In this stage, the consumer encounters various products and tries to evaluate the product based on his understanding, experience and exposure. </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10</TotalTime>
  <Words>678</Words>
  <Application>Microsoft Office PowerPoint</Application>
  <PresentationFormat>On-screen Show (4:3)</PresentationFormat>
  <Paragraphs>73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Rural Consumer Buying Process</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Rural Consumer Buying Process</dc:title>
  <dc:creator>Ashutosh</dc:creator>
  <cp:lastModifiedBy>Ashutosh</cp:lastModifiedBy>
  <cp:revision>3</cp:revision>
  <dcterms:created xsi:type="dcterms:W3CDTF">2020-04-30T11:18:22Z</dcterms:created>
  <dcterms:modified xsi:type="dcterms:W3CDTF">2020-05-07T06:43:41Z</dcterms:modified>
</cp:coreProperties>
</file>