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8574D41-F447-4DB7-9517-F825F3E9960A}"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15657958-CC98-40E8-8473-47FD76A52DD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657958-CC98-40E8-8473-47FD76A52DD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657958-CC98-40E8-8473-47FD76A52DD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657958-CC98-40E8-8473-47FD76A52DD4}"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5657958-CC98-40E8-8473-47FD76A52DD4}"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5657958-CC98-40E8-8473-47FD76A52DD4}"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5657958-CC98-40E8-8473-47FD76A52DD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5657958-CC98-40E8-8473-47FD76A52DD4}"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8574D41-F447-4DB7-9517-F825F3E9960A}"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5657958-CC98-40E8-8473-47FD76A52DD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8574D41-F447-4DB7-9517-F825F3E9960A}"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5657958-CC98-40E8-8473-47FD76A52DD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8574D41-F447-4DB7-9517-F825F3E9960A}"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15657958-CC98-40E8-8473-47FD76A52DD4}"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8574D41-F447-4DB7-9517-F825F3E9960A}"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5657958-CC98-40E8-8473-47FD76A52DD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0"/>
            <a:ext cx="7772400" cy="1905001"/>
          </a:xfrm>
        </p:spPr>
        <p:txBody>
          <a:bodyPr>
            <a:normAutofit fontScale="90000"/>
          </a:bodyPr>
          <a:lstStyle/>
          <a:p>
            <a:pPr fontAlgn="base"/>
            <a:r>
              <a:rPr lang="en-US" sz="4000" b="1" dirty="0" smtClean="0"/>
              <a:t>Sales Territories Determinants</a:t>
            </a:r>
            <a:br>
              <a:rPr lang="en-US" sz="4000" b="1" dirty="0" smtClean="0"/>
            </a:br>
            <a:r>
              <a:rPr lang="en-US" sz="4000" dirty="0" smtClean="0"/>
              <a:t/>
            </a:r>
            <a:br>
              <a:rPr lang="en-US" sz="4000" dirty="0" smtClean="0"/>
            </a:br>
            <a:endParaRPr lang="en-US" sz="4000" dirty="0"/>
          </a:p>
        </p:txBody>
      </p:sp>
      <p:sp>
        <p:nvSpPr>
          <p:cNvPr id="3" name="Subtitle 2"/>
          <p:cNvSpPr>
            <a:spLocks noGrp="1"/>
          </p:cNvSpPr>
          <p:nvPr>
            <p:ph type="subTitle" idx="1"/>
          </p:nvPr>
        </p:nvSpPr>
        <p:spPr>
          <a:xfrm>
            <a:off x="228600" y="3124200"/>
            <a:ext cx="7543800" cy="1752600"/>
          </a:xfrm>
        </p:spPr>
        <p:txBody>
          <a:bodyPr>
            <a:normAutofit lnSpcReduction="1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153400" cy="4832092"/>
          </a:xfrm>
          <a:prstGeom prst="rect">
            <a:avLst/>
          </a:prstGeom>
        </p:spPr>
        <p:txBody>
          <a:bodyPr wrap="square">
            <a:spAutoFit/>
          </a:bodyPr>
          <a:lstStyle/>
          <a:p>
            <a:pPr marL="342900" indent="-342900" fontAlgn="base">
              <a:buAutoNum type="arabicPeriod"/>
            </a:pPr>
            <a:r>
              <a:rPr lang="en-US" sz="2800" dirty="0" smtClean="0"/>
              <a:t>Nature </a:t>
            </a:r>
            <a:r>
              <a:rPr lang="en-US" sz="2800" dirty="0"/>
              <a:t>of the product – The nature of the product, viz. industrial consumer or consumer durables, or perishable, may influence the size of territories. The territories for industrial and consumer durables may be larger in sizes</a:t>
            </a:r>
            <a:r>
              <a:rPr lang="en-US" sz="2800" dirty="0" smtClean="0"/>
              <a:t>.</a:t>
            </a:r>
          </a:p>
          <a:p>
            <a:pPr marL="342900" indent="-342900" fontAlgn="base">
              <a:buAutoNum type="arabicPeriod"/>
            </a:pPr>
            <a:endParaRPr lang="en-US" sz="2800" dirty="0" smtClean="0"/>
          </a:p>
          <a:p>
            <a:pPr marL="342900" indent="-342900" fontAlgn="base"/>
            <a:endParaRPr lang="en-US" sz="2800" dirty="0"/>
          </a:p>
          <a:p>
            <a:pPr fontAlgn="base"/>
            <a:r>
              <a:rPr lang="en-US" sz="2800" dirty="0"/>
              <a:t>2. Demand for the product – When the demands are larger, the size of the territory may be small.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262979"/>
          </a:xfrm>
          <a:prstGeom prst="rect">
            <a:avLst/>
          </a:prstGeom>
        </p:spPr>
        <p:txBody>
          <a:bodyPr wrap="square">
            <a:spAutoFit/>
          </a:bodyPr>
          <a:lstStyle/>
          <a:p>
            <a:pPr fontAlgn="base"/>
            <a:r>
              <a:rPr lang="en-US" sz="2800" dirty="0"/>
              <a:t>3. Mode of distribution – When the goods are sold to wholesalers, the size of the territory may be larger and on the other hand, if the goods are sold to retailers, the territory may be small</a:t>
            </a:r>
            <a:r>
              <a:rPr lang="en-US" sz="2800" dirty="0" smtClean="0"/>
              <a:t>.</a:t>
            </a:r>
          </a:p>
          <a:p>
            <a:pPr fontAlgn="base"/>
            <a:endParaRPr lang="en-US" sz="2800" dirty="0" smtClean="0"/>
          </a:p>
          <a:p>
            <a:pPr fontAlgn="base"/>
            <a:endParaRPr lang="en-US" sz="2800" dirty="0"/>
          </a:p>
          <a:p>
            <a:pPr fontAlgn="base"/>
            <a:r>
              <a:rPr lang="en-US" sz="2800" dirty="0"/>
              <a:t>4. Selling expenses – The selling expenses are met from the sale proceeds of the territories and every organization makes provision for such expenses as certain percentage of sales form the particular territory.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262979"/>
          </a:xfrm>
          <a:prstGeom prst="rect">
            <a:avLst/>
          </a:prstGeom>
        </p:spPr>
        <p:txBody>
          <a:bodyPr wrap="square">
            <a:spAutoFit/>
          </a:bodyPr>
          <a:lstStyle/>
          <a:p>
            <a:pPr fontAlgn="base"/>
            <a:r>
              <a:rPr lang="en-US" sz="2800" dirty="0" smtClean="0"/>
              <a:t>5. Transport and communication facilities – Where the transportations to the territory is much faster, cheap and efficient, the size of the territories may be larger.</a:t>
            </a:r>
          </a:p>
          <a:p>
            <a:pPr fontAlgn="base"/>
            <a:endParaRPr lang="en-US" sz="2800" dirty="0" smtClean="0"/>
          </a:p>
          <a:p>
            <a:pPr fontAlgn="base"/>
            <a:endParaRPr lang="en-US" sz="2800" dirty="0" smtClean="0"/>
          </a:p>
          <a:p>
            <a:pPr fontAlgn="base"/>
            <a:r>
              <a:rPr lang="en-US" sz="2800" dirty="0" smtClean="0"/>
              <a:t>6. Government policy – The Government imposes certain controls over the movements of goods and services from one State to another or from one district to another, etc. Such restrictions may also influence the size of the territory.</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382000" cy="4524315"/>
          </a:xfrm>
          <a:prstGeom prst="rect">
            <a:avLst/>
          </a:prstGeom>
        </p:spPr>
        <p:txBody>
          <a:bodyPr wrap="square">
            <a:spAutoFit/>
          </a:bodyPr>
          <a:lstStyle/>
          <a:p>
            <a:pPr fontAlgn="base"/>
            <a:r>
              <a:rPr lang="en-US" sz="3200" dirty="0"/>
              <a:t>7. Density of population – Where the density of population is thick, the size of the territory may be smaller</a:t>
            </a:r>
            <a:r>
              <a:rPr lang="en-US" sz="3200" dirty="0" smtClean="0"/>
              <a:t>.</a:t>
            </a:r>
          </a:p>
          <a:p>
            <a:pPr fontAlgn="base"/>
            <a:endParaRPr lang="en-US" sz="3200" dirty="0" smtClean="0"/>
          </a:p>
          <a:p>
            <a:pPr fontAlgn="base"/>
            <a:endParaRPr lang="en-US" sz="3200" dirty="0"/>
          </a:p>
          <a:p>
            <a:pPr fontAlgn="base"/>
            <a:r>
              <a:rPr lang="en-US" sz="3200" dirty="0"/>
              <a:t>8. Market potentialities – Where the market potentialities are much encouraging for larger sales, the size of the territory may be smaller.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6124754"/>
          </a:xfrm>
          <a:prstGeom prst="rect">
            <a:avLst/>
          </a:prstGeom>
        </p:spPr>
        <p:txBody>
          <a:bodyPr wrap="square">
            <a:spAutoFit/>
          </a:bodyPr>
          <a:lstStyle/>
          <a:p>
            <a:pPr fontAlgn="base"/>
            <a:r>
              <a:rPr lang="en-US" sz="2800" dirty="0"/>
              <a:t>9. State of competition – Where the state of competition is acute, there is a need to contact the customers regularly. In that case, the size of the territory may be small</a:t>
            </a:r>
            <a:r>
              <a:rPr lang="en-US" sz="2800" dirty="0" smtClean="0"/>
              <a:t>.</a:t>
            </a:r>
          </a:p>
          <a:p>
            <a:pPr fontAlgn="base"/>
            <a:endParaRPr lang="en-US" sz="2800" dirty="0" smtClean="0"/>
          </a:p>
          <a:p>
            <a:pPr fontAlgn="base"/>
            <a:endParaRPr lang="en-US" sz="2800" dirty="0" smtClean="0"/>
          </a:p>
          <a:p>
            <a:pPr fontAlgn="base"/>
            <a:endParaRPr lang="en-US" sz="2800" dirty="0" smtClean="0"/>
          </a:p>
          <a:p>
            <a:pPr fontAlgn="base"/>
            <a:endParaRPr lang="en-US" sz="2800" dirty="0"/>
          </a:p>
          <a:p>
            <a:pPr fontAlgn="base"/>
            <a:r>
              <a:rPr lang="en-US" sz="2800" dirty="0"/>
              <a:t>10. Abilities of salesmen – If the salesmen are experienced, efficient and well trained, the size of territory may be larger in comparison to new and untrained salesmen.</a:t>
            </a:r>
          </a:p>
          <a:p>
            <a:r>
              <a:rPr lang="en-US" sz="2800" dirty="0" smtClean="0"/>
              <a:t/>
            </a:r>
            <a:br>
              <a:rPr lang="en-US" sz="2800" dirty="0" smtClean="0"/>
            </a:b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4832092"/>
          </a:xfrm>
          <a:prstGeom prst="rect">
            <a:avLst/>
          </a:prstGeom>
        </p:spPr>
        <p:txBody>
          <a:bodyPr wrap="square">
            <a:spAutoFit/>
          </a:bodyPr>
          <a:lstStyle/>
          <a:p>
            <a:pPr fontAlgn="base"/>
            <a:r>
              <a:rPr lang="en-US" sz="2800" dirty="0"/>
              <a:t>11. Firm’s policies – The policies of the firm whether to operate in a larger area or to allocate the territories in a reasonable size, will decide the size of the territories</a:t>
            </a:r>
            <a:r>
              <a:rPr lang="en-US" sz="2800" dirty="0" smtClean="0"/>
              <a:t>.</a:t>
            </a:r>
          </a:p>
          <a:p>
            <a:pPr fontAlgn="base"/>
            <a:endParaRPr lang="en-US" sz="2800" dirty="0" smtClean="0"/>
          </a:p>
          <a:p>
            <a:pPr fontAlgn="base"/>
            <a:endParaRPr lang="en-US" sz="2800" dirty="0" smtClean="0"/>
          </a:p>
          <a:p>
            <a:pPr fontAlgn="base"/>
            <a:r>
              <a:rPr lang="en-US" sz="2800" dirty="0" smtClean="0"/>
              <a:t> </a:t>
            </a:r>
            <a:r>
              <a:rPr lang="en-US" sz="2800" dirty="0"/>
              <a:t>On the other hand, a firm with a limited number of products wants to earn higher profits, the size of the territory may be larger.</a:t>
            </a:r>
          </a:p>
          <a:p>
            <a:r>
              <a:rPr lang="en-US" sz="2800" dirty="0" smtClean="0"/>
              <a:t/>
            </a:r>
            <a:br>
              <a:rPr lang="en-US" sz="2800" dirty="0" smtClean="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382000" cy="5509200"/>
          </a:xfrm>
          <a:prstGeom prst="rect">
            <a:avLst/>
          </a:prstGeom>
        </p:spPr>
        <p:txBody>
          <a:bodyPr wrap="square">
            <a:spAutoFit/>
          </a:bodyPr>
          <a:lstStyle/>
          <a:p>
            <a:pPr fontAlgn="base"/>
            <a:r>
              <a:rPr lang="en-US" sz="4400" dirty="0" smtClean="0"/>
              <a:t>12. Economic conditions prevailing in the country – In case the country as a whole is experiencing a recessionary trend, there may be stability in prices. In such a situation, a small size will be more suitable.</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36</TotalTime>
  <Words>445</Words>
  <Application>Microsoft Office PowerPoint</Application>
  <PresentationFormat>On-screen Show (4:3)</PresentationFormat>
  <Paragraphs>39</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Concourse</vt:lpstr>
      <vt:lpstr>Sales Territories Determinants  </vt:lpstr>
      <vt:lpstr>Slide 2</vt:lpstr>
      <vt:lpstr>Slide 3</vt:lpstr>
      <vt:lpstr>Slide 4</vt:lpstr>
      <vt:lpstr>Slide 5</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Territories Determinants  </dc:title>
  <dc:creator>Ashutosh</dc:creator>
  <cp:lastModifiedBy>Ashutosh</cp:lastModifiedBy>
  <cp:revision>4</cp:revision>
  <dcterms:created xsi:type="dcterms:W3CDTF">2020-04-19T15:15:36Z</dcterms:created>
  <dcterms:modified xsi:type="dcterms:W3CDTF">2020-04-21T10:50:09Z</dcterms:modified>
</cp:coreProperties>
</file>