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9A17F42D-9A7E-4A36-AC9E-172B4EB6F298}" type="datetimeFigureOut">
              <a:rPr lang="en-US" smtClean="0"/>
              <a:pPr/>
              <a:t>4/29/2020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3986D784-1BA9-475C-8FB5-0EAD389FD63B}"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A17F42D-9A7E-4A36-AC9E-172B4EB6F298}"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86D784-1BA9-475C-8FB5-0EAD389FD63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A17F42D-9A7E-4A36-AC9E-172B4EB6F298}"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86D784-1BA9-475C-8FB5-0EAD389FD63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A17F42D-9A7E-4A36-AC9E-172B4EB6F298}"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86D784-1BA9-475C-8FB5-0EAD389FD63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A17F42D-9A7E-4A36-AC9E-172B4EB6F298}" type="datetimeFigureOut">
              <a:rPr lang="en-US" smtClean="0"/>
              <a:pPr/>
              <a:t>4/29/2020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3986D784-1BA9-475C-8FB5-0EAD389FD63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A17F42D-9A7E-4A36-AC9E-172B4EB6F298}" type="datetimeFigureOut">
              <a:rPr lang="en-US" smtClean="0"/>
              <a:pPr/>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86D784-1BA9-475C-8FB5-0EAD389FD63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A17F42D-9A7E-4A36-AC9E-172B4EB6F298}" type="datetimeFigureOut">
              <a:rPr lang="en-US" smtClean="0"/>
              <a:pPr/>
              <a:t>4/29/2020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986D784-1BA9-475C-8FB5-0EAD389FD63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A17F42D-9A7E-4A36-AC9E-172B4EB6F298}" type="datetimeFigureOut">
              <a:rPr lang="en-US" smtClean="0"/>
              <a:pPr/>
              <a:t>4/29/2020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986D784-1BA9-475C-8FB5-0EAD389FD6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17F42D-9A7E-4A36-AC9E-172B4EB6F298}" type="datetimeFigureOut">
              <a:rPr lang="en-US" smtClean="0"/>
              <a:pPr/>
              <a:t>4/29/2020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986D784-1BA9-475C-8FB5-0EAD389FD63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A17F42D-9A7E-4A36-AC9E-172B4EB6F298}" type="datetimeFigureOut">
              <a:rPr lang="en-US" smtClean="0"/>
              <a:pPr/>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86D784-1BA9-475C-8FB5-0EAD389FD63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A17F42D-9A7E-4A36-AC9E-172B4EB6F298}" type="datetimeFigureOut">
              <a:rPr lang="en-US" smtClean="0"/>
              <a:pPr/>
              <a:t>4/29/2020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3986D784-1BA9-475C-8FB5-0EAD389FD63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9A17F42D-9A7E-4A36-AC9E-172B4EB6F298}" type="datetimeFigureOut">
              <a:rPr lang="en-US" smtClean="0"/>
              <a:pPr/>
              <a:t>4/29/2020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3986D784-1BA9-475C-8FB5-0EAD389FD63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200400"/>
            <a:ext cx="7391400" cy="3200400"/>
          </a:xfrm>
        </p:spPr>
        <p:txBody>
          <a:bodyPr>
            <a:normAutofit fontScale="92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a:t>
            </a:r>
            <a:r>
              <a:rPr lang="en-US" b="1" dirty="0" smtClean="0"/>
              <a:t>)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b="1" dirty="0" smtClean="0"/>
              <a:t>4As of Rural Marketing</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4832092"/>
          </a:xfrm>
          <a:prstGeom prst="rect">
            <a:avLst/>
          </a:prstGeom>
        </p:spPr>
        <p:txBody>
          <a:bodyPr wrap="square">
            <a:spAutoFit/>
          </a:bodyPr>
          <a:lstStyle/>
          <a:p>
            <a:r>
              <a:rPr lang="en-US" sz="4400" dirty="0"/>
              <a:t>For rural market 4Ps alone are not sufficient. </a:t>
            </a:r>
            <a:endParaRPr lang="en-US" sz="4400" dirty="0" smtClean="0"/>
          </a:p>
          <a:p>
            <a:endParaRPr lang="en-US" sz="4400" dirty="0" smtClean="0"/>
          </a:p>
          <a:p>
            <a:r>
              <a:rPr lang="en-US" sz="4400" dirty="0" smtClean="0"/>
              <a:t>The </a:t>
            </a:r>
            <a:r>
              <a:rPr lang="en-US" sz="4400" dirty="0"/>
              <a:t>4As also has to be considered and keep in mind while formulating the plan to enter the rural market because these are also critically important.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5"/>
          <p:cNvSpPr>
            <a:spLocks noChangeArrowheads="1"/>
          </p:cNvSpPr>
          <p:nvPr/>
        </p:nvSpPr>
        <p:spPr bwMode="auto">
          <a:xfrm>
            <a:off x="304800" y="762000"/>
            <a:ext cx="853440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000000"/>
                </a:solidFill>
                <a:effectLst/>
                <a:latin typeface="Trebuchet MS" pitchFamily="34" charset="0"/>
                <a:cs typeface="Arial" pitchFamily="34" charset="0"/>
              </a:rPr>
              <a:t>1. Availability</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000000"/>
                </a:solidFill>
                <a:effectLst/>
                <a:latin typeface="Trebuchet MS" pitchFamily="34" charset="0"/>
                <a:cs typeface="Arial" pitchFamily="34" charset="0"/>
              </a:rPr>
              <a:t>The first challenge in rural marketing is to ensure availability of the product or service. India’s</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000000"/>
                </a:solidFill>
                <a:effectLst/>
                <a:latin typeface="Trebuchet MS" pitchFamily="34" charset="0"/>
                <a:cs typeface="Arial" pitchFamily="34" charset="0"/>
              </a:rPr>
              <a:t>7, 00,000 villages are spread over 3.2 million sq km; 700 million Indians may live in rural areas, finding them is not easy. They are highly dispersed.</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000000"/>
                </a:solidFill>
                <a:effectLst/>
                <a:latin typeface="Trebuchet MS" pitchFamily="34" charset="0"/>
                <a:cs typeface="Arial" pitchFamily="34" charset="0"/>
              </a:rPr>
              <a:t>Given the poor infrastructure, it is a greater challenge to regularly reach products to the far-flung villages. Marketer should plan accordingly and strive to reach these markets on a regular basis. Marketers must trade off the distribution cost with incremental market penetration.</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304800" y="609600"/>
            <a:ext cx="8534400"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000000"/>
                </a:solidFill>
                <a:effectLst/>
                <a:latin typeface="Trebuchet MS" pitchFamily="34" charset="0"/>
                <a:cs typeface="Arial" pitchFamily="34" charset="0"/>
              </a:rPr>
              <a:t>India's largest MNC, Hindustan Lever has built a strong distribution system which helps its brands reach the interiors of the rural market.</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800" b="0" i="0" u="none" strike="noStrike" cap="none" normalizeH="0" baseline="0" dirty="0" smtClean="0">
                <a:ln>
                  <a:noFill/>
                </a:ln>
                <a:solidFill>
                  <a:srgbClr val="000000"/>
                </a:solidFill>
                <a:effectLst/>
                <a:latin typeface="Trebuchet MS" pitchFamily="34" charset="0"/>
                <a:cs typeface="Arial" pitchFamily="34" charset="0"/>
              </a:rPr>
              <a:t>Coca-Cola, which considers rural India as a future growth driver, has evolved a </a:t>
            </a:r>
            <a:r>
              <a:rPr kumimoji="0" lang="en-US" sz="2800" b="0" i="1" u="sng" strike="noStrike" cap="none" normalizeH="0" baseline="0" dirty="0" smtClean="0">
                <a:ln>
                  <a:noFill/>
                </a:ln>
                <a:solidFill>
                  <a:srgbClr val="000000"/>
                </a:solidFill>
                <a:effectLst/>
                <a:latin typeface="Trebuchet MS" pitchFamily="34" charset="0"/>
                <a:cs typeface="Arial" pitchFamily="34" charset="0"/>
              </a:rPr>
              <a:t>hub and spoke distribution model</a:t>
            </a:r>
            <a:r>
              <a:rPr kumimoji="0" lang="en-US" sz="2800" b="0" i="0" u="none" strike="noStrike" cap="none" normalizeH="0" baseline="0" dirty="0" smtClean="0">
                <a:ln>
                  <a:noFill/>
                </a:ln>
                <a:solidFill>
                  <a:srgbClr val="000000"/>
                </a:solidFill>
                <a:effectLst/>
                <a:latin typeface="Trebuchet MS" pitchFamily="34" charset="0"/>
                <a:cs typeface="Arial" pitchFamily="34" charset="0"/>
              </a:rPr>
              <a:t> to reach the villages. To ensure full loads, the company depot supplies, twice a week, large distributors which act as hubs. These distributors appoint and supply, once a week, smaller distributors in adjoining areas.</a:t>
            </a:r>
            <a:r>
              <a:rPr kumimoji="0" lang="en-US" sz="12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800" b="0" i="0" u="none" strike="noStrike" cap="none" normalizeH="0" baseline="0" dirty="0" smtClean="0">
                <a:ln>
                  <a:noFill/>
                </a:ln>
                <a:solidFill>
                  <a:srgbClr val="000000"/>
                </a:solidFill>
                <a:effectLst/>
                <a:latin typeface="Trebuchet MS" pitchFamily="34" charset="0"/>
                <a:cs typeface="Arial" pitchFamily="34" charset="0"/>
              </a:rPr>
              <a:t>LG Electronics has set up 45 area offices and 59 rural/remote area offices to cater to these potential markets.</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152400" y="533400"/>
            <a:ext cx="8763000"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00"/>
                </a:solidFill>
                <a:effectLst/>
                <a:latin typeface="Trebuchet MS" pitchFamily="34" charset="0"/>
                <a:cs typeface="Arial" pitchFamily="34" charset="0"/>
              </a:rPr>
              <a:t>2. Affordability</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rebuchet MS" pitchFamily="34" charset="0"/>
                <a:cs typeface="Arial" pitchFamily="34" charset="0"/>
              </a:rPr>
              <a:t>The second major challenge is to ensure affordability of the product or service. With low disposable incomes, products need to be affordable to the rural consumer, most of who are on daily wages. A part of it has been mentioned in product (first P).</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rebuchet MS" pitchFamily="34" charset="0"/>
                <a:cs typeface="Arial" pitchFamily="34" charset="0"/>
              </a:rPr>
              <a:t>A solution to this has been introduction of unit packs by some companies. Most of the shampoos are available in smaller packs.</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Wingdings" pitchFamily="2" charset="2"/>
                <a:cs typeface="Arial" pitchFamily="34" charset="0"/>
              </a:rPr>
              <a:t>ü</a:t>
            </a:r>
            <a:r>
              <a:rPr kumimoji="0" lang="en-US" sz="105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0" u="none" strike="noStrike" cap="none" normalizeH="0" baseline="0" dirty="0" smtClean="0">
                <a:ln>
                  <a:noFill/>
                </a:ln>
                <a:solidFill>
                  <a:srgbClr val="000000"/>
                </a:solidFill>
                <a:effectLst/>
                <a:latin typeface="Trebuchet MS" pitchFamily="34" charset="0"/>
                <a:cs typeface="Arial" pitchFamily="34" charset="0"/>
              </a:rPr>
              <a:t>Fair and lovely was launched in a smaller pack.</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Wingdings" pitchFamily="2" charset="2"/>
                <a:cs typeface="Arial" pitchFamily="34" charset="0"/>
              </a:rPr>
              <a:t>ü</a:t>
            </a:r>
            <a:r>
              <a:rPr kumimoji="0" lang="en-US" sz="105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0" u="none" strike="noStrike" cap="none" normalizeH="0" baseline="0" dirty="0" smtClean="0">
                <a:ln>
                  <a:noFill/>
                </a:ln>
                <a:solidFill>
                  <a:srgbClr val="000000"/>
                </a:solidFill>
                <a:effectLst/>
                <a:latin typeface="Trebuchet MS" pitchFamily="34" charset="0"/>
                <a:cs typeface="Arial" pitchFamily="34" charset="0"/>
              </a:rPr>
              <a:t>Godrej recently introduced three brands of </a:t>
            </a:r>
            <a:r>
              <a:rPr kumimoji="0" lang="en-US" sz="2000" b="0" i="0" u="none" strike="noStrike" cap="none" normalizeH="0" baseline="0" dirty="0" err="1" smtClean="0">
                <a:ln>
                  <a:noFill/>
                </a:ln>
                <a:solidFill>
                  <a:srgbClr val="000000"/>
                </a:solidFill>
                <a:effectLst/>
                <a:latin typeface="Trebuchet MS" pitchFamily="34" charset="0"/>
                <a:cs typeface="Arial" pitchFamily="34" charset="0"/>
              </a:rPr>
              <a:t>Cinthol</a:t>
            </a:r>
            <a:r>
              <a:rPr kumimoji="0" lang="en-US" sz="2000" b="0" i="0" u="none" strike="noStrike" cap="none" normalizeH="0" baseline="0" dirty="0" smtClean="0">
                <a:ln>
                  <a:noFill/>
                </a:ln>
                <a:solidFill>
                  <a:srgbClr val="000000"/>
                </a:solidFill>
                <a:effectLst/>
                <a:latin typeface="Trebuchet MS" pitchFamily="34" charset="0"/>
                <a:cs typeface="Arial" pitchFamily="34" charset="0"/>
              </a:rPr>
              <a:t>, Fair Glow and Godrej in 50- gm packs.</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Wingdings" pitchFamily="2" charset="2"/>
                <a:cs typeface="Arial" pitchFamily="34" charset="0"/>
              </a:rPr>
              <a:t>ü</a:t>
            </a:r>
            <a:r>
              <a:rPr kumimoji="0" lang="en-US" sz="105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0" u="none" strike="noStrike" cap="none" normalizeH="0" baseline="0" dirty="0" smtClean="0">
                <a:ln>
                  <a:noFill/>
                </a:ln>
                <a:solidFill>
                  <a:srgbClr val="000000"/>
                </a:solidFill>
                <a:effectLst/>
                <a:latin typeface="Trebuchet MS" pitchFamily="34" charset="0"/>
                <a:cs typeface="Arial" pitchFamily="34" charset="0"/>
              </a:rPr>
              <a:t>Hindustan Lever has launched a variant of its largest selling soap brand, Lifebuoy.</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Wingdings" pitchFamily="2" charset="2"/>
                <a:cs typeface="Arial" pitchFamily="34" charset="0"/>
              </a:rPr>
              <a:t>ü</a:t>
            </a:r>
            <a:r>
              <a:rPr kumimoji="0" lang="en-US" sz="105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0" u="none" strike="noStrike" cap="none" normalizeH="0" baseline="0" dirty="0" smtClean="0">
                <a:ln>
                  <a:noFill/>
                </a:ln>
                <a:solidFill>
                  <a:srgbClr val="000000"/>
                </a:solidFill>
                <a:effectLst/>
                <a:latin typeface="Trebuchet MS" pitchFamily="34" charset="0"/>
                <a:cs typeface="Arial" pitchFamily="34" charset="0"/>
              </a:rPr>
              <a:t>Coca-Cola has addressed the affordability issue by introducing the smaller bottle priced at Rs 5. The initiative has paid off: Eighty per cent of new drinkers now come from the rural markets.</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762000"/>
            <a:ext cx="8305800" cy="5170646"/>
          </a:xfrm>
          <a:prstGeom prst="rect">
            <a:avLst/>
          </a:prstGeom>
        </p:spPr>
        <p:txBody>
          <a:bodyPr wrap="square">
            <a:spAutoFit/>
          </a:bodyPr>
          <a:lstStyle/>
          <a:p>
            <a:r>
              <a:rPr lang="en-US" sz="6600" dirty="0"/>
              <a:t>Some product also can be made affordable by making available the loan facility by having alliance with banks.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152400" y="762000"/>
            <a:ext cx="8763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000000"/>
                </a:solidFill>
                <a:effectLst/>
                <a:latin typeface="Trebuchet MS" pitchFamily="34" charset="0"/>
                <a:cs typeface="Arial" pitchFamily="34" charset="0"/>
              </a:rPr>
              <a:t>3. Acceptability</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Trebuchet MS" pitchFamily="34" charset="0"/>
                <a:cs typeface="Arial" pitchFamily="34" charset="0"/>
              </a:rPr>
              <a:t>The next challenge is to gain acceptability for the product or service. Therefore, there is a need to offer products that suit the rural market.</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Wingdings" pitchFamily="2" charset="2"/>
                <a:cs typeface="Arial" pitchFamily="34" charset="0"/>
              </a:rPr>
              <a:t>ü</a:t>
            </a:r>
            <a:r>
              <a:rPr kumimoji="0" lang="en-US" sz="11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400" b="0" i="0" u="none" strike="noStrike" cap="none" normalizeH="0" baseline="0" dirty="0" smtClean="0">
                <a:ln>
                  <a:noFill/>
                </a:ln>
                <a:solidFill>
                  <a:srgbClr val="000000"/>
                </a:solidFill>
                <a:effectLst/>
                <a:latin typeface="Trebuchet MS" pitchFamily="34" charset="0"/>
                <a:cs typeface="Arial" pitchFamily="34" charset="0"/>
              </a:rPr>
              <a:t>LG Electronics have developed a customized TV for the rural market named </a:t>
            </a:r>
            <a:r>
              <a:rPr kumimoji="0" lang="en-US" sz="2400" b="0" i="0" u="none" strike="noStrike" cap="none" normalizeH="0" baseline="0" dirty="0" err="1" smtClean="0">
                <a:ln>
                  <a:noFill/>
                </a:ln>
                <a:solidFill>
                  <a:srgbClr val="000000"/>
                </a:solidFill>
                <a:effectLst/>
                <a:latin typeface="Trebuchet MS" pitchFamily="34" charset="0"/>
                <a:cs typeface="Arial" pitchFamily="34" charset="0"/>
              </a:rPr>
              <a:t>Sampoorna</a:t>
            </a:r>
            <a:r>
              <a:rPr kumimoji="0" lang="en-US" sz="2400" b="0" i="0" u="none" strike="noStrike" cap="none" normalizeH="0" baseline="0" dirty="0" smtClean="0">
                <a:ln>
                  <a:noFill/>
                </a:ln>
                <a:solidFill>
                  <a:srgbClr val="000000"/>
                </a:solidFill>
                <a:effectLst/>
                <a:latin typeface="Trebuchet MS" pitchFamily="34" charset="0"/>
                <a:cs typeface="Arial" pitchFamily="34" charset="0"/>
              </a:rPr>
              <a:t>. It was a runway hit selling 100,000 sets in the very first year.</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Wingdings" pitchFamily="2" charset="2"/>
                <a:cs typeface="Arial" pitchFamily="34" charset="0"/>
              </a:rPr>
              <a:t>ü</a:t>
            </a:r>
            <a:r>
              <a:rPr kumimoji="0" lang="en-US" sz="11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400" b="0" i="0" u="none" strike="noStrike" cap="none" normalizeH="0" baseline="0" dirty="0" smtClean="0">
                <a:ln>
                  <a:noFill/>
                </a:ln>
                <a:solidFill>
                  <a:srgbClr val="000000"/>
                </a:solidFill>
                <a:effectLst/>
                <a:latin typeface="Trebuchet MS" pitchFamily="34" charset="0"/>
                <a:cs typeface="Arial" pitchFamily="34" charset="0"/>
              </a:rPr>
              <a:t>Coca-Cola provided low-cost ice boxes in the rural areas due to the lack of electricity and refrigerators. It also provided a tin box for new outlets and </a:t>
            </a:r>
            <a:r>
              <a:rPr kumimoji="0" lang="en-US" sz="2400" b="0" i="0" u="none" strike="noStrike" cap="none" normalizeH="0" baseline="0" dirty="0" err="1" smtClean="0">
                <a:ln>
                  <a:noFill/>
                </a:ln>
                <a:solidFill>
                  <a:srgbClr val="000000"/>
                </a:solidFill>
                <a:effectLst/>
                <a:latin typeface="Trebuchet MS" pitchFamily="34" charset="0"/>
                <a:cs typeface="Arial" pitchFamily="34" charset="0"/>
              </a:rPr>
              <a:t>thermocol</a:t>
            </a:r>
            <a:r>
              <a:rPr kumimoji="0" lang="en-US" sz="2400" b="0" i="0" u="none" strike="noStrike" cap="none" normalizeH="0" baseline="0" dirty="0" smtClean="0">
                <a:ln>
                  <a:noFill/>
                </a:ln>
                <a:solidFill>
                  <a:srgbClr val="000000"/>
                </a:solidFill>
                <a:effectLst/>
                <a:latin typeface="Trebuchet MS" pitchFamily="34" charset="0"/>
                <a:cs typeface="Arial" pitchFamily="34" charset="0"/>
              </a:rPr>
              <a:t> box for seasonal outlets.</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Wingdings" pitchFamily="2" charset="2"/>
                <a:cs typeface="Arial" pitchFamily="34" charset="0"/>
              </a:rPr>
              <a:t>ü</a:t>
            </a:r>
            <a:r>
              <a:rPr kumimoji="0" lang="en-US" sz="11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400" b="0" i="0" u="none" strike="noStrike" cap="none" normalizeH="0" baseline="0" dirty="0" smtClean="0">
                <a:ln>
                  <a:noFill/>
                </a:ln>
                <a:solidFill>
                  <a:srgbClr val="000000"/>
                </a:solidFill>
                <a:effectLst/>
                <a:latin typeface="Trebuchet MS" pitchFamily="34" charset="0"/>
                <a:cs typeface="Arial" pitchFamily="34" charset="0"/>
              </a:rPr>
              <a:t>HDFC Standard LIFE topped private insurers by selling policies in rural sector. The company tied up with non-governmental organizations and offered reasonably-priced policies in the nature of group insurance covers.</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p:cNvPicPr>
            <a:picLocks noChangeAspect="1" noChangeArrowheads="1"/>
          </p:cNvPicPr>
          <p:nvPr/>
        </p:nvPicPr>
        <p:blipFill>
          <a:blip r:embed="rId2"/>
          <a:srcRect/>
          <a:stretch>
            <a:fillRect/>
          </a:stretch>
        </p:blipFill>
        <p:spPr bwMode="auto">
          <a:xfrm>
            <a:off x="304800" y="381000"/>
            <a:ext cx="8610600" cy="57912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srcRect/>
          <a:stretch>
            <a:fillRect/>
          </a:stretch>
        </p:blipFill>
        <p:spPr bwMode="auto">
          <a:xfrm>
            <a:off x="304800" y="533400"/>
            <a:ext cx="8458199" cy="5715000"/>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11</TotalTime>
  <Words>302</Words>
  <Application>Microsoft Office PowerPoint</Application>
  <PresentationFormat>On-screen Show (4:3)</PresentationFormat>
  <Paragraphs>56</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Equity</vt:lpstr>
      <vt:lpstr>4As of Rural Marketing</vt:lpstr>
      <vt:lpstr>Slide 2</vt:lpstr>
      <vt:lpstr>Slide 3</vt:lpstr>
      <vt:lpstr>Slide 4</vt:lpstr>
      <vt:lpstr>Slide 5</vt:lpstr>
      <vt:lpstr>Slide 6</vt:lpstr>
      <vt:lpstr>Slide 7</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4As of Rural Marketing</dc:title>
  <dc:creator>Ashutosh</dc:creator>
  <cp:lastModifiedBy>Ashutosh</cp:lastModifiedBy>
  <cp:revision>4</cp:revision>
  <dcterms:created xsi:type="dcterms:W3CDTF">2020-04-28T09:04:54Z</dcterms:created>
  <dcterms:modified xsi:type="dcterms:W3CDTF">2020-04-29T08:47:56Z</dcterms:modified>
</cp:coreProperties>
</file>