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B3775CCE-AA9D-46AB-862F-3B9FA781F634}" type="datetimeFigureOut">
              <a:rPr lang="en-US" smtClean="0"/>
              <a:pPr/>
              <a:t>4/21/2020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0FF3EBC2-DB00-4DE1-BEA7-B80AF5B41A02}"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3775CCE-AA9D-46AB-862F-3B9FA781F634}"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F3EBC2-DB00-4DE1-BEA7-B80AF5B41A0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3775CCE-AA9D-46AB-862F-3B9FA781F634}"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F3EBC2-DB00-4DE1-BEA7-B80AF5B41A0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B3775CCE-AA9D-46AB-862F-3B9FA781F634}"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F3EBC2-DB00-4DE1-BEA7-B80AF5B41A02}"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3775CCE-AA9D-46AB-862F-3B9FA781F634}" type="datetimeFigureOut">
              <a:rPr lang="en-US" smtClean="0"/>
              <a:pPr/>
              <a:t>4/21/2020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0FF3EBC2-DB00-4DE1-BEA7-B80AF5B41A0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B3775CCE-AA9D-46AB-862F-3B9FA781F634}" type="datetimeFigureOut">
              <a:rPr lang="en-US" smtClean="0"/>
              <a:pPr/>
              <a:t>4/21/2020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F3EBC2-DB00-4DE1-BEA7-B80AF5B41A02}"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B3775CCE-AA9D-46AB-862F-3B9FA781F634}" type="datetimeFigureOut">
              <a:rPr lang="en-US" smtClean="0"/>
              <a:pPr/>
              <a:t>4/21/2020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F3EBC2-DB00-4DE1-BEA7-B80AF5B41A02}"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3775CCE-AA9D-46AB-862F-3B9FA781F634}" type="datetimeFigureOut">
              <a:rPr lang="en-US" smtClean="0"/>
              <a:pPr/>
              <a:t>4/21/2020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F3EBC2-DB00-4DE1-BEA7-B80AF5B41A0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775CCE-AA9D-46AB-862F-3B9FA781F634}" type="datetimeFigureOut">
              <a:rPr lang="en-US" smtClean="0"/>
              <a:pPr/>
              <a:t>4/21/2020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F3EBC2-DB00-4DE1-BEA7-B80AF5B41A0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3775CCE-AA9D-46AB-862F-3B9FA781F634}" type="datetimeFigureOut">
              <a:rPr lang="en-US" smtClean="0"/>
              <a:pPr/>
              <a:t>4/21/2020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F3EBC2-DB00-4DE1-BEA7-B80AF5B41A02}"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3775CCE-AA9D-46AB-862F-3B9FA781F634}" type="datetimeFigureOut">
              <a:rPr lang="en-US" smtClean="0"/>
              <a:pPr/>
              <a:t>4/21/2020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0FF3EBC2-DB00-4DE1-BEA7-B80AF5B41A02}"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B3775CCE-AA9D-46AB-862F-3B9FA781F634}" type="datetimeFigureOut">
              <a:rPr lang="en-US" smtClean="0"/>
              <a:pPr/>
              <a:t>4/21/2020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0FF3EBC2-DB00-4DE1-BEA7-B80AF5B41A0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4648200"/>
            <a:ext cx="7543800" cy="1752600"/>
          </a:xfrm>
        </p:spPr>
        <p:txBody>
          <a:bodyPr>
            <a:normAutofit fontScale="92500" lnSpcReduction="10000"/>
          </a:bodyPr>
          <a:lstStyle/>
          <a:p>
            <a:pPr algn="l"/>
            <a:r>
              <a:rPr lang="en-US" dirty="0" smtClean="0"/>
              <a:t>Prof(Dr) </a:t>
            </a:r>
            <a:r>
              <a:rPr lang="en-US" dirty="0" err="1" smtClean="0"/>
              <a:t>B.L.Verma</a:t>
            </a:r>
            <a:r>
              <a:rPr lang="en-US" dirty="0" smtClean="0"/>
              <a:t/>
            </a:r>
            <a:br>
              <a:rPr lang="en-US" dirty="0" smtClean="0"/>
            </a:br>
            <a:r>
              <a:rPr lang="en-US" dirty="0" smtClean="0"/>
              <a:t>Professor</a:t>
            </a:r>
            <a:br>
              <a:rPr lang="en-US" dirty="0" smtClean="0"/>
            </a:br>
            <a:r>
              <a:rPr lang="en-US" dirty="0" smtClean="0"/>
              <a:t>Department of Business Administration</a:t>
            </a:r>
            <a:br>
              <a:rPr lang="en-US" dirty="0" smtClean="0"/>
            </a:br>
            <a:r>
              <a:rPr lang="en-US" dirty="0" smtClean="0"/>
              <a:t>UCCMS,MLSU,UDAIPUR</a:t>
            </a:r>
            <a:br>
              <a:rPr lang="en-US" dirty="0" smtClean="0"/>
            </a:br>
            <a:endParaRPr lang="en-US" dirty="0" smtClean="0"/>
          </a:p>
          <a:p>
            <a:pPr algn="l"/>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304801"/>
            <a:ext cx="7772400" cy="3505199"/>
          </a:xfrm>
        </p:spPr>
        <p:txBody>
          <a:bodyPr/>
          <a:lstStyle/>
          <a:p>
            <a:r>
              <a:rPr lang="en-US" dirty="0" smtClean="0"/>
              <a:t>Pros and Cons of Distribution Channe</a:t>
            </a:r>
            <a:r>
              <a:rPr lang="en-US" dirty="0"/>
              <a:t>l</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05800" cy="6186309"/>
          </a:xfrm>
          <a:prstGeom prst="rect">
            <a:avLst/>
          </a:prstGeom>
        </p:spPr>
        <p:txBody>
          <a:bodyPr wrap="square">
            <a:spAutoFit/>
          </a:bodyPr>
          <a:lstStyle/>
          <a:p>
            <a:r>
              <a:rPr lang="en-US" sz="3600" b="1" dirty="0"/>
              <a:t>1. The ability to interact with the end user is completely eliminated.</a:t>
            </a:r>
            <a:r>
              <a:rPr lang="en-US" sz="3600" dirty="0" smtClean="0"/>
              <a:t/>
            </a:r>
            <a:br>
              <a:rPr lang="en-US" sz="3600" dirty="0" smtClean="0"/>
            </a:br>
            <a:r>
              <a:rPr lang="en-US" sz="3600" dirty="0"/>
              <a:t>When distribution channels are used, then contact with the end users are sacrificed for the ability to reach multiple end users simultaneously. When an organization knows more about the interests, habits, and passions of their end users, they’re able to engage with them on a more personal level. The end result is a higher level of brand loyalty, something which distribution channels don’t necessarily provide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5693866"/>
          </a:xfrm>
          <a:prstGeom prst="rect">
            <a:avLst/>
          </a:prstGeom>
        </p:spPr>
        <p:txBody>
          <a:bodyPr wrap="square">
            <a:spAutoFit/>
          </a:bodyPr>
          <a:lstStyle/>
          <a:p>
            <a:r>
              <a:rPr lang="en-US" sz="2800" b="1" dirty="0"/>
              <a:t>2. Some distribution channels can be extremely complex</a:t>
            </a:r>
            <a:r>
              <a:rPr lang="en-US" sz="2800" b="1" dirty="0" smtClean="0"/>
              <a:t>.</a:t>
            </a:r>
          </a:p>
          <a:p>
            <a:r>
              <a:rPr lang="en-US" sz="2800" dirty="0" smtClean="0"/>
              <a:t/>
            </a:r>
            <a:br>
              <a:rPr lang="en-US" sz="2800" dirty="0" smtClean="0"/>
            </a:br>
            <a:r>
              <a:rPr lang="en-US" sz="2800" dirty="0"/>
              <a:t>When distribution channels are simple, then they are effective. </a:t>
            </a:r>
            <a:endParaRPr lang="en-US" sz="2800" dirty="0" smtClean="0"/>
          </a:p>
          <a:p>
            <a:endParaRPr lang="en-US" sz="2800" dirty="0" smtClean="0"/>
          </a:p>
          <a:p>
            <a:r>
              <a:rPr lang="en-US" sz="2800" dirty="0" smtClean="0"/>
              <a:t>Point </a:t>
            </a:r>
            <a:r>
              <a:rPr lang="en-US" sz="2800" dirty="0"/>
              <a:t>A connects with Point B and this lets everyone experience satisfaction. </a:t>
            </a:r>
            <a:endParaRPr lang="en-US" sz="2800" dirty="0" smtClean="0"/>
          </a:p>
          <a:p>
            <a:endParaRPr lang="en-US" sz="2800" dirty="0" smtClean="0"/>
          </a:p>
          <a:p>
            <a:r>
              <a:rPr lang="en-US" sz="2800" dirty="0" smtClean="0"/>
              <a:t>When </a:t>
            </a:r>
            <a:r>
              <a:rPr lang="en-US" sz="2800" dirty="0"/>
              <a:t>a distribution is forced to add Points C, D, E, and F to the equation, then this creates a time delay within the channel. </a:t>
            </a:r>
            <a:endParaRPr lang="en-US" sz="2800" dirty="0" smtClean="0"/>
          </a:p>
          <a:p>
            <a:endParaRPr lang="en-US" sz="2800" dirty="0" smtClean="0"/>
          </a:p>
          <a:p>
            <a:r>
              <a:rPr lang="en-US" sz="2800" dirty="0" smtClean="0"/>
              <a:t>The </a:t>
            </a:r>
            <a:r>
              <a:rPr lang="en-US" sz="2800" dirty="0"/>
              <a:t>end result is a decrease in efficiency, which ultimately creates individualized dissatisfaction at the end user level.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5693866"/>
          </a:xfrm>
          <a:prstGeom prst="rect">
            <a:avLst/>
          </a:prstGeom>
        </p:spPr>
        <p:txBody>
          <a:bodyPr wrap="square">
            <a:spAutoFit/>
          </a:bodyPr>
          <a:lstStyle/>
          <a:p>
            <a:r>
              <a:rPr lang="en-US" sz="2800" b="1" dirty="0"/>
              <a:t>3. Distribution channels may require multiple intermediaries</a:t>
            </a:r>
            <a:r>
              <a:rPr lang="en-US" sz="2800" b="1" dirty="0" smtClean="0"/>
              <a:t>.</a:t>
            </a:r>
          </a:p>
          <a:p>
            <a:r>
              <a:rPr lang="en-US" sz="2800" dirty="0" smtClean="0"/>
              <a:t/>
            </a:r>
            <a:br>
              <a:rPr lang="en-US" sz="2800" dirty="0" smtClean="0"/>
            </a:br>
            <a:r>
              <a:rPr lang="en-US" sz="2800" dirty="0"/>
              <a:t>Whenever there are intermediaries between an organization and its end users, then there are going to be added costs involved. An organization needs to make a certain amount of profit in order to survive. </a:t>
            </a:r>
            <a:endParaRPr lang="en-US" sz="2800" dirty="0" smtClean="0"/>
          </a:p>
          <a:p>
            <a:endParaRPr lang="en-US" sz="2800" dirty="0" smtClean="0"/>
          </a:p>
          <a:p>
            <a:r>
              <a:rPr lang="en-US" sz="2800" dirty="0" smtClean="0"/>
              <a:t>If </a:t>
            </a:r>
            <a:r>
              <a:rPr lang="en-US" sz="2800" dirty="0"/>
              <a:t>that organization needs to pay intermediaries for their actions, then this adds to the cost of the final profit so that everyone can get their needed share. The end user pays the higher costs almost every single time and that higher cost could turn some of them away.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534400" cy="5509200"/>
          </a:xfrm>
          <a:prstGeom prst="rect">
            <a:avLst/>
          </a:prstGeom>
        </p:spPr>
        <p:txBody>
          <a:bodyPr wrap="square">
            <a:spAutoFit/>
          </a:bodyPr>
          <a:lstStyle/>
          <a:p>
            <a:r>
              <a:rPr lang="en-US" sz="3200" b="1" dirty="0"/>
              <a:t>4. There’s very little flexibility within this structure.</a:t>
            </a:r>
            <a:r>
              <a:rPr lang="en-US" sz="3200" dirty="0" smtClean="0"/>
              <a:t/>
            </a:r>
            <a:br>
              <a:rPr lang="en-US" sz="3200" dirty="0" smtClean="0"/>
            </a:br>
            <a:r>
              <a:rPr lang="en-US" sz="3200" dirty="0"/>
              <a:t>Once an organization implements a distribution channel strategy, it becomes difficult to change it. The created structures are designed to be more of a mass marketing approach than an individualized approach. </a:t>
            </a:r>
            <a:endParaRPr lang="en-US" sz="3200" dirty="0" smtClean="0"/>
          </a:p>
          <a:p>
            <a:endParaRPr lang="en-US" sz="3200" dirty="0" smtClean="0"/>
          </a:p>
          <a:p>
            <a:r>
              <a:rPr lang="en-US" sz="3200" dirty="0" smtClean="0"/>
              <a:t>Companies </a:t>
            </a:r>
            <a:r>
              <a:rPr lang="en-US" sz="3200" dirty="0"/>
              <a:t>that focus on the end user first can create distribution channels, but companies that create distribution channels first struggle to cast them aside because there’s no relationship with the end user.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458200" cy="5262979"/>
          </a:xfrm>
          <a:prstGeom prst="rect">
            <a:avLst/>
          </a:prstGeom>
        </p:spPr>
        <p:txBody>
          <a:bodyPr wrap="square">
            <a:spAutoFit/>
          </a:bodyPr>
          <a:lstStyle/>
          <a:p>
            <a:r>
              <a:rPr lang="en-US" sz="2800" b="1" dirty="0"/>
              <a:t>5. Different intermediaries may have different goals that they wish to accomplish.</a:t>
            </a:r>
            <a:r>
              <a:rPr lang="en-US" sz="2800" dirty="0" smtClean="0"/>
              <a:t/>
            </a:r>
            <a:br>
              <a:rPr lang="en-US" sz="2800" dirty="0" smtClean="0"/>
            </a:br>
            <a:r>
              <a:rPr lang="en-US" sz="2800" dirty="0"/>
              <a:t>If an organization can setup a distribution channel with intermediaries who share a similar vision, then all will be well with this strategy. </a:t>
            </a:r>
            <a:endParaRPr lang="en-US" sz="2800" dirty="0" smtClean="0"/>
          </a:p>
          <a:p>
            <a:endParaRPr lang="en-US" sz="2800" dirty="0" smtClean="0"/>
          </a:p>
          <a:p>
            <a:r>
              <a:rPr lang="en-US" sz="2800" dirty="0" smtClean="0"/>
              <a:t>Far </a:t>
            </a:r>
            <a:r>
              <a:rPr lang="en-US" sz="2800" dirty="0"/>
              <a:t>too often, however, the intermediaries tend to have their own strategies for optimizing their profits and this can get in the way of a successful business relationship. </a:t>
            </a:r>
            <a:endParaRPr lang="en-US" sz="2800" dirty="0" smtClean="0"/>
          </a:p>
          <a:p>
            <a:endParaRPr lang="en-US" sz="2800" dirty="0" smtClean="0"/>
          </a:p>
          <a:p>
            <a:r>
              <a:rPr lang="en-US" sz="2800" dirty="0" smtClean="0"/>
              <a:t>When </a:t>
            </a:r>
            <a:r>
              <a:rPr lang="en-US" sz="2800" dirty="0"/>
              <a:t>there are different strategic goals fighting for dominance, there is discord that gets communicated to the end user.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382000" cy="5693866"/>
          </a:xfrm>
          <a:prstGeom prst="rect">
            <a:avLst/>
          </a:prstGeom>
        </p:spPr>
        <p:txBody>
          <a:bodyPr wrap="square">
            <a:spAutoFit/>
          </a:bodyPr>
          <a:lstStyle/>
          <a:p>
            <a:r>
              <a:rPr lang="en-US" sz="2800" b="1" dirty="0"/>
              <a:t>6. There will always be some loss of control over the selling environment in every region</a:t>
            </a:r>
            <a:r>
              <a:rPr lang="en-US" sz="2800" b="1" dirty="0" smtClean="0"/>
              <a:t>.</a:t>
            </a:r>
          </a:p>
          <a:p>
            <a:r>
              <a:rPr lang="en-US" sz="2800" dirty="0" smtClean="0"/>
              <a:t/>
            </a:r>
            <a:br>
              <a:rPr lang="en-US" sz="2800" dirty="0" smtClean="0"/>
            </a:br>
            <a:r>
              <a:rPr lang="en-US" sz="2800" dirty="0"/>
              <a:t>If purchasing habits change, companies that are using distribution channels are going to be slow to adapt simply because they have no information available to them. There is no way create meaningful change because there isn’t enough information available</a:t>
            </a:r>
            <a:r>
              <a:rPr lang="en-US" sz="2800" dirty="0" smtClean="0"/>
              <a:t>.</a:t>
            </a:r>
          </a:p>
          <a:p>
            <a:endParaRPr lang="en-US" sz="2800" dirty="0" smtClean="0"/>
          </a:p>
          <a:p>
            <a:r>
              <a:rPr lang="en-US" sz="2800" dirty="0" smtClean="0"/>
              <a:t> </a:t>
            </a:r>
            <a:r>
              <a:rPr lang="en-US" sz="2800" dirty="0"/>
              <a:t>Even if there are employees directly interacting with end users outside of the distribution channel, control only comes with individualized knowledge of each end user and that’s virtually impossible to obtain with this strategy.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685800"/>
            <a:ext cx="8305800" cy="3785652"/>
          </a:xfrm>
          <a:prstGeom prst="rect">
            <a:avLst/>
          </a:prstGeom>
        </p:spPr>
        <p:txBody>
          <a:bodyPr wrap="square">
            <a:spAutoFit/>
          </a:bodyPr>
          <a:lstStyle/>
          <a:p>
            <a:pPr algn="ctr"/>
            <a:r>
              <a:rPr lang="en-US" sz="8000" dirty="0"/>
              <a:t>What Are the Pros of Distribution Channels?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05800" cy="6186309"/>
          </a:xfrm>
          <a:prstGeom prst="rect">
            <a:avLst/>
          </a:prstGeom>
        </p:spPr>
        <p:txBody>
          <a:bodyPr wrap="square">
            <a:spAutoFit/>
          </a:bodyPr>
          <a:lstStyle/>
          <a:p>
            <a:pPr marL="342900" indent="-342900">
              <a:buAutoNum type="arabicPeriod"/>
            </a:pPr>
            <a:r>
              <a:rPr lang="en-US" sz="3600" b="1" dirty="0" smtClean="0"/>
              <a:t>It </a:t>
            </a:r>
            <a:r>
              <a:rPr lang="en-US" sz="3600" b="1" dirty="0"/>
              <a:t>provides businesses with a greater level of cost efficiency</a:t>
            </a:r>
            <a:r>
              <a:rPr lang="en-US" sz="3600" b="1" dirty="0" smtClean="0"/>
              <a:t>.</a:t>
            </a:r>
          </a:p>
          <a:p>
            <a:pPr marL="342900" indent="-342900"/>
            <a:r>
              <a:rPr lang="en-US" sz="3600" dirty="0" smtClean="0"/>
              <a:t/>
            </a:r>
            <a:br>
              <a:rPr lang="en-US" sz="3600" dirty="0" smtClean="0"/>
            </a:br>
            <a:r>
              <a:rPr lang="en-US" sz="3600" dirty="0"/>
              <a:t>Because sales are handled through the distribution channel instead of directly to the end customer, then the ability to sell becomes easier and more efficient. Instead of an individualized approach, the distribution channel can reach multiple end users simultaneously with a consistent message. This creates fewer expenses in return.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229600" cy="5632311"/>
          </a:xfrm>
          <a:prstGeom prst="rect">
            <a:avLst/>
          </a:prstGeom>
        </p:spPr>
        <p:txBody>
          <a:bodyPr wrap="square">
            <a:spAutoFit/>
          </a:bodyPr>
          <a:lstStyle/>
          <a:p>
            <a:r>
              <a:rPr lang="en-US" sz="3600" b="1" dirty="0"/>
              <a:t>2. There are options available which allow for rapid distribution</a:t>
            </a:r>
            <a:r>
              <a:rPr lang="en-US" sz="3600" b="1" dirty="0" smtClean="0"/>
              <a:t>.</a:t>
            </a:r>
          </a:p>
          <a:p>
            <a:endParaRPr lang="en-US" sz="3600" b="1" dirty="0" smtClean="0"/>
          </a:p>
          <a:p>
            <a:r>
              <a:rPr lang="en-US" sz="3600" dirty="0" smtClean="0"/>
              <a:t/>
            </a:r>
            <a:br>
              <a:rPr lang="en-US" sz="3600" dirty="0" smtClean="0"/>
            </a:br>
            <a:r>
              <a:rPr lang="en-US" sz="3600" dirty="0"/>
              <a:t>Mass deliveries are much easier to accomplish with a good distribution channel. Because the channels are automatically in contact with the end users, implementing a contact to a targeted demographic is easy and delivering wanted products is even easier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457200"/>
            <a:ext cx="8458200" cy="6001643"/>
          </a:xfrm>
          <a:prstGeom prst="rect">
            <a:avLst/>
          </a:prstGeom>
        </p:spPr>
        <p:txBody>
          <a:bodyPr wrap="square">
            <a:spAutoFit/>
          </a:bodyPr>
          <a:lstStyle/>
          <a:p>
            <a:r>
              <a:rPr lang="en-US" sz="3200" b="1" dirty="0"/>
              <a:t>3. Distribution channels still offer some level of end user knowledge</a:t>
            </a:r>
            <a:r>
              <a:rPr lang="en-US" sz="3200" b="1" dirty="0" smtClean="0"/>
              <a:t>.</a:t>
            </a:r>
          </a:p>
          <a:p>
            <a:r>
              <a:rPr lang="en-US" sz="3200" dirty="0" smtClean="0"/>
              <a:t/>
            </a:r>
            <a:br>
              <a:rPr lang="en-US" sz="3200" dirty="0" smtClean="0"/>
            </a:br>
            <a:r>
              <a:rPr lang="en-US" sz="3200" dirty="0"/>
              <a:t>Although there are fewer opportunities to interact with specific end users, an organization that uses distribution channels can be aware of regional influences. </a:t>
            </a:r>
            <a:endParaRPr lang="en-US" sz="3200" dirty="0" smtClean="0"/>
          </a:p>
          <a:p>
            <a:endParaRPr lang="en-US" sz="3200" dirty="0" smtClean="0"/>
          </a:p>
          <a:p>
            <a:r>
              <a:rPr lang="en-US" sz="3200" dirty="0" smtClean="0"/>
              <a:t>By </a:t>
            </a:r>
            <a:r>
              <a:rPr lang="en-US" sz="3200" dirty="0"/>
              <a:t>knowing what the customer purchasing habits happen to be in a specific location on the globe, the company’s specialists can tailor their marketing messages and products to meet these expectations so a meaningful value proposition can be offered.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1"/>
            <a:ext cx="8229600" cy="6001643"/>
          </a:xfrm>
          <a:prstGeom prst="rect">
            <a:avLst/>
          </a:prstGeom>
        </p:spPr>
        <p:txBody>
          <a:bodyPr wrap="square">
            <a:spAutoFit/>
          </a:bodyPr>
          <a:lstStyle/>
          <a:p>
            <a:r>
              <a:rPr lang="en-US" sz="3200" b="1" dirty="0"/>
              <a:t>4. No customers feel left out when distribution channels are used appropriately.</a:t>
            </a:r>
            <a:r>
              <a:rPr lang="en-US" sz="3200" dirty="0" smtClean="0"/>
              <a:t/>
            </a:r>
            <a:br>
              <a:rPr lang="en-US" sz="3200" dirty="0" smtClean="0"/>
            </a:br>
            <a:r>
              <a:rPr lang="en-US" sz="3200" dirty="0"/>
              <a:t>If one set of customers in a targeted demographic receive products and marketing effectively and another region feels like they’re left out, then this can create discord within the customer base. </a:t>
            </a:r>
            <a:endParaRPr lang="en-US" sz="3200" dirty="0" smtClean="0"/>
          </a:p>
          <a:p>
            <a:endParaRPr lang="en-US" sz="3200" dirty="0" smtClean="0"/>
          </a:p>
          <a:p>
            <a:r>
              <a:rPr lang="en-US" sz="3200" dirty="0" smtClean="0"/>
              <a:t>Discord </a:t>
            </a:r>
            <a:r>
              <a:rPr lang="en-US" sz="3200" dirty="0"/>
              <a:t>always leads to lost profits. Because there are such broad levels of coverage through an effective distribution channel, the organization can reach a vast majority of those within their targeted demographics so very few individual end users feel left out.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229600" cy="6001643"/>
          </a:xfrm>
          <a:prstGeom prst="rect">
            <a:avLst/>
          </a:prstGeom>
        </p:spPr>
        <p:txBody>
          <a:bodyPr wrap="square">
            <a:spAutoFit/>
          </a:bodyPr>
          <a:lstStyle/>
          <a:p>
            <a:r>
              <a:rPr lang="en-US" sz="3200" b="1" dirty="0"/>
              <a:t>5. Distribution channels don’t cost much to get started</a:t>
            </a:r>
            <a:r>
              <a:rPr lang="en-US" sz="3200" b="1" dirty="0" smtClean="0"/>
              <a:t>.</a:t>
            </a:r>
          </a:p>
          <a:p>
            <a:r>
              <a:rPr lang="en-US" sz="3200" dirty="0" smtClean="0"/>
              <a:t/>
            </a:r>
            <a:br>
              <a:rPr lang="en-US" sz="3200" dirty="0" smtClean="0"/>
            </a:br>
            <a:r>
              <a:rPr lang="en-US" sz="3200" dirty="0"/>
              <a:t>The average organization can take advantage of existing channels that exist within each region they wish to target. Because there is no need to create a new channel, the actual expenditures to reach a targeted demographic are often quite small. Instead of a large upfront investment, all that is typically required is a small, manageable ongoing investment whenever communication or product distribution needs to happen.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305800" cy="5262979"/>
          </a:xfrm>
          <a:prstGeom prst="rect">
            <a:avLst/>
          </a:prstGeom>
        </p:spPr>
        <p:txBody>
          <a:bodyPr wrap="square">
            <a:spAutoFit/>
          </a:bodyPr>
          <a:lstStyle/>
          <a:p>
            <a:r>
              <a:rPr lang="en-US" sz="2800" b="1" dirty="0"/>
              <a:t>6. Specialization of the regional process creates better overall effectiveness</a:t>
            </a:r>
            <a:r>
              <a:rPr lang="en-US" sz="2800" b="1" dirty="0" smtClean="0"/>
              <a:t>.</a:t>
            </a:r>
          </a:p>
          <a:p>
            <a:r>
              <a:rPr lang="en-US" sz="2800" dirty="0" smtClean="0"/>
              <a:t/>
            </a:r>
            <a:br>
              <a:rPr lang="en-US" sz="2800" dirty="0" smtClean="0"/>
            </a:br>
            <a:r>
              <a:rPr lang="en-US" sz="2800" dirty="0"/>
              <a:t>The problem with a mass marketing strategy is that unless the brand awareness is fully saturated, there is no real loyalty that is created in the engagement with the distribution channel. End users are only loyal to the lowest possible price that is available. </a:t>
            </a:r>
            <a:endParaRPr lang="en-US" sz="2800" dirty="0" smtClean="0"/>
          </a:p>
          <a:p>
            <a:endParaRPr lang="en-US" sz="2800" dirty="0" smtClean="0"/>
          </a:p>
          <a:p>
            <a:r>
              <a:rPr lang="en-US" sz="2800" dirty="0" smtClean="0"/>
              <a:t>With </a:t>
            </a:r>
            <a:r>
              <a:rPr lang="en-US" sz="2800" dirty="0"/>
              <a:t>specialization in place, this issue may not always be eliminated, but it does give end users a point of contact with the organization and this can become the foundation of a relationship.</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458200" cy="6001643"/>
          </a:xfrm>
          <a:prstGeom prst="rect">
            <a:avLst/>
          </a:prstGeom>
        </p:spPr>
        <p:txBody>
          <a:bodyPr wrap="square">
            <a:spAutoFit/>
          </a:bodyPr>
          <a:lstStyle/>
          <a:p>
            <a:pPr algn="ctr"/>
            <a:r>
              <a:rPr lang="en-US" sz="9600" dirty="0"/>
              <a:t>What Are the Cons of Distribution Channels?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17</TotalTime>
  <Words>173</Words>
  <Application>Microsoft Office PowerPoint</Application>
  <PresentationFormat>On-screen Show (4:3)</PresentationFormat>
  <Paragraphs>59</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Equity</vt:lpstr>
      <vt:lpstr>Pros and Cons of Distribution Channel</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Pros and Cons of Distribution Channel</dc:title>
  <dc:creator>Ashutosh</dc:creator>
  <cp:lastModifiedBy>Ashutosh</cp:lastModifiedBy>
  <cp:revision>6</cp:revision>
  <dcterms:created xsi:type="dcterms:W3CDTF">2020-04-21T06:44:01Z</dcterms:created>
  <dcterms:modified xsi:type="dcterms:W3CDTF">2020-04-21T17:02:58Z</dcterms:modified>
</cp:coreProperties>
</file>