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4798A-4287-46F6-BAB2-5DE26F362D09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3B98D92-80D6-418C-B8F7-2A709CC61E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4798A-4287-46F6-BAB2-5DE26F362D09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98D92-80D6-418C-B8F7-2A709CC61E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4798A-4287-46F6-BAB2-5DE26F362D09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98D92-80D6-418C-B8F7-2A709CC61E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4798A-4287-46F6-BAB2-5DE26F362D09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98D92-80D6-418C-B8F7-2A709CC61E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4798A-4287-46F6-BAB2-5DE26F362D09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3B98D92-80D6-418C-B8F7-2A709CC61E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4798A-4287-46F6-BAB2-5DE26F362D09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98D92-80D6-418C-B8F7-2A709CC61E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4798A-4287-46F6-BAB2-5DE26F362D09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98D92-80D6-418C-B8F7-2A709CC61E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4798A-4287-46F6-BAB2-5DE26F362D09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98D92-80D6-418C-B8F7-2A709CC61E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4798A-4287-46F6-BAB2-5DE26F362D09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98D92-80D6-418C-B8F7-2A709CC61E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4798A-4287-46F6-BAB2-5DE26F362D09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98D92-80D6-418C-B8F7-2A709CC61E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4798A-4287-46F6-BAB2-5DE26F362D09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3B98D92-80D6-418C-B8F7-2A709CC61E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B14798A-4287-46F6-BAB2-5DE26F362D09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63B98D92-80D6-418C-B8F7-2A709CC61E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martinsights.com/marketing-planning/marketing-models/product-life-cycle-model/" TargetMode="External"/><Relationship Id="rId2" Type="http://schemas.openxmlformats.org/officeDocument/2006/relationships/hyperlink" Target="https://www.googlesir.com/sales-promotion-meaning-features-importance-objectives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sales-promotion-meaning-features-importance-objectives/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sales-promotion-meaning-features-importance-objectives/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types-and-objectives-of-price-discrimination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sir.com/techniques-of-inventory-control-for-stock-management/" TargetMode="External"/><Relationship Id="rId2" Type="http://schemas.openxmlformats.org/officeDocument/2006/relationships/hyperlink" Target="https://www.googlesir.com/how-to-choose-right-advertising-media-decision/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3886200"/>
            <a:ext cx="7620000" cy="2743200"/>
          </a:xfrm>
        </p:spPr>
        <p:txBody>
          <a:bodyPr>
            <a:normAutofit fontScale="77500" lnSpcReduction="20000"/>
          </a:bodyPr>
          <a:lstStyle/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1"/>
            <a:ext cx="7772400" cy="2000250"/>
          </a:xfrm>
        </p:spPr>
        <p:txBody>
          <a:bodyPr>
            <a:normAutofit/>
          </a:bodyPr>
          <a:lstStyle/>
          <a:p>
            <a:r>
              <a:rPr lang="en-US" dirty="0"/>
              <a:t>Advantages and Disadvantages of Sales Promotion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It helps the firm to remain competitive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/>
              <a:t>10. </a:t>
            </a:r>
            <a:r>
              <a:rPr lang="en-US" sz="2800" dirty="0" smtClean="0"/>
              <a:t>Goodwill</a:t>
            </a:r>
          </a:p>
          <a:p>
            <a:endParaRPr lang="en-US" sz="2800" dirty="0"/>
          </a:p>
          <a:p>
            <a:r>
              <a:rPr lang="en-US" sz="2800" dirty="0"/>
              <a:t>Many sales promotion schemes directly or indirectly increase the Goodwill of a firm in the market due to Innovative sales promotion techniques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>
                <a:hlinkClick r:id="rId2"/>
              </a:rPr>
              <a:t>Sales promotion schemes</a:t>
            </a:r>
            <a:r>
              <a:rPr lang="en-US" sz="2800" dirty="0"/>
              <a:t> keep name and brand product in the mind of people, which contribute to the Goodwill of the firm.</a:t>
            </a:r>
          </a:p>
          <a:p>
            <a:endParaRPr lang="en-US" sz="2800" dirty="0"/>
          </a:p>
          <a:p>
            <a:r>
              <a:rPr lang="en-US" sz="2800" dirty="0"/>
              <a:t>11. Prolong Life Cycle</a:t>
            </a:r>
          </a:p>
          <a:p>
            <a:r>
              <a:rPr lang="en-US" sz="2800" dirty="0"/>
              <a:t>Sales promotion techniques help in increasing the life span of the product during different stages of the </a:t>
            </a:r>
            <a:r>
              <a:rPr lang="en-US" sz="2800" dirty="0">
                <a:hlinkClick r:id="rId3"/>
              </a:rPr>
              <a:t>product life cycle</a:t>
            </a:r>
            <a:r>
              <a:rPr lang="en-US" sz="2800" dirty="0"/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Using</a:t>
            </a:r>
            <a:r>
              <a:rPr lang="en-US" sz="3600" b="1" dirty="0"/>
              <a:t> sales promotions maturity stage</a:t>
            </a:r>
            <a:r>
              <a:rPr lang="en-US" sz="3600" dirty="0"/>
              <a:t> of the product can be prolonged and the firm can generate more and more revenues</a:t>
            </a:r>
            <a:r>
              <a:rPr lang="en-US" sz="3600" dirty="0" smtClean="0"/>
              <a:t>.</a:t>
            </a:r>
          </a:p>
          <a:p>
            <a:endParaRPr lang="en-US" sz="3600" dirty="0"/>
          </a:p>
          <a:p>
            <a:r>
              <a:rPr lang="en-US" sz="3600" dirty="0"/>
              <a:t>Disadvantages of Sales </a:t>
            </a:r>
            <a:r>
              <a:rPr lang="en-US" sz="3600" dirty="0" smtClean="0"/>
              <a:t>Promotion</a:t>
            </a:r>
          </a:p>
          <a:p>
            <a:endParaRPr lang="en-US" sz="3600" dirty="0"/>
          </a:p>
          <a:p>
            <a:r>
              <a:rPr lang="en-US" sz="3600" dirty="0"/>
              <a:t>Despite its recent widespread use as an important element of marketing campaigns, the essence of sales promotion is that it is intended as a very short term influence on ‘sales’.</a:t>
            </a:r>
          </a:p>
          <a:p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5344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It has an insignificant long term effect, but may be used as an additional factor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u="sng" dirty="0"/>
              <a:t>Following are the disadvantage of sales promotion</a:t>
            </a:r>
            <a:r>
              <a:rPr lang="en-US" sz="2400" u="sng" dirty="0" smtClean="0"/>
              <a:t>: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1. Short Term</a:t>
            </a:r>
          </a:p>
          <a:p>
            <a:pPr algn="just"/>
            <a:r>
              <a:rPr lang="en-US" sz="2400" dirty="0"/>
              <a:t>The </a:t>
            </a:r>
            <a:r>
              <a:rPr lang="en-US" sz="2400" dirty="0">
                <a:hlinkClick r:id="rId2"/>
              </a:rPr>
              <a:t>effect of sales promotion</a:t>
            </a:r>
            <a:r>
              <a:rPr lang="en-US" sz="2400" dirty="0"/>
              <a:t> is immediate.</a:t>
            </a:r>
          </a:p>
          <a:p>
            <a:pPr algn="just"/>
            <a:r>
              <a:rPr lang="en-US" sz="2400" dirty="0"/>
              <a:t>There is rarely any lasting to increase in sales when sales promotion discontinued sales become immediately Low</a:t>
            </a:r>
            <a:r>
              <a:rPr lang="en-US" sz="2400" dirty="0" smtClean="0"/>
              <a:t>.</a:t>
            </a:r>
            <a:endParaRPr lang="en-US" sz="2400" dirty="0"/>
          </a:p>
          <a:p>
            <a:pPr algn="just"/>
            <a:r>
              <a:rPr lang="en-US" sz="2400" dirty="0"/>
              <a:t>Heavy use of sales promotion may cause quality image dilution.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2. Hidden </a:t>
            </a:r>
            <a:r>
              <a:rPr lang="en-US" sz="2400" dirty="0" smtClean="0"/>
              <a:t>Costs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In sales promotion efforts many costs, like management/ </a:t>
            </a:r>
            <a:r>
              <a:rPr lang="en-US" sz="2400" dirty="0" err="1"/>
              <a:t>Salesforce</a:t>
            </a:r>
            <a:r>
              <a:rPr lang="en-US" sz="2400" dirty="0"/>
              <a:t> time and effort, do not consider in the direct costs.</a:t>
            </a:r>
          </a:p>
          <a:p>
            <a:pPr algn="just"/>
            <a:r>
              <a:rPr lang="en-US" sz="2400" dirty="0"/>
              <a:t>These costs reduce the actual benefits.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4582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3</a:t>
            </a:r>
            <a:r>
              <a:rPr lang="en-US" sz="2800" dirty="0"/>
              <a:t>. Decrease in Brand Loyalty</a:t>
            </a:r>
          </a:p>
          <a:p>
            <a:r>
              <a:rPr lang="en-US" sz="2800" dirty="0"/>
              <a:t>Promotions can conflict with the main brand messages, and Confuse the customers as to what the image really is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/>
              <a:t>Regular customer may have some doubts about quality considerations due to </a:t>
            </a:r>
            <a:r>
              <a:rPr lang="en-US" sz="2800" b="1" dirty="0"/>
              <a:t>excessive sales promotion</a:t>
            </a:r>
            <a:r>
              <a:rPr lang="en-US" sz="2800" dirty="0"/>
              <a:t>.</a:t>
            </a:r>
          </a:p>
          <a:p>
            <a:endParaRPr lang="en-US" sz="2800" dirty="0"/>
          </a:p>
          <a:p>
            <a:r>
              <a:rPr lang="en-US" sz="2800" dirty="0"/>
              <a:t>4. Price Sensitivity</a:t>
            </a:r>
          </a:p>
          <a:p>
            <a:r>
              <a:rPr lang="en-US" sz="2800" dirty="0"/>
              <a:t>Sales promotion can persuade users to expect a lower price in the future, and potentially damage ‘quality</a:t>
            </a:r>
            <a:r>
              <a:rPr lang="en-US" sz="2800" dirty="0" smtClean="0"/>
              <a:t>’.</a:t>
            </a:r>
            <a:endParaRPr lang="en-US" sz="2800" dirty="0"/>
          </a:p>
          <a:p>
            <a:r>
              <a:rPr lang="en-US" sz="2800" dirty="0"/>
              <a:t>It is a general tendency among buyers to anticipate more and more price reductions which are not good for long term reputation of the firm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305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/>
              <a:t>The disadvantage of sales promotion</a:t>
            </a:r>
            <a:r>
              <a:rPr lang="en-US" sz="3600" dirty="0"/>
              <a:t> though maybe the lack of effectiveness. There is the thing that only 16% of the Trade Promotion events were profitable, based on incremental sales of brands distributed through retailer warehouses</a:t>
            </a:r>
            <a:r>
              <a:rPr lang="en-US" sz="3600" dirty="0" smtClean="0"/>
              <a:t>.</a:t>
            </a:r>
          </a:p>
          <a:p>
            <a:pPr algn="just"/>
            <a:endParaRPr lang="en-US" sz="3600" dirty="0"/>
          </a:p>
          <a:p>
            <a:pPr algn="just"/>
            <a:r>
              <a:rPr lang="en-US" sz="3600" b="1" dirty="0"/>
              <a:t>For many promotions</a:t>
            </a:r>
            <a:r>
              <a:rPr lang="en-US" sz="3600" dirty="0"/>
              <a:t>, the cost of selling was ‘greater’ than the earning from the selling.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304800"/>
            <a:ext cx="85344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dirty="0"/>
              <a:t>Sales promotion is an element in competitive age to survive and grow. In this buyer’s market era no business organization can afford to ignore sales promotions. </a:t>
            </a:r>
            <a:endParaRPr lang="en-US" sz="4400" dirty="0" smtClean="0"/>
          </a:p>
          <a:p>
            <a:pPr algn="just"/>
            <a:r>
              <a:rPr lang="en-US" sz="4400" dirty="0" smtClean="0"/>
              <a:t>Advertising </a:t>
            </a:r>
            <a:r>
              <a:rPr lang="en-US" sz="4400" dirty="0"/>
              <a:t>expenditure can be converted into revenues with the support of sales promotion efforts only.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4582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5400" dirty="0"/>
              <a:t>Advantages of Sales </a:t>
            </a:r>
            <a:r>
              <a:rPr lang="en-US" sz="5400" dirty="0" smtClean="0"/>
              <a:t>Promotion</a:t>
            </a:r>
          </a:p>
          <a:p>
            <a:pPr algn="just"/>
            <a:endParaRPr lang="en-US" sz="5400" dirty="0"/>
          </a:p>
          <a:p>
            <a:pPr algn="just"/>
            <a:r>
              <a:rPr lang="en-US" sz="5400" u="sng" dirty="0" smtClean="0"/>
              <a:t>Marketers </a:t>
            </a:r>
            <a:r>
              <a:rPr lang="en-US" sz="5400" u="sng" dirty="0"/>
              <a:t>can reap the following advantages from the implementation of appropriate sales promotion technique:</a:t>
            </a:r>
            <a:r>
              <a:rPr lang="en-US" sz="5400" dirty="0"/>
              <a:t/>
            </a:r>
            <a:br>
              <a:rPr lang="en-US" sz="5400" dirty="0"/>
            </a:br>
            <a:endParaRPr lang="en-US" sz="5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6106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en-US" sz="3200" dirty="0" smtClean="0"/>
              <a:t>Increase </a:t>
            </a:r>
            <a:r>
              <a:rPr lang="en-US" sz="3200" dirty="0"/>
              <a:t>the </a:t>
            </a:r>
            <a:r>
              <a:rPr lang="en-US" sz="3200" dirty="0" smtClean="0"/>
              <a:t>Sales</a:t>
            </a:r>
          </a:p>
          <a:p>
            <a:pPr marL="342900" indent="-342900" algn="just">
              <a:buAutoNum type="arabicPeriod"/>
            </a:pPr>
            <a:endParaRPr lang="en-US" sz="3200" dirty="0"/>
          </a:p>
          <a:p>
            <a:pPr algn="just"/>
            <a:r>
              <a:rPr lang="en-US" sz="3200" dirty="0"/>
              <a:t>Sales promotion helps in increasing sales in a short span of time. It can eliminate idle cycles in some specific goods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2. Change of </a:t>
            </a:r>
            <a:r>
              <a:rPr lang="en-US" sz="3200" dirty="0" smtClean="0"/>
              <a:t>Attitude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Promotions offering price deals influence the attitudes of consumers towards buying the brand.</a:t>
            </a:r>
          </a:p>
          <a:p>
            <a:pPr algn="just"/>
            <a:r>
              <a:rPr lang="en-US" sz="3200" dirty="0"/>
              <a:t>Consumer’s price perception has a significant effect on attitude of the consumer.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4582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3. Brand Switching</a:t>
            </a:r>
          </a:p>
          <a:p>
            <a:pPr algn="just"/>
            <a:r>
              <a:rPr lang="en-US" sz="2800" b="1" dirty="0"/>
              <a:t>Sales promotions encourage</a:t>
            </a:r>
            <a:r>
              <a:rPr lang="en-US" sz="2800" dirty="0"/>
              <a:t> consumers to buy a different brand than the one they bought on earlier occasions.</a:t>
            </a:r>
          </a:p>
          <a:p>
            <a:pPr algn="just"/>
            <a:r>
              <a:rPr lang="en-US" sz="2800" dirty="0"/>
              <a:t>If the attitude toward the brand has been quite low then a sales promotion is likely to encourage a switch to the promoted brand.</a:t>
            </a:r>
          </a:p>
          <a:p>
            <a:pPr algn="just"/>
            <a:r>
              <a:rPr lang="en-US" sz="2800" dirty="0"/>
              <a:t>Displays at the point of purchase may induce brand switching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4. Target Audience</a:t>
            </a:r>
          </a:p>
          <a:p>
            <a:pPr algn="just"/>
            <a:r>
              <a:rPr lang="en-US" sz="2800" dirty="0"/>
              <a:t>Sales promotion can be targeted on specific groups especially selected retailers and their customers.</a:t>
            </a:r>
          </a:p>
          <a:p>
            <a:pPr algn="just"/>
            <a:r>
              <a:rPr lang="en-US" sz="2800" dirty="0"/>
              <a:t>A manufacturer may apply area-specific </a:t>
            </a:r>
            <a:r>
              <a:rPr lang="en-US" sz="2800" b="1" dirty="0">
                <a:hlinkClick r:id="rId2"/>
              </a:rPr>
              <a:t>Strategies for sales promotion</a:t>
            </a:r>
            <a:endParaRPr 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6600" dirty="0"/>
              <a:t>5. Specific Objectives</a:t>
            </a:r>
          </a:p>
          <a:p>
            <a:pPr algn="just"/>
            <a:r>
              <a:rPr lang="en-US" sz="6600" dirty="0"/>
              <a:t>It can also be targeted to achieve specific objectives, such as increasing repeat purchase or stock clearing.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457200"/>
            <a:ext cx="8458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/>
              <a:t>Sales promotion can permit </a:t>
            </a:r>
            <a:r>
              <a:rPr lang="en-US" sz="4800" dirty="0">
                <a:hlinkClick r:id="rId2"/>
              </a:rPr>
              <a:t>price discrimination</a:t>
            </a:r>
            <a:r>
              <a:rPr lang="en-US" sz="4800" dirty="0" smtClean="0"/>
              <a:t>.</a:t>
            </a:r>
          </a:p>
          <a:p>
            <a:endParaRPr lang="en-US" sz="4800" dirty="0"/>
          </a:p>
          <a:p>
            <a:r>
              <a:rPr lang="en-US" sz="4800" dirty="0"/>
              <a:t>6. Indirect Roles</a:t>
            </a:r>
          </a:p>
          <a:p>
            <a:r>
              <a:rPr lang="en-US" sz="4800" dirty="0"/>
              <a:t>Sales promotion can also be used to achieve other objectives, such as widening distribution or ‘shelf facing’.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1"/>
            <a:ext cx="85344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/>
              <a:t>Sales </a:t>
            </a:r>
            <a:r>
              <a:rPr lang="en-US" sz="3600" b="1" dirty="0" smtClean="0"/>
              <a:t>promotion</a:t>
            </a:r>
            <a:r>
              <a:rPr lang="en-US" sz="3600" dirty="0"/>
              <a:t> may also help in increasing the </a:t>
            </a:r>
            <a:r>
              <a:rPr lang="en-US" sz="3600" dirty="0">
                <a:hlinkClick r:id="rId2"/>
              </a:rPr>
              <a:t>effectiveness of advertising</a:t>
            </a:r>
            <a:r>
              <a:rPr lang="en-US" sz="3600" dirty="0" smtClean="0"/>
              <a:t>.</a:t>
            </a:r>
          </a:p>
          <a:p>
            <a:endParaRPr lang="en-US" sz="3600" dirty="0"/>
          </a:p>
          <a:p>
            <a:r>
              <a:rPr lang="en-US" sz="3600" dirty="0"/>
              <a:t>7. Reduced </a:t>
            </a:r>
            <a:r>
              <a:rPr lang="en-US" sz="3600" dirty="0" smtClean="0"/>
              <a:t>Costs</a:t>
            </a:r>
          </a:p>
          <a:p>
            <a:endParaRPr lang="en-US" sz="3600" dirty="0"/>
          </a:p>
          <a:p>
            <a:r>
              <a:rPr lang="en-US" sz="3600" dirty="0"/>
              <a:t>Due to sales promotions, the demand for product increases and the manufacturer can avail the benefits of Economies of scale.</a:t>
            </a:r>
          </a:p>
          <a:p>
            <a:r>
              <a:rPr lang="en-US" sz="3600" dirty="0"/>
              <a:t>More purchase on the part of retailers and Consumers, </a:t>
            </a:r>
            <a:r>
              <a:rPr lang="en-US" sz="3600" dirty="0">
                <a:hlinkClick r:id="rId3"/>
              </a:rPr>
              <a:t>reduce inventory costs</a:t>
            </a:r>
            <a:r>
              <a:rPr lang="en-US" sz="3600" dirty="0"/>
              <a:t> of the manufacturer and increase profitability.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534400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8. Demand Creation for New Products</a:t>
            </a:r>
          </a:p>
          <a:p>
            <a:r>
              <a:rPr lang="en-US" sz="3200" dirty="0"/>
              <a:t>Many techniques of sales promotion motivate prospects to test new products.</a:t>
            </a:r>
            <a:endParaRPr lang="en-US" sz="3200" dirty="0" smtClean="0"/>
          </a:p>
          <a:p>
            <a:r>
              <a:rPr lang="en-US" sz="3200" i="1" dirty="0"/>
              <a:t>Sales promotion techniques</a:t>
            </a:r>
            <a:r>
              <a:rPr lang="en-US" sz="3200" dirty="0"/>
              <a:t> stimulate the desire in consumers to go for promotion product with more quantity. This generates demand for the product</a:t>
            </a:r>
            <a:r>
              <a:rPr lang="en-US" sz="3200" dirty="0" smtClean="0"/>
              <a:t>.</a:t>
            </a:r>
          </a:p>
          <a:p>
            <a:endParaRPr lang="en-US" sz="3200" dirty="0" smtClean="0"/>
          </a:p>
          <a:p>
            <a:r>
              <a:rPr lang="en-US" sz="3200" dirty="0"/>
              <a:t>9. Competitive Advantage</a:t>
            </a:r>
          </a:p>
          <a:p>
            <a:r>
              <a:rPr lang="en-US" sz="3200" dirty="0" err="1"/>
              <a:t>Organisations</a:t>
            </a:r>
            <a:r>
              <a:rPr lang="en-US" sz="3200" dirty="0"/>
              <a:t> design new methods to face the competition and remain the winner in the competition.</a:t>
            </a:r>
            <a:endParaRPr lang="en-US" sz="3200" dirty="0" smtClean="0"/>
          </a:p>
          <a:p>
            <a:r>
              <a:rPr lang="en-US" sz="3200" dirty="0"/>
              <a:t>By having focus on sales promotions the firm analysis market scenario and competitors move and accordingly prepare itself.</a:t>
            </a:r>
            <a:endParaRPr lang="en-US" sz="3200" dirty="0" smtClean="0"/>
          </a:p>
          <a:p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</TotalTime>
  <Words>307</Words>
  <Application>Microsoft Office PowerPoint</Application>
  <PresentationFormat>On-screen Show (4:3)</PresentationFormat>
  <Paragraphs>173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Equity</vt:lpstr>
      <vt:lpstr>Advantages and Disadvantages of Sales Promotion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Advantages and Disadvantages of Sales Promotion </dc:title>
  <dc:creator>Ashutosh</dc:creator>
  <cp:lastModifiedBy>Ashutosh</cp:lastModifiedBy>
  <cp:revision>5</cp:revision>
  <dcterms:created xsi:type="dcterms:W3CDTF">2020-05-10T14:52:59Z</dcterms:created>
  <dcterms:modified xsi:type="dcterms:W3CDTF">2020-05-12T05:13:21Z</dcterms:modified>
</cp:coreProperties>
</file>