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6F360146-65D9-4D71-B4D1-B47EE6404FDB}"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790E808-6C15-4064-B6E0-449A3BE1B1A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360146-65D9-4D71-B4D1-B47EE6404FDB}"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90E808-6C15-4064-B6E0-449A3BE1B1A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360146-65D9-4D71-B4D1-B47EE6404FDB}"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90E808-6C15-4064-B6E0-449A3BE1B1A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F360146-65D9-4D71-B4D1-B47EE6404FDB}"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90E808-6C15-4064-B6E0-449A3BE1B1A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F360146-65D9-4D71-B4D1-B47EE6404FDB}"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5790E808-6C15-4064-B6E0-449A3BE1B1A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F360146-65D9-4D71-B4D1-B47EE6404FDB}"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90E808-6C15-4064-B6E0-449A3BE1B1A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6F360146-65D9-4D71-B4D1-B47EE6404FDB}"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90E808-6C15-4064-B6E0-449A3BE1B1A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F360146-65D9-4D71-B4D1-B47EE6404FDB}"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790E808-6C15-4064-B6E0-449A3BE1B1A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360146-65D9-4D71-B4D1-B47EE6404FDB}"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90E808-6C15-4064-B6E0-449A3BE1B1A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F360146-65D9-4D71-B4D1-B47EE6404FDB}"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90E808-6C15-4064-B6E0-449A3BE1B1A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F360146-65D9-4D71-B4D1-B47EE6404FDB}"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5790E808-6C15-4064-B6E0-449A3BE1B1A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6F360146-65D9-4D71-B4D1-B47EE6404FDB}"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790E808-6C15-4064-B6E0-449A3BE1B1A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business-to-you.com/industry-analysis/porters-five-forces/" TargetMode="External"/><Relationship Id="rId2" Type="http://schemas.openxmlformats.org/officeDocument/2006/relationships/hyperlink" Target="https://www.business-to-you.com/swot-analysi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648200"/>
            <a:ext cx="7391400" cy="1752600"/>
          </a:xfrm>
        </p:spPr>
        <p:txBody>
          <a:bodyPr>
            <a:normAutofit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PESTEL Analysis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04800" y="533400"/>
            <a:ext cx="8458200" cy="59436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494085"/>
          </a:xfrm>
          <a:prstGeom prst="rect">
            <a:avLst/>
          </a:prstGeom>
        </p:spPr>
        <p:txBody>
          <a:bodyPr wrap="square">
            <a:spAutoFit/>
          </a:bodyPr>
          <a:lstStyle/>
          <a:p>
            <a:pPr fontAlgn="base"/>
            <a:r>
              <a:rPr lang="en-US" sz="3200" dirty="0"/>
              <a:t>Full list of PESTEL factors</a:t>
            </a:r>
            <a:r>
              <a:rPr lang="en-US" sz="3200" dirty="0" smtClean="0"/>
              <a:t>:</a:t>
            </a:r>
          </a:p>
          <a:p>
            <a:pPr fontAlgn="base"/>
            <a:endParaRPr lang="en-US" sz="3200" dirty="0"/>
          </a:p>
          <a:p>
            <a:pPr fontAlgn="base"/>
            <a:r>
              <a:rPr lang="en-US" sz="3200" b="1" dirty="0"/>
              <a:t>Political </a:t>
            </a:r>
            <a:r>
              <a:rPr lang="en-US" sz="3200" b="1" dirty="0" smtClean="0"/>
              <a:t>factors</a:t>
            </a:r>
          </a:p>
          <a:p>
            <a:pPr fontAlgn="base"/>
            <a:endParaRPr lang="en-US" sz="3200" dirty="0"/>
          </a:p>
          <a:p>
            <a:pPr fontAlgn="base"/>
            <a:r>
              <a:rPr lang="en-US" sz="3200" dirty="0"/>
              <a:t>Government stability/instability</a:t>
            </a:r>
          </a:p>
          <a:p>
            <a:pPr fontAlgn="base"/>
            <a:r>
              <a:rPr lang="en-US" sz="3200" dirty="0"/>
              <a:t>Corruption level</a:t>
            </a:r>
          </a:p>
          <a:p>
            <a:pPr fontAlgn="base"/>
            <a:r>
              <a:rPr lang="en-US" sz="3200" dirty="0"/>
              <a:t>Tax policies</a:t>
            </a:r>
          </a:p>
          <a:p>
            <a:pPr fontAlgn="base"/>
            <a:r>
              <a:rPr lang="en-US" sz="3200" dirty="0"/>
              <a:t>Freedom of press</a:t>
            </a:r>
          </a:p>
          <a:p>
            <a:pPr fontAlgn="base"/>
            <a:r>
              <a:rPr lang="en-US" sz="3200" dirty="0"/>
              <a:t>Government regulation and deregulation</a:t>
            </a:r>
          </a:p>
          <a:p>
            <a:pPr fontAlgn="base"/>
            <a:r>
              <a:rPr lang="en-US" sz="3200" dirty="0"/>
              <a:t>Special tariffs</a:t>
            </a:r>
          </a:p>
          <a:p>
            <a:pPr fontAlgn="base"/>
            <a:r>
              <a:rPr lang="en-US" sz="3200" dirty="0"/>
              <a:t>Political action committees</a:t>
            </a:r>
          </a:p>
          <a:p>
            <a:pPr fontAlgn="base"/>
            <a:r>
              <a:rPr lang="en-US" sz="3200" dirty="0"/>
              <a:t>Government involvement in trade unions and </a:t>
            </a:r>
            <a:r>
              <a:rPr lang="en-US" sz="3200" dirty="0" smtClean="0"/>
              <a:t>agreements</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740307"/>
          </a:xfrm>
          <a:prstGeom prst="rect">
            <a:avLst/>
          </a:prstGeom>
        </p:spPr>
        <p:txBody>
          <a:bodyPr wrap="square">
            <a:spAutoFit/>
          </a:bodyPr>
          <a:lstStyle/>
          <a:p>
            <a:pPr fontAlgn="base"/>
            <a:r>
              <a:rPr lang="en-US" sz="3600" dirty="0" smtClean="0"/>
              <a:t>Competition regulation</a:t>
            </a:r>
          </a:p>
          <a:p>
            <a:pPr fontAlgn="base"/>
            <a:r>
              <a:rPr lang="en-US" sz="3600" dirty="0" smtClean="0"/>
              <a:t>Voter participation rates</a:t>
            </a:r>
          </a:p>
          <a:p>
            <a:pPr fontAlgn="base"/>
            <a:r>
              <a:rPr lang="en-US" sz="3600" dirty="0" smtClean="0"/>
              <a:t>Amount of government protests</a:t>
            </a:r>
          </a:p>
          <a:p>
            <a:pPr fontAlgn="base"/>
            <a:r>
              <a:rPr lang="en-US" sz="3600" dirty="0" smtClean="0"/>
              <a:t>Defense expenditures</a:t>
            </a:r>
          </a:p>
          <a:p>
            <a:pPr fontAlgn="base"/>
            <a:r>
              <a:rPr lang="en-US" sz="3600" dirty="0" smtClean="0"/>
              <a:t>Level of government subsidies</a:t>
            </a:r>
          </a:p>
          <a:p>
            <a:pPr fontAlgn="base"/>
            <a:r>
              <a:rPr lang="en-US" sz="3600" dirty="0" smtClean="0"/>
              <a:t>Bilateral relationships</a:t>
            </a:r>
          </a:p>
          <a:p>
            <a:pPr fontAlgn="base"/>
            <a:r>
              <a:rPr lang="en-US" sz="3600" dirty="0" smtClean="0"/>
              <a:t>Import-export regulation/</a:t>
            </a:r>
            <a:r>
              <a:rPr lang="en-US" sz="3600" dirty="0" err="1" smtClean="0"/>
              <a:t>resctrictions</a:t>
            </a:r>
            <a:endParaRPr lang="en-US" sz="3600" dirty="0" smtClean="0"/>
          </a:p>
          <a:p>
            <a:pPr fontAlgn="base"/>
            <a:r>
              <a:rPr lang="en-US" sz="3600" dirty="0" smtClean="0"/>
              <a:t>Trade control</a:t>
            </a:r>
          </a:p>
          <a:p>
            <a:pPr fontAlgn="base"/>
            <a:r>
              <a:rPr lang="en-US" sz="3600" dirty="0" smtClean="0"/>
              <a:t>Lobbying activities</a:t>
            </a:r>
          </a:p>
          <a:p>
            <a:pPr fontAlgn="base"/>
            <a:r>
              <a:rPr lang="en-US" sz="3600" dirty="0" smtClean="0"/>
              <a:t>Size of government budgets</a:t>
            </a:r>
          </a:p>
          <a:p>
            <a:r>
              <a:rPr lang="en-US" sz="3600" dirty="0" smtClean="0"/>
              <a:t/>
            </a:r>
            <a:br>
              <a:rPr lang="en-US" sz="3600" dirty="0" smtClean="0"/>
            </a:b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229600" cy="6124754"/>
          </a:xfrm>
          <a:prstGeom prst="rect">
            <a:avLst/>
          </a:prstGeom>
        </p:spPr>
        <p:txBody>
          <a:bodyPr wrap="square">
            <a:spAutoFit/>
          </a:bodyPr>
          <a:lstStyle/>
          <a:p>
            <a:pPr fontAlgn="base"/>
            <a:r>
              <a:rPr lang="en-US" sz="2800" b="1" dirty="0"/>
              <a:t>Economic </a:t>
            </a:r>
            <a:r>
              <a:rPr lang="en-US" sz="2800" b="1" dirty="0" smtClean="0"/>
              <a:t>factors</a:t>
            </a:r>
          </a:p>
          <a:p>
            <a:pPr fontAlgn="base"/>
            <a:endParaRPr lang="en-US" sz="2800" dirty="0"/>
          </a:p>
          <a:p>
            <a:pPr fontAlgn="base"/>
            <a:r>
              <a:rPr lang="en-US" sz="2800" dirty="0"/>
              <a:t>Growth rate</a:t>
            </a:r>
          </a:p>
          <a:p>
            <a:pPr fontAlgn="base"/>
            <a:r>
              <a:rPr lang="en-US" sz="2800" dirty="0"/>
              <a:t>Interest rate</a:t>
            </a:r>
          </a:p>
          <a:p>
            <a:pPr fontAlgn="base"/>
            <a:r>
              <a:rPr lang="en-US" sz="2800" dirty="0"/>
              <a:t>Inflation rate</a:t>
            </a:r>
          </a:p>
          <a:p>
            <a:pPr fontAlgn="base"/>
            <a:r>
              <a:rPr lang="en-US" sz="2800" dirty="0"/>
              <a:t>Exchange rate</a:t>
            </a:r>
          </a:p>
          <a:p>
            <a:pPr fontAlgn="base"/>
            <a:r>
              <a:rPr lang="en-US" sz="2800" dirty="0"/>
              <a:t>Availability of credit</a:t>
            </a:r>
          </a:p>
          <a:p>
            <a:pPr fontAlgn="base"/>
            <a:r>
              <a:rPr lang="en-US" sz="2800" dirty="0"/>
              <a:t>Level of </a:t>
            </a:r>
            <a:r>
              <a:rPr lang="en-US" sz="2800" dirty="0" err="1"/>
              <a:t>disposible</a:t>
            </a:r>
            <a:r>
              <a:rPr lang="en-US" sz="2800" dirty="0"/>
              <a:t> income</a:t>
            </a:r>
          </a:p>
          <a:p>
            <a:pPr fontAlgn="base"/>
            <a:r>
              <a:rPr lang="en-US" sz="2800" dirty="0"/>
              <a:t>Propensity of people to spend</a:t>
            </a:r>
          </a:p>
          <a:p>
            <a:pPr fontAlgn="base"/>
            <a:r>
              <a:rPr lang="en-US" sz="2800" dirty="0"/>
              <a:t>Federal government budget deficits</a:t>
            </a:r>
          </a:p>
          <a:p>
            <a:pPr fontAlgn="base"/>
            <a:r>
              <a:rPr lang="en-US" sz="2800" dirty="0"/>
              <a:t>Gross domestic product trend</a:t>
            </a:r>
          </a:p>
          <a:p>
            <a:pPr fontAlgn="base"/>
            <a:r>
              <a:rPr lang="en-US" sz="2800" dirty="0"/>
              <a:t>Unemployment trend</a:t>
            </a:r>
          </a:p>
          <a:p>
            <a:pPr fontAlgn="base"/>
            <a:r>
              <a:rPr lang="en-US" sz="2800" dirty="0"/>
              <a:t>Stock market trends</a:t>
            </a:r>
          </a:p>
          <a:p>
            <a:pPr fontAlgn="base"/>
            <a:r>
              <a:rPr lang="en-US" sz="2800" dirty="0"/>
              <a:t>Price fluctuations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458200" cy="6247864"/>
          </a:xfrm>
          <a:prstGeom prst="rect">
            <a:avLst/>
          </a:prstGeom>
        </p:spPr>
        <p:txBody>
          <a:bodyPr wrap="square">
            <a:spAutoFit/>
          </a:bodyPr>
          <a:lstStyle/>
          <a:p>
            <a:pPr fontAlgn="base"/>
            <a:r>
              <a:rPr lang="en-US" sz="2000" b="1" dirty="0"/>
              <a:t>Social factors</a:t>
            </a:r>
            <a:endParaRPr lang="en-US" sz="2000" dirty="0"/>
          </a:p>
          <a:p>
            <a:pPr fontAlgn="base"/>
            <a:r>
              <a:rPr lang="en-US" sz="2000" dirty="0"/>
              <a:t>Population size and growth rate</a:t>
            </a:r>
          </a:p>
          <a:p>
            <a:pPr fontAlgn="base"/>
            <a:r>
              <a:rPr lang="en-US" sz="2000" dirty="0"/>
              <a:t>Birth rates</a:t>
            </a:r>
          </a:p>
          <a:p>
            <a:pPr fontAlgn="base"/>
            <a:r>
              <a:rPr lang="en-US" sz="2000" dirty="0"/>
              <a:t>Death rates</a:t>
            </a:r>
          </a:p>
          <a:p>
            <a:pPr fontAlgn="base"/>
            <a:r>
              <a:rPr lang="en-US" sz="2000" dirty="0"/>
              <a:t>Number of </a:t>
            </a:r>
            <a:r>
              <a:rPr lang="en-US" sz="2000" dirty="0" err="1"/>
              <a:t>mariages</a:t>
            </a:r>
            <a:endParaRPr lang="en-US" sz="2000" dirty="0"/>
          </a:p>
          <a:p>
            <a:pPr fontAlgn="base"/>
            <a:r>
              <a:rPr lang="en-US" sz="2000" dirty="0"/>
              <a:t>Number of divorces</a:t>
            </a:r>
          </a:p>
          <a:p>
            <a:pPr fontAlgn="base"/>
            <a:r>
              <a:rPr lang="en-US" sz="2000" dirty="0"/>
              <a:t>Immigration and emigration rates</a:t>
            </a:r>
          </a:p>
          <a:p>
            <a:pPr fontAlgn="base"/>
            <a:r>
              <a:rPr lang="en-US" sz="2000" dirty="0"/>
              <a:t>Life expectancy rates</a:t>
            </a:r>
          </a:p>
          <a:p>
            <a:pPr fontAlgn="base"/>
            <a:r>
              <a:rPr lang="en-US" sz="2000" dirty="0"/>
              <a:t>Age distribution</a:t>
            </a:r>
          </a:p>
          <a:p>
            <a:pPr fontAlgn="base"/>
            <a:r>
              <a:rPr lang="en-US" sz="2000" dirty="0"/>
              <a:t>Wealth distribution</a:t>
            </a:r>
          </a:p>
          <a:p>
            <a:pPr fontAlgn="base"/>
            <a:r>
              <a:rPr lang="en-US" sz="2000" dirty="0"/>
              <a:t>Social classes</a:t>
            </a:r>
          </a:p>
          <a:p>
            <a:pPr fontAlgn="base"/>
            <a:r>
              <a:rPr lang="en-US" sz="2000" dirty="0"/>
              <a:t>Per capita income</a:t>
            </a:r>
          </a:p>
          <a:p>
            <a:pPr fontAlgn="base"/>
            <a:r>
              <a:rPr lang="en-US" sz="2000" dirty="0"/>
              <a:t>Family size and structure</a:t>
            </a:r>
          </a:p>
          <a:p>
            <a:pPr fontAlgn="base"/>
            <a:r>
              <a:rPr lang="en-US" sz="2000" dirty="0"/>
              <a:t>Lifestyles</a:t>
            </a:r>
          </a:p>
          <a:p>
            <a:pPr fontAlgn="base"/>
            <a:r>
              <a:rPr lang="en-US" sz="2000" dirty="0"/>
              <a:t>Health consciousness</a:t>
            </a:r>
          </a:p>
          <a:p>
            <a:pPr fontAlgn="base"/>
            <a:r>
              <a:rPr lang="en-US" sz="2000" dirty="0"/>
              <a:t>Average disposable income</a:t>
            </a:r>
          </a:p>
          <a:p>
            <a:pPr fontAlgn="base"/>
            <a:r>
              <a:rPr lang="en-US" sz="2000" dirty="0"/>
              <a:t>Attitude towards government</a:t>
            </a:r>
          </a:p>
          <a:p>
            <a:pPr fontAlgn="base"/>
            <a:r>
              <a:rPr lang="en-US" sz="2000" dirty="0"/>
              <a:t>Attitude towards work</a:t>
            </a:r>
          </a:p>
          <a:p>
            <a:r>
              <a:rPr lang="en-US" sz="2000" dirty="0" smtClean="0"/>
              <a:t/>
            </a:r>
            <a:br>
              <a:rPr lang="en-US" sz="2000" dirty="0" smtClean="0"/>
            </a:br>
            <a:endParaRPr lang="en-U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458200" cy="6370975"/>
          </a:xfrm>
          <a:prstGeom prst="rect">
            <a:avLst/>
          </a:prstGeom>
        </p:spPr>
        <p:txBody>
          <a:bodyPr wrap="square">
            <a:spAutoFit/>
          </a:bodyPr>
          <a:lstStyle/>
          <a:p>
            <a:pPr fontAlgn="base"/>
            <a:r>
              <a:rPr lang="en-US" sz="2400" dirty="0" smtClean="0"/>
              <a:t>Buying habits</a:t>
            </a:r>
          </a:p>
          <a:p>
            <a:pPr fontAlgn="base"/>
            <a:r>
              <a:rPr lang="en-US" sz="2400" dirty="0" smtClean="0"/>
              <a:t>Ethical concerns</a:t>
            </a:r>
          </a:p>
          <a:p>
            <a:pPr fontAlgn="base"/>
            <a:r>
              <a:rPr lang="en-US" sz="2400" dirty="0" smtClean="0"/>
              <a:t>Cultural norms and values</a:t>
            </a:r>
          </a:p>
          <a:p>
            <a:pPr fontAlgn="base"/>
            <a:r>
              <a:rPr lang="en-US" sz="2400" dirty="0" smtClean="0"/>
              <a:t>Sex roles and distribution</a:t>
            </a:r>
          </a:p>
          <a:p>
            <a:pPr fontAlgn="base"/>
            <a:r>
              <a:rPr lang="en-US" sz="2400" dirty="0" smtClean="0"/>
              <a:t>Religion and beliefs</a:t>
            </a:r>
          </a:p>
          <a:p>
            <a:pPr fontAlgn="base"/>
            <a:r>
              <a:rPr lang="en-US" sz="2400" dirty="0" smtClean="0"/>
              <a:t>Racial equality</a:t>
            </a:r>
          </a:p>
          <a:p>
            <a:pPr fontAlgn="base"/>
            <a:r>
              <a:rPr lang="en-US" sz="2400" dirty="0" smtClean="0"/>
              <a:t>Use of birth control</a:t>
            </a:r>
          </a:p>
          <a:p>
            <a:pPr fontAlgn="base"/>
            <a:r>
              <a:rPr lang="en-US" sz="2400" dirty="0" smtClean="0"/>
              <a:t>Education level</a:t>
            </a:r>
          </a:p>
          <a:p>
            <a:pPr fontAlgn="base"/>
            <a:r>
              <a:rPr lang="en-US" sz="2400" dirty="0" smtClean="0"/>
              <a:t>Minorities</a:t>
            </a:r>
          </a:p>
          <a:p>
            <a:pPr fontAlgn="base"/>
            <a:r>
              <a:rPr lang="en-US" sz="2400" dirty="0" smtClean="0"/>
              <a:t>Crime levels</a:t>
            </a:r>
          </a:p>
          <a:p>
            <a:pPr fontAlgn="base"/>
            <a:r>
              <a:rPr lang="en-US" sz="2400" dirty="0" smtClean="0"/>
              <a:t>Attitudes towards saving</a:t>
            </a:r>
          </a:p>
          <a:p>
            <a:pPr fontAlgn="base"/>
            <a:r>
              <a:rPr lang="en-US" sz="2400" dirty="0" smtClean="0"/>
              <a:t>Attitude towards investing</a:t>
            </a:r>
          </a:p>
          <a:p>
            <a:pPr fontAlgn="base"/>
            <a:r>
              <a:rPr lang="en-US" sz="2400" dirty="0" smtClean="0"/>
              <a:t>Attitudes towards retirement</a:t>
            </a:r>
          </a:p>
          <a:p>
            <a:pPr fontAlgn="base"/>
            <a:r>
              <a:rPr lang="en-US" sz="2400" dirty="0" smtClean="0"/>
              <a:t>Attitudes towards leisure time</a:t>
            </a:r>
          </a:p>
          <a:p>
            <a:pPr fontAlgn="base"/>
            <a:r>
              <a:rPr lang="en-US" sz="2400" dirty="0" smtClean="0"/>
              <a:t>Attitudes towards product quality</a:t>
            </a:r>
          </a:p>
          <a:p>
            <a:pPr fontAlgn="base"/>
            <a:r>
              <a:rPr lang="en-US" sz="2400" dirty="0" smtClean="0"/>
              <a:t>Attitudes towards customer service</a:t>
            </a:r>
          </a:p>
          <a:p>
            <a:pPr fontAlgn="base"/>
            <a:r>
              <a:rPr lang="en-US" sz="2400" dirty="0" smtClean="0"/>
              <a:t>Attitudes towards foreign people</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6524863"/>
          </a:xfrm>
          <a:prstGeom prst="rect">
            <a:avLst/>
          </a:prstGeom>
        </p:spPr>
        <p:txBody>
          <a:bodyPr wrap="square">
            <a:spAutoFit/>
          </a:bodyPr>
          <a:lstStyle/>
          <a:p>
            <a:pPr fontAlgn="base"/>
            <a:r>
              <a:rPr lang="en-US" sz="2000" b="1" dirty="0"/>
              <a:t>Technological </a:t>
            </a:r>
            <a:r>
              <a:rPr lang="en-US" sz="2000" b="1" dirty="0" smtClean="0"/>
              <a:t>factors</a:t>
            </a:r>
          </a:p>
          <a:p>
            <a:pPr fontAlgn="base"/>
            <a:endParaRPr lang="en-US" sz="2000" dirty="0"/>
          </a:p>
          <a:p>
            <a:pPr fontAlgn="base"/>
            <a:r>
              <a:rPr lang="en-US" sz="2000" dirty="0"/>
              <a:t>Technology </a:t>
            </a:r>
            <a:r>
              <a:rPr lang="en-US" sz="2000" dirty="0" smtClean="0"/>
              <a:t>incentives</a:t>
            </a:r>
          </a:p>
          <a:p>
            <a:pPr fontAlgn="base"/>
            <a:endParaRPr lang="en-US" sz="2000" dirty="0"/>
          </a:p>
          <a:p>
            <a:pPr fontAlgn="base"/>
            <a:r>
              <a:rPr lang="en-US" sz="2000" dirty="0" smtClean="0"/>
              <a:t>Automation</a:t>
            </a:r>
          </a:p>
          <a:p>
            <a:pPr fontAlgn="base"/>
            <a:endParaRPr lang="en-US" sz="2000" dirty="0"/>
          </a:p>
          <a:p>
            <a:pPr fontAlgn="base"/>
            <a:r>
              <a:rPr lang="en-US" sz="2000" dirty="0"/>
              <a:t>R&amp;D </a:t>
            </a:r>
            <a:r>
              <a:rPr lang="en-US" sz="2000" dirty="0" smtClean="0"/>
              <a:t>activity</a:t>
            </a:r>
          </a:p>
          <a:p>
            <a:pPr fontAlgn="base"/>
            <a:endParaRPr lang="en-US" sz="2000" dirty="0"/>
          </a:p>
          <a:p>
            <a:pPr fontAlgn="base"/>
            <a:r>
              <a:rPr lang="en-US" sz="2000" dirty="0"/>
              <a:t>Technological </a:t>
            </a:r>
            <a:r>
              <a:rPr lang="en-US" sz="2000" dirty="0" smtClean="0"/>
              <a:t>change</a:t>
            </a:r>
          </a:p>
          <a:p>
            <a:pPr fontAlgn="base"/>
            <a:endParaRPr lang="en-US" sz="2000" dirty="0"/>
          </a:p>
          <a:p>
            <a:pPr fontAlgn="base"/>
            <a:r>
              <a:rPr lang="en-US" sz="2000" dirty="0"/>
              <a:t>Access to new </a:t>
            </a:r>
            <a:r>
              <a:rPr lang="en-US" sz="2000" dirty="0" smtClean="0"/>
              <a:t>technology</a:t>
            </a:r>
          </a:p>
          <a:p>
            <a:pPr fontAlgn="base"/>
            <a:endParaRPr lang="en-US" sz="2000" dirty="0"/>
          </a:p>
          <a:p>
            <a:pPr fontAlgn="base"/>
            <a:r>
              <a:rPr lang="en-US" sz="2000" dirty="0"/>
              <a:t>Level of </a:t>
            </a:r>
            <a:r>
              <a:rPr lang="en-US" sz="2000" dirty="0" smtClean="0"/>
              <a:t>innovation</a:t>
            </a:r>
          </a:p>
          <a:p>
            <a:pPr fontAlgn="base"/>
            <a:endParaRPr lang="en-US" sz="2000" dirty="0"/>
          </a:p>
          <a:p>
            <a:pPr fontAlgn="base"/>
            <a:r>
              <a:rPr lang="en-US" sz="2000" dirty="0"/>
              <a:t>Technological </a:t>
            </a:r>
            <a:r>
              <a:rPr lang="en-US" sz="2000" dirty="0" smtClean="0"/>
              <a:t>awareness</a:t>
            </a:r>
          </a:p>
          <a:p>
            <a:pPr fontAlgn="base"/>
            <a:endParaRPr lang="en-US" sz="2000" dirty="0"/>
          </a:p>
          <a:p>
            <a:pPr fontAlgn="base"/>
            <a:r>
              <a:rPr lang="en-US" sz="2000" dirty="0"/>
              <a:t>Internet </a:t>
            </a:r>
            <a:r>
              <a:rPr lang="en-US" sz="2000" dirty="0" smtClean="0"/>
              <a:t>infrastructure</a:t>
            </a:r>
          </a:p>
          <a:p>
            <a:pPr fontAlgn="base"/>
            <a:endParaRPr lang="en-US" sz="2000" dirty="0"/>
          </a:p>
          <a:p>
            <a:pPr fontAlgn="base"/>
            <a:r>
              <a:rPr lang="en-US" sz="2000" dirty="0"/>
              <a:t>Communication </a:t>
            </a:r>
            <a:r>
              <a:rPr lang="en-US" sz="2000" dirty="0" smtClean="0"/>
              <a:t>infrastructure</a:t>
            </a:r>
          </a:p>
          <a:p>
            <a:pPr fontAlgn="base"/>
            <a:endParaRPr lang="en-US" sz="2000" dirty="0"/>
          </a:p>
          <a:p>
            <a:pPr fontAlgn="base"/>
            <a:r>
              <a:rPr lang="en-US" sz="2000" dirty="0"/>
              <a:t>Life cycle of technology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524863"/>
          </a:xfrm>
          <a:prstGeom prst="rect">
            <a:avLst/>
          </a:prstGeom>
        </p:spPr>
        <p:txBody>
          <a:bodyPr wrap="square">
            <a:spAutoFit/>
          </a:bodyPr>
          <a:lstStyle/>
          <a:p>
            <a:pPr fontAlgn="base"/>
            <a:r>
              <a:rPr lang="en-US" sz="2000" b="1" dirty="0"/>
              <a:t>Environmental </a:t>
            </a:r>
            <a:r>
              <a:rPr lang="en-US" sz="2000" b="1" dirty="0" smtClean="0"/>
              <a:t>factors</a:t>
            </a:r>
          </a:p>
          <a:p>
            <a:pPr fontAlgn="base"/>
            <a:endParaRPr lang="en-US" sz="2000" dirty="0"/>
          </a:p>
          <a:p>
            <a:pPr fontAlgn="base"/>
            <a:r>
              <a:rPr lang="en-US" sz="2000" dirty="0" smtClean="0"/>
              <a:t>Weather</a:t>
            </a:r>
          </a:p>
          <a:p>
            <a:pPr fontAlgn="base"/>
            <a:endParaRPr lang="en-US" sz="2000" dirty="0"/>
          </a:p>
          <a:p>
            <a:pPr fontAlgn="base"/>
            <a:r>
              <a:rPr lang="en-US" sz="2000" dirty="0" smtClean="0"/>
              <a:t>Climate</a:t>
            </a:r>
          </a:p>
          <a:p>
            <a:pPr fontAlgn="base"/>
            <a:endParaRPr lang="en-US" sz="2000" dirty="0"/>
          </a:p>
          <a:p>
            <a:pPr fontAlgn="base"/>
            <a:r>
              <a:rPr lang="en-US" sz="2000" dirty="0"/>
              <a:t>Environmental </a:t>
            </a:r>
            <a:r>
              <a:rPr lang="en-US" sz="2000" dirty="0" smtClean="0"/>
              <a:t>policies</a:t>
            </a:r>
          </a:p>
          <a:p>
            <a:pPr fontAlgn="base"/>
            <a:endParaRPr lang="en-US" sz="2000" dirty="0"/>
          </a:p>
          <a:p>
            <a:pPr fontAlgn="base"/>
            <a:r>
              <a:rPr lang="en-US" sz="2000" dirty="0"/>
              <a:t>Climate </a:t>
            </a:r>
            <a:r>
              <a:rPr lang="en-US" sz="2000" dirty="0" smtClean="0"/>
              <a:t>change</a:t>
            </a:r>
          </a:p>
          <a:p>
            <a:pPr fontAlgn="base"/>
            <a:endParaRPr lang="en-US" sz="2000" dirty="0"/>
          </a:p>
          <a:p>
            <a:pPr fontAlgn="base"/>
            <a:r>
              <a:rPr lang="en-US" sz="2000" dirty="0"/>
              <a:t>Pressures from </a:t>
            </a:r>
            <a:r>
              <a:rPr lang="en-US" sz="2000" dirty="0" smtClean="0"/>
              <a:t>NGO’s</a:t>
            </a:r>
          </a:p>
          <a:p>
            <a:pPr fontAlgn="base"/>
            <a:endParaRPr lang="en-US" sz="2000" dirty="0"/>
          </a:p>
          <a:p>
            <a:pPr fontAlgn="base"/>
            <a:r>
              <a:rPr lang="en-US" sz="2000" dirty="0"/>
              <a:t>Natural </a:t>
            </a:r>
            <a:r>
              <a:rPr lang="en-US" sz="2000" dirty="0" smtClean="0"/>
              <a:t>disasters</a:t>
            </a:r>
          </a:p>
          <a:p>
            <a:pPr fontAlgn="base"/>
            <a:endParaRPr lang="en-US" sz="2000" dirty="0"/>
          </a:p>
          <a:p>
            <a:pPr fontAlgn="base"/>
            <a:r>
              <a:rPr lang="en-US" sz="2000" dirty="0"/>
              <a:t>Air and water </a:t>
            </a:r>
            <a:r>
              <a:rPr lang="en-US" sz="2000" dirty="0" smtClean="0"/>
              <a:t>pollution</a:t>
            </a:r>
          </a:p>
          <a:p>
            <a:pPr fontAlgn="base"/>
            <a:endParaRPr lang="en-US" sz="2000" dirty="0"/>
          </a:p>
          <a:p>
            <a:pPr fontAlgn="base"/>
            <a:r>
              <a:rPr lang="en-US" sz="2000" dirty="0"/>
              <a:t>Recycling </a:t>
            </a:r>
            <a:r>
              <a:rPr lang="en-US" sz="2000" dirty="0" smtClean="0"/>
              <a:t>standards</a:t>
            </a:r>
          </a:p>
          <a:p>
            <a:pPr fontAlgn="base"/>
            <a:endParaRPr lang="en-US" sz="2000" dirty="0"/>
          </a:p>
          <a:p>
            <a:pPr fontAlgn="base"/>
            <a:r>
              <a:rPr lang="en-US" sz="2000" dirty="0"/>
              <a:t>Attitudes towards green </a:t>
            </a:r>
            <a:r>
              <a:rPr lang="en-US" sz="2000" dirty="0" smtClean="0"/>
              <a:t>products</a:t>
            </a:r>
          </a:p>
          <a:p>
            <a:pPr fontAlgn="base"/>
            <a:endParaRPr lang="en-US" sz="2000" dirty="0"/>
          </a:p>
          <a:p>
            <a:pPr fontAlgn="base"/>
            <a:r>
              <a:rPr lang="en-US" sz="2000" dirty="0"/>
              <a:t>Support for renewable energy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247864"/>
          </a:xfrm>
          <a:prstGeom prst="rect">
            <a:avLst/>
          </a:prstGeom>
        </p:spPr>
        <p:txBody>
          <a:bodyPr wrap="square">
            <a:spAutoFit/>
          </a:bodyPr>
          <a:lstStyle/>
          <a:p>
            <a:pPr fontAlgn="base"/>
            <a:r>
              <a:rPr lang="en-US" sz="4000" b="1" dirty="0"/>
              <a:t>Legal factors</a:t>
            </a:r>
            <a:endParaRPr lang="en-US" sz="4000" dirty="0"/>
          </a:p>
          <a:p>
            <a:pPr fontAlgn="base"/>
            <a:r>
              <a:rPr lang="en-US" sz="4000" dirty="0"/>
              <a:t>Discrimination laws</a:t>
            </a:r>
          </a:p>
          <a:p>
            <a:pPr fontAlgn="base"/>
            <a:r>
              <a:rPr lang="en-US" sz="4000" dirty="0"/>
              <a:t>Antitrust laws</a:t>
            </a:r>
          </a:p>
          <a:p>
            <a:pPr fontAlgn="base"/>
            <a:r>
              <a:rPr lang="en-US" sz="4000" dirty="0"/>
              <a:t>Employment laws</a:t>
            </a:r>
          </a:p>
          <a:p>
            <a:pPr fontAlgn="base"/>
            <a:r>
              <a:rPr lang="en-US" sz="4000" dirty="0"/>
              <a:t>Consumer protection laws</a:t>
            </a:r>
          </a:p>
          <a:p>
            <a:pPr fontAlgn="base"/>
            <a:r>
              <a:rPr lang="en-US" sz="4000" dirty="0"/>
              <a:t>Copyright and patent laws</a:t>
            </a:r>
          </a:p>
          <a:p>
            <a:pPr fontAlgn="base"/>
            <a:r>
              <a:rPr lang="en-US" sz="4000" dirty="0"/>
              <a:t>Health and safety laws</a:t>
            </a:r>
          </a:p>
          <a:p>
            <a:pPr fontAlgn="base"/>
            <a:r>
              <a:rPr lang="en-US" sz="4000" dirty="0"/>
              <a:t>Education laws</a:t>
            </a:r>
          </a:p>
          <a:p>
            <a:pPr fontAlgn="base"/>
            <a:r>
              <a:rPr lang="en-US" sz="4000" dirty="0"/>
              <a:t>Consumer protection laws</a:t>
            </a:r>
          </a:p>
          <a:p>
            <a:pPr fontAlgn="base"/>
            <a:r>
              <a:rPr lang="en-US" sz="4000" dirty="0"/>
              <a:t>Data protection laws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262979"/>
          </a:xfrm>
          <a:prstGeom prst="rect">
            <a:avLst/>
          </a:prstGeom>
        </p:spPr>
        <p:txBody>
          <a:bodyPr wrap="square">
            <a:spAutoFit/>
          </a:bodyPr>
          <a:lstStyle/>
          <a:p>
            <a:pPr algn="just"/>
            <a:r>
              <a:rPr lang="en-US" sz="2800" dirty="0"/>
              <a:t>A PESTEL analysis or PESTLE analysis (formerly known as PEST analysis) is a framework or tool used to </a:t>
            </a:r>
            <a:r>
              <a:rPr lang="en-US" sz="2800" dirty="0" err="1"/>
              <a:t>analyse</a:t>
            </a:r>
            <a:r>
              <a:rPr lang="en-US" sz="2800" dirty="0"/>
              <a:t> and monitor the macro-environmental factors that may have a profound impact on an </a:t>
            </a:r>
            <a:r>
              <a:rPr lang="en-US" sz="2800" dirty="0" err="1"/>
              <a:t>organisation’s</a:t>
            </a:r>
            <a:r>
              <a:rPr lang="en-US" sz="2800" dirty="0"/>
              <a:t> performance. </a:t>
            </a:r>
            <a:endParaRPr lang="en-US" sz="2800" dirty="0" smtClean="0"/>
          </a:p>
          <a:p>
            <a:pPr algn="just"/>
            <a:endParaRPr lang="en-US" sz="2800" dirty="0" smtClean="0"/>
          </a:p>
          <a:p>
            <a:pPr algn="just"/>
            <a:r>
              <a:rPr lang="en-US" sz="2800" dirty="0" smtClean="0"/>
              <a:t>This </a:t>
            </a:r>
            <a:r>
              <a:rPr lang="en-US" sz="2800" dirty="0"/>
              <a:t>tool is especially useful when starting a new business or entering a foreign market. </a:t>
            </a:r>
            <a:endParaRPr lang="en-US" sz="2800" dirty="0" smtClean="0"/>
          </a:p>
          <a:p>
            <a:pPr algn="just"/>
            <a:endParaRPr lang="en-US" sz="2800" dirty="0" smtClean="0"/>
          </a:p>
          <a:p>
            <a:pPr algn="just"/>
            <a:r>
              <a:rPr lang="en-US" sz="2800" dirty="0" smtClean="0"/>
              <a:t>It </a:t>
            </a:r>
            <a:r>
              <a:rPr lang="en-US" sz="2800" dirty="0"/>
              <a:t>is often used in collaboration with other analytical business tools such as the </a:t>
            </a:r>
            <a:r>
              <a:rPr lang="en-US" sz="2800" dirty="0">
                <a:hlinkClick r:id="rId2"/>
              </a:rPr>
              <a:t>SWOT analysis</a:t>
            </a:r>
            <a:r>
              <a:rPr lang="en-US" sz="2800" dirty="0"/>
              <a:t> and </a:t>
            </a:r>
            <a:r>
              <a:rPr lang="en-US" sz="2800" dirty="0">
                <a:hlinkClick r:id="rId3"/>
              </a:rPr>
              <a:t>Porter’s Five Forces</a:t>
            </a:r>
            <a:r>
              <a:rPr lang="en-US" sz="2800" dirty="0"/>
              <a:t> to give a clear understanding of a situation and related internal and external factors.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228600"/>
            <a:ext cx="8534400" cy="63246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693866"/>
          </a:xfrm>
          <a:prstGeom prst="rect">
            <a:avLst/>
          </a:prstGeom>
        </p:spPr>
        <p:txBody>
          <a:bodyPr wrap="square">
            <a:spAutoFit/>
          </a:bodyPr>
          <a:lstStyle/>
          <a:p>
            <a:pPr algn="just" fontAlgn="base"/>
            <a:r>
              <a:rPr lang="en-US" sz="2800" b="1" dirty="0"/>
              <a:t>Political Factors:</a:t>
            </a:r>
            <a:endParaRPr lang="en-US" sz="2800" dirty="0"/>
          </a:p>
          <a:p>
            <a:pPr algn="just" fontAlgn="base"/>
            <a:r>
              <a:rPr lang="en-US" sz="2800" dirty="0"/>
              <a:t>These factors are all about how and to what degree a government intervenes in the economy or a certain industry. Basically all the influences that a government has on your business could be classified here. </a:t>
            </a:r>
            <a:endParaRPr lang="en-US" sz="2800" dirty="0" smtClean="0"/>
          </a:p>
          <a:p>
            <a:pPr algn="just" fontAlgn="base"/>
            <a:endParaRPr lang="en-US" sz="2800" dirty="0" smtClean="0"/>
          </a:p>
          <a:p>
            <a:pPr algn="just" fontAlgn="base"/>
            <a:r>
              <a:rPr lang="en-US" sz="2800" dirty="0" smtClean="0"/>
              <a:t>This </a:t>
            </a:r>
            <a:r>
              <a:rPr lang="en-US" sz="2800" dirty="0"/>
              <a:t>can include government policy, political stability or instability, corruption, foreign trade policy, tax policy, </a:t>
            </a:r>
            <a:r>
              <a:rPr lang="en-US" sz="2800" dirty="0" err="1"/>
              <a:t>labour</a:t>
            </a:r>
            <a:r>
              <a:rPr lang="en-US" sz="2800" dirty="0"/>
              <a:t> law, environmental law and trade restrictions. Furthermore, the government may have a profound impact on a nation’s education system, infrastructure and health regulations. These are all factors that need to be taken into account when assessing the attractiveness of a potential market.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001643"/>
          </a:xfrm>
          <a:prstGeom prst="rect">
            <a:avLst/>
          </a:prstGeom>
        </p:spPr>
        <p:txBody>
          <a:bodyPr wrap="square">
            <a:spAutoFit/>
          </a:bodyPr>
          <a:lstStyle/>
          <a:p>
            <a:pPr algn="just" fontAlgn="base"/>
            <a:r>
              <a:rPr lang="en-US" sz="3200" b="1" dirty="0"/>
              <a:t>Economic Factors:</a:t>
            </a:r>
            <a:endParaRPr lang="en-US" sz="3200" dirty="0"/>
          </a:p>
          <a:p>
            <a:pPr algn="just" fontAlgn="base"/>
            <a:r>
              <a:rPr lang="en-US" sz="3200" dirty="0"/>
              <a:t>Economic factors are determinants of a certain economy’s performance. </a:t>
            </a:r>
            <a:endParaRPr lang="en-US" sz="3200" dirty="0" smtClean="0"/>
          </a:p>
          <a:p>
            <a:pPr algn="just" fontAlgn="base"/>
            <a:r>
              <a:rPr lang="en-US" sz="3200" dirty="0" smtClean="0"/>
              <a:t>Factors </a:t>
            </a:r>
            <a:r>
              <a:rPr lang="en-US" sz="3200" dirty="0"/>
              <a:t>include economic growth, exchange rates, inflation rates, interest rates, disposable income of consumers and unemployment rates. </a:t>
            </a:r>
            <a:endParaRPr lang="en-US" sz="3200" dirty="0" smtClean="0"/>
          </a:p>
          <a:p>
            <a:pPr algn="just" fontAlgn="base"/>
            <a:r>
              <a:rPr lang="en-US" sz="3200" dirty="0" smtClean="0"/>
              <a:t>These </a:t>
            </a:r>
            <a:r>
              <a:rPr lang="en-US" sz="3200" dirty="0"/>
              <a:t>factors may have a direct or indirect long term impact on a company, since it affects the purchasing power of consumers and could possibly change demand/supply models in the economy. Consequently it also affects the way companies price their products and services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93866"/>
          </a:xfrm>
          <a:prstGeom prst="rect">
            <a:avLst/>
          </a:prstGeom>
        </p:spPr>
        <p:txBody>
          <a:bodyPr wrap="square">
            <a:spAutoFit/>
          </a:bodyPr>
          <a:lstStyle/>
          <a:p>
            <a:pPr fontAlgn="base"/>
            <a:r>
              <a:rPr lang="en-US" sz="2800" b="1" dirty="0"/>
              <a:t>Social Factors:</a:t>
            </a:r>
            <a:endParaRPr lang="en-US" sz="2800" dirty="0"/>
          </a:p>
          <a:p>
            <a:pPr fontAlgn="base"/>
            <a:r>
              <a:rPr lang="en-US" sz="2800" dirty="0"/>
              <a:t>This dimension of the general environment represents the demographic characteristics, norms, customs and values of the population within which the organization operates. </a:t>
            </a:r>
            <a:endParaRPr lang="en-US" sz="2800" dirty="0" smtClean="0"/>
          </a:p>
          <a:p>
            <a:pPr fontAlgn="base"/>
            <a:endParaRPr lang="en-US" sz="2800" dirty="0" smtClean="0"/>
          </a:p>
          <a:p>
            <a:pPr fontAlgn="base"/>
            <a:r>
              <a:rPr lang="en-US" sz="2800" dirty="0" smtClean="0"/>
              <a:t>This includes </a:t>
            </a:r>
            <a:r>
              <a:rPr lang="en-US" sz="2800" dirty="0"/>
              <a:t>population trends such as the population growth rate, age distribution, income distribution, career attitudes, safety emphasis, health consciousness, lifestyle attitudes and cultural barriers. </a:t>
            </a:r>
            <a:endParaRPr lang="en-US" sz="2800" dirty="0" smtClean="0"/>
          </a:p>
          <a:p>
            <a:pPr fontAlgn="base"/>
            <a:r>
              <a:rPr lang="en-US" sz="2800" dirty="0" smtClean="0"/>
              <a:t>These </a:t>
            </a:r>
            <a:r>
              <a:rPr lang="en-US" sz="2800" dirty="0"/>
              <a:t>factors are especially important for marketers when targeting certain customers. In addition, it also says something about the local workforce and its willingness to work under certain conditions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algn="just" fontAlgn="base"/>
            <a:r>
              <a:rPr lang="en-US" sz="2400" b="1" dirty="0"/>
              <a:t>Technological Factors:</a:t>
            </a:r>
            <a:endParaRPr lang="en-US" sz="2400" dirty="0"/>
          </a:p>
          <a:p>
            <a:pPr algn="just" fontAlgn="base"/>
            <a:r>
              <a:rPr lang="en-US" sz="2400" dirty="0"/>
              <a:t>These factors pertain to innovations in technology that may affect the operations of the industry and the market favorably or unfavorably. </a:t>
            </a:r>
            <a:endParaRPr lang="en-US" sz="2400" dirty="0" smtClean="0"/>
          </a:p>
          <a:p>
            <a:pPr algn="just" fontAlgn="base"/>
            <a:endParaRPr lang="en-US" sz="2400" dirty="0" smtClean="0"/>
          </a:p>
          <a:p>
            <a:pPr algn="just" fontAlgn="base"/>
            <a:r>
              <a:rPr lang="en-US" sz="2400" dirty="0" smtClean="0"/>
              <a:t>This </a:t>
            </a:r>
            <a:r>
              <a:rPr lang="en-US" sz="2400" dirty="0"/>
              <a:t>refers to technology incentives, the level of innovation, automation, research and development (R&amp;D) activity, technological change and the amount of technological awareness that a market possesses. </a:t>
            </a:r>
            <a:endParaRPr lang="en-US" sz="2400" dirty="0" smtClean="0"/>
          </a:p>
          <a:p>
            <a:pPr algn="just" fontAlgn="base"/>
            <a:endParaRPr lang="en-US" sz="2400" dirty="0" smtClean="0"/>
          </a:p>
          <a:p>
            <a:pPr algn="just" fontAlgn="base"/>
            <a:r>
              <a:rPr lang="en-US" sz="2400" dirty="0" smtClean="0"/>
              <a:t>These </a:t>
            </a:r>
            <a:r>
              <a:rPr lang="en-US" sz="2400" dirty="0"/>
              <a:t>factors may influence decisions to enter or not enter certain industries, to launch or not launch certain products or to outsource production activities abroad. By knowing what is going on technology-wise, you may be able to prevent your company from spending a lot of money on developing a technology that would become obsolete very soon due to disruptive technological changes elsewhere.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fontAlgn="base"/>
            <a:r>
              <a:rPr lang="en-US" sz="2400" b="1" dirty="0"/>
              <a:t>Environmental Factors:</a:t>
            </a:r>
            <a:endParaRPr lang="en-US" sz="2400" dirty="0"/>
          </a:p>
          <a:p>
            <a:pPr algn="just" fontAlgn="base"/>
            <a:r>
              <a:rPr lang="en-US" sz="2400" dirty="0"/>
              <a:t>Environmental factors have come to the forefront only relatively recently. </a:t>
            </a:r>
            <a:endParaRPr lang="en-US" sz="2400" dirty="0" smtClean="0"/>
          </a:p>
          <a:p>
            <a:pPr algn="just" fontAlgn="base"/>
            <a:endParaRPr lang="en-US" sz="2400" dirty="0" smtClean="0"/>
          </a:p>
          <a:p>
            <a:pPr algn="just" fontAlgn="base"/>
            <a:r>
              <a:rPr lang="en-US" sz="2400" dirty="0" smtClean="0"/>
              <a:t>They </a:t>
            </a:r>
            <a:r>
              <a:rPr lang="en-US" sz="2400" dirty="0"/>
              <a:t>have become important due to the increasing scarcity of raw materials, </a:t>
            </a:r>
            <a:r>
              <a:rPr lang="en-US" sz="2400" dirty="0" err="1"/>
              <a:t>polution</a:t>
            </a:r>
            <a:r>
              <a:rPr lang="en-US" sz="2400" dirty="0"/>
              <a:t> targets and carbon footprint targets set by governments. </a:t>
            </a:r>
            <a:endParaRPr lang="en-US" sz="2400" dirty="0" smtClean="0"/>
          </a:p>
          <a:p>
            <a:pPr algn="just" fontAlgn="base"/>
            <a:endParaRPr lang="en-US" sz="2400" dirty="0" smtClean="0"/>
          </a:p>
          <a:p>
            <a:pPr algn="just" fontAlgn="base"/>
            <a:r>
              <a:rPr lang="en-US" sz="2400" dirty="0" smtClean="0"/>
              <a:t>These</a:t>
            </a:r>
            <a:r>
              <a:rPr lang="en-US" sz="2400" dirty="0"/>
              <a:t> factors include ecological and environmental aspects such as weather, climate, environmental offsets and climate change which may especially affect industries such as tourism, farming, agriculture and insurance. </a:t>
            </a:r>
            <a:endParaRPr lang="en-US" sz="2400" dirty="0" smtClean="0"/>
          </a:p>
          <a:p>
            <a:pPr algn="just" fontAlgn="base"/>
            <a:endParaRPr lang="en-US" sz="2400" dirty="0" smtClean="0"/>
          </a:p>
          <a:p>
            <a:pPr algn="just" fontAlgn="base"/>
            <a:r>
              <a:rPr lang="en-US" sz="2400" dirty="0" smtClean="0"/>
              <a:t>Furthermore</a:t>
            </a:r>
            <a:r>
              <a:rPr lang="en-US" sz="2400" dirty="0"/>
              <a:t>, growing awareness of the potential impacts of climate change is affecting how companies operate and the products they offer. This has led to many companies getting more and more involved in practices such as </a:t>
            </a:r>
            <a:r>
              <a:rPr lang="en-US" sz="2400" dirty="0" err="1"/>
              <a:t>corprate</a:t>
            </a:r>
            <a:r>
              <a:rPr lang="en-US" sz="2400" dirty="0"/>
              <a:t> social responsibility (CSR) and sustainability.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fontAlgn="base"/>
            <a:r>
              <a:rPr lang="en-US" sz="2400" b="1" dirty="0"/>
              <a:t>Legal Factors:</a:t>
            </a:r>
            <a:endParaRPr lang="en-US" sz="2400" dirty="0"/>
          </a:p>
          <a:p>
            <a:pPr fontAlgn="base"/>
            <a:r>
              <a:rPr lang="en-US" sz="2400" dirty="0"/>
              <a:t>Although these factors may have some overlap with the political factors, they include more specific laws such as discrimination laws, antitrust laws, employment laws, consumer protection laws, copyright and patent laws, and health and safety laws. </a:t>
            </a:r>
            <a:endParaRPr lang="en-US" sz="2400" dirty="0" smtClean="0"/>
          </a:p>
          <a:p>
            <a:pPr fontAlgn="base"/>
            <a:endParaRPr lang="en-US" sz="2400" dirty="0" smtClean="0"/>
          </a:p>
          <a:p>
            <a:pPr fontAlgn="base"/>
            <a:r>
              <a:rPr lang="en-US" sz="2400" dirty="0" smtClean="0"/>
              <a:t>It </a:t>
            </a:r>
            <a:r>
              <a:rPr lang="en-US" sz="2400" dirty="0"/>
              <a:t>is clear that companies need to know what is and what is not legal in order to trade successfully and ethically. </a:t>
            </a:r>
            <a:endParaRPr lang="en-US" sz="2400" dirty="0" smtClean="0"/>
          </a:p>
          <a:p>
            <a:pPr fontAlgn="base"/>
            <a:endParaRPr lang="en-US" sz="2400" dirty="0" smtClean="0"/>
          </a:p>
          <a:p>
            <a:pPr fontAlgn="base"/>
            <a:r>
              <a:rPr lang="en-US" sz="2400" dirty="0" smtClean="0"/>
              <a:t>If </a:t>
            </a:r>
            <a:r>
              <a:rPr lang="en-US" sz="2400" dirty="0"/>
              <a:t>an </a:t>
            </a:r>
            <a:r>
              <a:rPr lang="en-US" sz="2400" dirty="0" err="1"/>
              <a:t>organisation</a:t>
            </a:r>
            <a:r>
              <a:rPr lang="en-US" sz="2400" dirty="0"/>
              <a:t> trades globally this becomes especially tricky since each country has its own set of rules and regulations. In addition, you want to be aware of any potential changes in legislation and the impact it may have on your business in the future</a:t>
            </a:r>
            <a:r>
              <a:rPr lang="en-US" sz="2400" dirty="0" smtClean="0"/>
              <a:t>.</a:t>
            </a:r>
          </a:p>
          <a:p>
            <a:pPr fontAlgn="base"/>
            <a:endParaRPr lang="en-US" sz="2400" dirty="0" smtClean="0"/>
          </a:p>
          <a:p>
            <a:pPr fontAlgn="base"/>
            <a:r>
              <a:rPr lang="en-US" sz="2400" dirty="0" smtClean="0"/>
              <a:t> </a:t>
            </a:r>
            <a:r>
              <a:rPr lang="en-US" sz="2400" dirty="0"/>
              <a:t>Recommended is to have a legal advisor or attorney to help you with these kind of things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TotalTime>
  <Words>715</Words>
  <Application>Microsoft Office PowerPoint</Application>
  <PresentationFormat>On-screen Show (4:3)</PresentationFormat>
  <Paragraphs>175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Equity</vt:lpstr>
      <vt:lpstr>PESTEL Analysis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PESTEL Analysis</dc:title>
  <dc:creator>Ashutosh</dc:creator>
  <cp:lastModifiedBy>Ashutosh</cp:lastModifiedBy>
  <cp:revision>3</cp:revision>
  <dcterms:created xsi:type="dcterms:W3CDTF">2020-04-23T07:35:31Z</dcterms:created>
  <dcterms:modified xsi:type="dcterms:W3CDTF">2020-04-24T15:50:54Z</dcterms:modified>
</cp:coreProperties>
</file>