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2" r:id="rId14"/>
    <p:sldId id="273" r:id="rId15"/>
    <p:sldId id="274"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7D1772A-4B65-4AAD-A54B-19F7DC55C5E4}" type="datetimeFigureOut">
              <a:rPr lang="en-US" smtClean="0"/>
              <a:pPr/>
              <a:t>4/21/2020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E5F5CA11-26BD-4E15-B3D0-9B989B9B71C2}"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7D1772A-4B65-4AAD-A54B-19F7DC55C5E4}"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F5CA11-26BD-4E15-B3D0-9B989B9B71C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7D1772A-4B65-4AAD-A54B-19F7DC55C5E4}"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F5CA11-26BD-4E15-B3D0-9B989B9B71C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7D1772A-4B65-4AAD-A54B-19F7DC55C5E4}" type="datetimeFigureOut">
              <a:rPr lang="en-US" smtClean="0"/>
              <a:pPr/>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F5CA11-26BD-4E15-B3D0-9B989B9B71C2}"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7D1772A-4B65-4AAD-A54B-19F7DC55C5E4}" type="datetimeFigureOut">
              <a:rPr lang="en-US" smtClean="0"/>
              <a:pPr/>
              <a:t>4/21/2020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5F5CA11-26BD-4E15-B3D0-9B989B9B71C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7D1772A-4B65-4AAD-A54B-19F7DC55C5E4}"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F5CA11-26BD-4E15-B3D0-9B989B9B71C2}"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7D1772A-4B65-4AAD-A54B-19F7DC55C5E4}" type="datetimeFigureOut">
              <a:rPr lang="en-US" smtClean="0"/>
              <a:pPr/>
              <a:t>4/21/2020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F5CA11-26BD-4E15-B3D0-9B989B9B71C2}"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7D1772A-4B65-4AAD-A54B-19F7DC55C5E4}" type="datetimeFigureOut">
              <a:rPr lang="en-US" smtClean="0"/>
              <a:pPr/>
              <a:t>4/21/2020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F5CA11-26BD-4E15-B3D0-9B989B9B71C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D1772A-4B65-4AAD-A54B-19F7DC55C5E4}" type="datetimeFigureOut">
              <a:rPr lang="en-US" smtClean="0"/>
              <a:pPr/>
              <a:t>4/21/2020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F5CA11-26BD-4E15-B3D0-9B989B9B71C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7D1772A-4B65-4AAD-A54B-19F7DC55C5E4}" type="datetimeFigureOut">
              <a:rPr lang="en-US" smtClean="0"/>
              <a:pPr/>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F5CA11-26BD-4E15-B3D0-9B989B9B71C2}"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7D1772A-4B65-4AAD-A54B-19F7DC55C5E4}" type="datetimeFigureOut">
              <a:rPr lang="en-US" smtClean="0"/>
              <a:pPr/>
              <a:t>4/21/2020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E5F5CA11-26BD-4E15-B3D0-9B989B9B71C2}"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7D1772A-4B65-4AAD-A54B-19F7DC55C5E4}" type="datetimeFigureOut">
              <a:rPr lang="en-US" smtClean="0"/>
              <a:pPr/>
              <a:t>4/21/2020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5F5CA11-26BD-4E15-B3D0-9B989B9B71C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648200"/>
            <a:ext cx="7467600" cy="1828800"/>
          </a:xfrm>
        </p:spPr>
        <p:txBody>
          <a:bodyPr>
            <a:normAutofit fontScale="92500" lnSpcReduction="10000"/>
          </a:bodyPr>
          <a:lstStyle/>
          <a:p>
            <a:pPr algn="l"/>
            <a:r>
              <a:rPr lang="en-US" dirty="0" smtClean="0"/>
              <a:t>Prof(Dr) </a:t>
            </a:r>
            <a:r>
              <a:rPr lang="en-US" dirty="0" err="1" smtClean="0"/>
              <a:t>B.L.Verma</a:t>
            </a:r>
            <a:r>
              <a:rPr lang="en-US" dirty="0" smtClean="0"/>
              <a:t/>
            </a:r>
            <a:br>
              <a:rPr lang="en-US" dirty="0" smtClean="0"/>
            </a:br>
            <a:r>
              <a:rPr lang="en-US" dirty="0" smtClean="0"/>
              <a:t>Professor</a:t>
            </a:r>
            <a:br>
              <a:rPr lang="en-US" dirty="0" smtClean="0"/>
            </a:br>
            <a:r>
              <a:rPr lang="en-US" dirty="0" smtClean="0"/>
              <a:t>Department of Business Administration</a:t>
            </a:r>
            <a:br>
              <a:rPr lang="en-US" dirty="0" smtClean="0"/>
            </a:br>
            <a:r>
              <a:rPr lang="en-US" dirty="0" smtClean="0"/>
              <a:t>UCCMS,MLSU,UDAIPUR</a:t>
            </a:r>
            <a:br>
              <a:rPr lang="en-US" dirty="0" smtClean="0"/>
            </a:br>
            <a:endParaRPr lang="en-US" dirty="0" smtClean="0"/>
          </a:p>
          <a:p>
            <a:pPr algn="l"/>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685801"/>
            <a:ext cx="7772400" cy="2743199"/>
          </a:xfrm>
        </p:spPr>
        <p:txBody>
          <a:bodyPr/>
          <a:lstStyle/>
          <a:p>
            <a:r>
              <a:rPr lang="en-US" dirty="0" smtClean="0"/>
              <a:t>Top Functions of Wholesaler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153400" cy="6001643"/>
          </a:xfrm>
          <a:prstGeom prst="rect">
            <a:avLst/>
          </a:prstGeom>
        </p:spPr>
        <p:txBody>
          <a:bodyPr wrap="square">
            <a:spAutoFit/>
          </a:bodyPr>
          <a:lstStyle/>
          <a:p>
            <a:pPr fontAlgn="base"/>
            <a:r>
              <a:rPr lang="en-US" sz="2400" dirty="0"/>
              <a:t>(iv) Wholesalers render financial assistance to manufacturers and also provide long-term soft loans to them</a:t>
            </a:r>
            <a:r>
              <a:rPr lang="en-US" sz="2400" dirty="0" smtClean="0"/>
              <a:t>.</a:t>
            </a:r>
          </a:p>
          <a:p>
            <a:pPr fontAlgn="base"/>
            <a:endParaRPr lang="en-US" sz="2400" dirty="0" smtClean="0"/>
          </a:p>
          <a:p>
            <a:pPr fontAlgn="base"/>
            <a:endParaRPr lang="en-US" sz="2400" dirty="0"/>
          </a:p>
          <a:p>
            <a:pPr fontAlgn="base"/>
            <a:r>
              <a:rPr lang="en-US" sz="2400" dirty="0"/>
              <a:t>(v) Wholesaler helps manufacturers in maintaining an even place of production by placing advance orders for periods which are usually </a:t>
            </a:r>
            <a:r>
              <a:rPr lang="en-US" sz="2400" dirty="0" err="1"/>
              <a:t>characterised</a:t>
            </a:r>
            <a:r>
              <a:rPr lang="en-US" sz="2400" dirty="0"/>
              <a:t> by slack demand</a:t>
            </a:r>
            <a:r>
              <a:rPr lang="en-US" sz="2400" dirty="0" smtClean="0"/>
              <a:t>.</a:t>
            </a:r>
          </a:p>
          <a:p>
            <a:pPr fontAlgn="base"/>
            <a:endParaRPr lang="en-US" sz="2400" dirty="0" smtClean="0"/>
          </a:p>
          <a:p>
            <a:pPr fontAlgn="base"/>
            <a:endParaRPr lang="en-US" sz="2400" dirty="0"/>
          </a:p>
          <a:p>
            <a:pPr fontAlgn="base"/>
            <a:r>
              <a:rPr lang="en-US" sz="2400" dirty="0"/>
              <a:t>(vi) Wholesalers help in price </a:t>
            </a:r>
            <a:r>
              <a:rPr lang="en-US" sz="2400" dirty="0" err="1"/>
              <a:t>stabilisation</a:t>
            </a:r>
            <a:r>
              <a:rPr lang="en-US" sz="2400" dirty="0"/>
              <a:t> since they stock goods in the slack season and S’ 11 them when the demand is high</a:t>
            </a:r>
            <a:r>
              <a:rPr lang="en-US" sz="2400" dirty="0" smtClean="0"/>
              <a:t>.</a:t>
            </a:r>
          </a:p>
          <a:p>
            <a:pPr fontAlgn="base"/>
            <a:endParaRPr lang="en-US" sz="2400" dirty="0" smtClean="0"/>
          </a:p>
          <a:p>
            <a:pPr fontAlgn="base"/>
            <a:endParaRPr lang="en-US" sz="2400" dirty="0"/>
          </a:p>
          <a:p>
            <a:pPr fontAlgn="base"/>
            <a:r>
              <a:rPr lang="en-US" sz="2400" dirty="0"/>
              <a:t>(vii) Wholesalers enable the manufacturers to save their capital by not tying it up in stocks. Instead, capital can be </a:t>
            </a:r>
            <a:r>
              <a:rPr lang="en-US" sz="2400" dirty="0" err="1"/>
              <a:t>utilised</a:t>
            </a:r>
            <a:r>
              <a:rPr lang="en-US" sz="2400" dirty="0"/>
              <a:t> for production activities.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5509200"/>
          </a:xfrm>
          <a:prstGeom prst="rect">
            <a:avLst/>
          </a:prstGeom>
        </p:spPr>
        <p:txBody>
          <a:bodyPr wrap="square">
            <a:spAutoFit/>
          </a:bodyPr>
          <a:lstStyle/>
          <a:p>
            <a:pPr fontAlgn="base"/>
            <a:r>
              <a:rPr lang="en-US" sz="3200" dirty="0"/>
              <a:t>(viii) Wholesalers are an important link between the manufacturers and the retailers</a:t>
            </a:r>
            <a:r>
              <a:rPr lang="en-US" sz="3200" dirty="0" smtClean="0"/>
              <a:t>.</a:t>
            </a:r>
          </a:p>
          <a:p>
            <a:pPr fontAlgn="base"/>
            <a:endParaRPr lang="en-US" sz="3200" dirty="0" smtClean="0"/>
          </a:p>
          <a:p>
            <a:pPr fontAlgn="base"/>
            <a:endParaRPr lang="en-US" sz="3200" dirty="0"/>
          </a:p>
          <a:p>
            <a:pPr fontAlgn="base"/>
            <a:r>
              <a:rPr lang="en-US" sz="3200" dirty="0"/>
              <a:t>(ix) Wholesalers provide warehousing facilities for goods till they are required by the retailers</a:t>
            </a:r>
            <a:r>
              <a:rPr lang="en-US" sz="3200" dirty="0" smtClean="0"/>
              <a:t>.</a:t>
            </a:r>
          </a:p>
          <a:p>
            <a:pPr fontAlgn="base"/>
            <a:endParaRPr lang="en-US" sz="3200" dirty="0" smtClean="0"/>
          </a:p>
          <a:p>
            <a:pPr fontAlgn="base"/>
            <a:endParaRPr lang="en-US" sz="3200" dirty="0"/>
          </a:p>
          <a:p>
            <a:pPr fontAlgn="base"/>
            <a:r>
              <a:rPr lang="en-US" sz="3200" dirty="0"/>
              <a:t>(x) Wholesalers take over the marketing functions from the manufacturers, thereby enabling them to concentrate on production.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5693866"/>
          </a:xfrm>
          <a:prstGeom prst="rect">
            <a:avLst/>
          </a:prstGeom>
        </p:spPr>
        <p:txBody>
          <a:bodyPr wrap="square">
            <a:spAutoFit/>
          </a:bodyPr>
          <a:lstStyle/>
          <a:p>
            <a:pPr fontAlgn="base"/>
            <a:r>
              <a:rPr lang="en-US" sz="2800" b="1" dirty="0"/>
              <a:t>(B) Services to Retailers:</a:t>
            </a:r>
            <a:endParaRPr lang="en-US" sz="2800" dirty="0"/>
          </a:p>
          <a:p>
            <a:pPr marL="400050" indent="-400050" fontAlgn="base">
              <a:buAutoNum type="romanLcParenBoth"/>
            </a:pPr>
            <a:r>
              <a:rPr lang="en-US" sz="2800" dirty="0" smtClean="0"/>
              <a:t>Wholesalers </a:t>
            </a:r>
            <a:r>
              <a:rPr lang="en-US" sz="2800" dirty="0"/>
              <a:t>relieve retailers from keeping huge stocks with themselves since a retailer can approach a wholesaler for the replenishment of his stocks whenever they are exhausted</a:t>
            </a:r>
            <a:r>
              <a:rPr lang="en-US" sz="2800" dirty="0" smtClean="0"/>
              <a:t>.</a:t>
            </a:r>
          </a:p>
          <a:p>
            <a:pPr marL="400050" indent="-400050" fontAlgn="base">
              <a:buAutoNum type="romanLcParenBoth"/>
            </a:pPr>
            <a:endParaRPr lang="en-US" sz="2800" dirty="0" smtClean="0"/>
          </a:p>
          <a:p>
            <a:pPr marL="400050" indent="-400050" fontAlgn="base">
              <a:buAutoNum type="romanLcParenBoth"/>
            </a:pPr>
            <a:endParaRPr lang="en-US" sz="2800" dirty="0"/>
          </a:p>
          <a:p>
            <a:pPr fontAlgn="base"/>
            <a:r>
              <a:rPr lang="en-US" sz="2800" dirty="0"/>
              <a:t>(ii) Wholesalers provide financial assistance to retailers by selling goods to them on credit</a:t>
            </a:r>
            <a:r>
              <a:rPr lang="en-US" sz="2800" dirty="0" smtClean="0"/>
              <a:t>.</a:t>
            </a:r>
          </a:p>
          <a:p>
            <a:pPr fontAlgn="base"/>
            <a:endParaRPr lang="en-US" sz="2800" dirty="0" smtClean="0"/>
          </a:p>
          <a:p>
            <a:pPr fontAlgn="base"/>
            <a:endParaRPr lang="en-US" sz="2800" dirty="0" smtClean="0"/>
          </a:p>
          <a:p>
            <a:pPr fontAlgn="base"/>
            <a:endParaRPr lang="en-US" sz="2800" dirty="0"/>
          </a:p>
          <a:p>
            <a:pPr fontAlgn="base"/>
            <a:r>
              <a:rPr lang="en-US" sz="2800" dirty="0"/>
              <a:t>(iii) Wholesalers provide necessary market information to retailers regarding the type, quality and price of goods.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458200" cy="6124754"/>
          </a:xfrm>
          <a:prstGeom prst="rect">
            <a:avLst/>
          </a:prstGeom>
        </p:spPr>
        <p:txBody>
          <a:bodyPr wrap="square">
            <a:spAutoFit/>
          </a:bodyPr>
          <a:lstStyle/>
          <a:p>
            <a:pPr fontAlgn="base"/>
            <a:r>
              <a:rPr lang="en-US" sz="2800" dirty="0"/>
              <a:t>(iv) Wholesalers enable retailers to obtain supplies more quickly than they could by placing orders directly to manufacturers</a:t>
            </a:r>
            <a:r>
              <a:rPr lang="en-US" sz="2800" dirty="0" smtClean="0"/>
              <a:t>,</a:t>
            </a:r>
          </a:p>
          <a:p>
            <a:pPr fontAlgn="base"/>
            <a:endParaRPr lang="en-US" sz="2800" dirty="0" smtClean="0"/>
          </a:p>
          <a:p>
            <a:pPr fontAlgn="base"/>
            <a:endParaRPr lang="en-US" sz="2800" dirty="0"/>
          </a:p>
          <a:p>
            <a:pPr fontAlgn="base"/>
            <a:r>
              <a:rPr lang="en-US" sz="2800" dirty="0"/>
              <a:t>(v) Wholesalers provide the benefits of </a:t>
            </a:r>
            <a:r>
              <a:rPr lang="en-US" sz="2800" dirty="0" err="1"/>
              <a:t>specialisation</a:t>
            </a:r>
            <a:r>
              <a:rPr lang="en-US" sz="2800" dirty="0"/>
              <a:t> to retailers</a:t>
            </a:r>
            <a:r>
              <a:rPr lang="en-US" sz="2800" dirty="0" smtClean="0"/>
              <a:t>.</a:t>
            </a:r>
          </a:p>
          <a:p>
            <a:pPr fontAlgn="base"/>
            <a:endParaRPr lang="en-US" sz="2800" dirty="0" smtClean="0"/>
          </a:p>
          <a:p>
            <a:pPr fontAlgn="base"/>
            <a:endParaRPr lang="en-US" sz="2800" dirty="0"/>
          </a:p>
          <a:p>
            <a:pPr fontAlgn="base"/>
            <a:r>
              <a:rPr lang="en-US" sz="2800" dirty="0" smtClean="0"/>
              <a:t>(</a:t>
            </a:r>
            <a:r>
              <a:rPr lang="en-US" sz="2800" dirty="0"/>
              <a:t>vi) Wholesalers help retailers to take </a:t>
            </a:r>
            <a:r>
              <a:rPr lang="en-US" sz="2800" dirty="0" err="1"/>
              <a:t>favourable</a:t>
            </a:r>
            <a:r>
              <a:rPr lang="en-US" sz="2800" dirty="0"/>
              <a:t> advantage of price fluctuations</a:t>
            </a:r>
            <a:r>
              <a:rPr lang="en-US" sz="2800" dirty="0" smtClean="0"/>
              <a:t>.</a:t>
            </a:r>
          </a:p>
          <a:p>
            <a:pPr fontAlgn="base"/>
            <a:endParaRPr lang="en-US" sz="2800" dirty="0" smtClean="0"/>
          </a:p>
          <a:p>
            <a:pPr fontAlgn="base"/>
            <a:endParaRPr lang="en-US" sz="2800" dirty="0" smtClean="0"/>
          </a:p>
          <a:p>
            <a:pPr fontAlgn="base"/>
            <a:endParaRPr lang="en-US" sz="2800" dirty="0"/>
          </a:p>
          <a:p>
            <a:pPr fontAlgn="base"/>
            <a:r>
              <a:rPr lang="en-US" sz="2800" dirty="0"/>
              <a:t>(vii) Wholesalers enable retailers to share the economies of transport.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229600" cy="5509200"/>
          </a:xfrm>
          <a:prstGeom prst="rect">
            <a:avLst/>
          </a:prstGeom>
        </p:spPr>
        <p:txBody>
          <a:bodyPr wrap="square">
            <a:spAutoFit/>
          </a:bodyPr>
          <a:lstStyle/>
          <a:p>
            <a:pPr fontAlgn="base"/>
            <a:r>
              <a:rPr lang="en-US" sz="3200" dirty="0"/>
              <a:t>(viii) Wholesalers bring to retailers in bulk, but charging less prices</a:t>
            </a:r>
            <a:r>
              <a:rPr lang="en-US" sz="3200" dirty="0" smtClean="0"/>
              <a:t>.</a:t>
            </a:r>
          </a:p>
          <a:p>
            <a:pPr fontAlgn="base"/>
            <a:endParaRPr lang="en-US" sz="3200" dirty="0" smtClean="0"/>
          </a:p>
          <a:p>
            <a:pPr fontAlgn="base"/>
            <a:endParaRPr lang="en-US" sz="3200" dirty="0"/>
          </a:p>
          <a:p>
            <a:pPr fontAlgn="base"/>
            <a:r>
              <a:rPr lang="en-US" sz="3200" dirty="0"/>
              <a:t>(ix) Wholesalers bring to the notice of retailers new products through advertisements and travelling salesmen</a:t>
            </a:r>
            <a:r>
              <a:rPr lang="en-US" sz="3200" dirty="0" smtClean="0"/>
              <a:t>.</a:t>
            </a:r>
          </a:p>
          <a:p>
            <a:pPr fontAlgn="base"/>
            <a:endParaRPr lang="en-US" sz="3200" dirty="0" smtClean="0"/>
          </a:p>
          <a:p>
            <a:pPr fontAlgn="base"/>
            <a:endParaRPr lang="en-US" sz="3200" dirty="0"/>
          </a:p>
          <a:p>
            <a:pPr fontAlgn="base"/>
            <a:r>
              <a:rPr lang="en-US" sz="3200" dirty="0"/>
              <a:t>(x) Wholesalers give trade discounts on the bulk purchases to retailers.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800" cy="5509200"/>
          </a:xfrm>
          <a:prstGeom prst="rect">
            <a:avLst/>
          </a:prstGeom>
        </p:spPr>
        <p:txBody>
          <a:bodyPr wrap="square">
            <a:spAutoFit/>
          </a:bodyPr>
          <a:lstStyle/>
          <a:p>
            <a:pPr fontAlgn="base"/>
            <a:r>
              <a:rPr lang="en-US" sz="3200" b="1" dirty="0"/>
              <a:t>(C) Services to Consumers:</a:t>
            </a:r>
            <a:endParaRPr lang="en-US" sz="3200" dirty="0"/>
          </a:p>
          <a:p>
            <a:pPr marL="400050" indent="-400050" fontAlgn="base">
              <a:buAutoNum type="romanLcParenBoth"/>
            </a:pPr>
            <a:r>
              <a:rPr lang="en-US" sz="3200" dirty="0" smtClean="0"/>
              <a:t>Wholesalers </a:t>
            </a:r>
            <a:r>
              <a:rPr lang="en-US" sz="3200" dirty="0"/>
              <a:t>make available the goods according to consumers’ needs, tastes, fashion and demand</a:t>
            </a:r>
            <a:r>
              <a:rPr lang="en-US" sz="3200" dirty="0" smtClean="0"/>
              <a:t>.</a:t>
            </a:r>
          </a:p>
          <a:p>
            <a:pPr marL="400050" indent="-400050" fontAlgn="base">
              <a:buAutoNum type="romanLcParenBoth"/>
            </a:pPr>
            <a:endParaRPr lang="en-US" sz="3200" dirty="0" smtClean="0"/>
          </a:p>
          <a:p>
            <a:pPr marL="400050" indent="-400050" fontAlgn="base">
              <a:buAutoNum type="romanLcParenBoth"/>
            </a:pPr>
            <a:endParaRPr lang="en-US" sz="3200" dirty="0"/>
          </a:p>
          <a:p>
            <a:pPr fontAlgn="base"/>
            <a:r>
              <a:rPr lang="en-US" sz="3200" dirty="0"/>
              <a:t>(ii) Wholesalers maintain stability of price by adjusting demand and supply and factors in the economy</a:t>
            </a:r>
            <a:r>
              <a:rPr lang="en-US" sz="3200" dirty="0" smtClean="0"/>
              <a:t>.</a:t>
            </a:r>
          </a:p>
          <a:p>
            <a:pPr fontAlgn="base"/>
            <a:endParaRPr lang="en-US" sz="3200" dirty="0" smtClean="0"/>
          </a:p>
          <a:p>
            <a:pPr fontAlgn="base"/>
            <a:endParaRPr lang="en-US" sz="3200" dirty="0"/>
          </a:p>
          <a:p>
            <a:pPr fontAlgn="base"/>
            <a:r>
              <a:rPr lang="en-US" sz="3200" dirty="0"/>
              <a:t>(iii) Wholesalers make large-scale production of goods possible, thereby keeping the overall price level low.</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001000" cy="5509200"/>
          </a:xfrm>
          <a:prstGeom prst="rect">
            <a:avLst/>
          </a:prstGeom>
        </p:spPr>
        <p:txBody>
          <a:bodyPr wrap="square">
            <a:spAutoFit/>
          </a:bodyPr>
          <a:lstStyle/>
          <a:p>
            <a:pPr fontAlgn="base"/>
            <a:r>
              <a:rPr lang="en-US" sz="4400" dirty="0"/>
              <a:t>(iv) Wholesalers have always ready stocks with them and the consumers do not have to wait for the replenishment of stocks</a:t>
            </a:r>
            <a:r>
              <a:rPr lang="en-US" sz="4400" dirty="0" smtClean="0"/>
              <a:t>.</a:t>
            </a:r>
          </a:p>
          <a:p>
            <a:pPr fontAlgn="base"/>
            <a:endParaRPr lang="en-US" sz="4400" dirty="0" smtClean="0"/>
          </a:p>
          <a:p>
            <a:pPr fontAlgn="base"/>
            <a:endParaRPr lang="en-US" sz="4400" dirty="0"/>
          </a:p>
          <a:p>
            <a:pPr fontAlgn="base"/>
            <a:r>
              <a:rPr lang="en-US" sz="4400" dirty="0"/>
              <a:t>(v) Wholesalers provide knowledge of new products to consumers.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153400" cy="4832092"/>
          </a:xfrm>
          <a:prstGeom prst="rect">
            <a:avLst/>
          </a:prstGeom>
        </p:spPr>
        <p:txBody>
          <a:bodyPr wrap="square">
            <a:spAutoFit/>
          </a:bodyPr>
          <a:lstStyle/>
          <a:p>
            <a:pPr marL="400050" indent="-400050" fontAlgn="base">
              <a:buAutoNum type="romanLcParenBoth"/>
            </a:pPr>
            <a:r>
              <a:rPr lang="en-US" sz="4400" b="1" dirty="0" smtClean="0"/>
              <a:t>Assembling:</a:t>
            </a:r>
          </a:p>
          <a:p>
            <a:pPr marL="400050" indent="-400050" fontAlgn="base"/>
            <a:endParaRPr lang="en-US" sz="4400" dirty="0"/>
          </a:p>
          <a:p>
            <a:pPr fontAlgn="base"/>
            <a:r>
              <a:rPr lang="en-US" sz="4400" dirty="0"/>
              <a:t>A wholesaler buys goods from producers who are scattered far and wide and assembles them in his warehouse for the purpose of the retailers.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001000" cy="5693866"/>
          </a:xfrm>
          <a:prstGeom prst="rect">
            <a:avLst/>
          </a:prstGeom>
        </p:spPr>
        <p:txBody>
          <a:bodyPr wrap="square">
            <a:spAutoFit/>
          </a:bodyPr>
          <a:lstStyle/>
          <a:p>
            <a:pPr fontAlgn="base"/>
            <a:r>
              <a:rPr lang="en-US" sz="2800" b="1" dirty="0"/>
              <a:t>(ii) Storage:</a:t>
            </a:r>
            <a:endParaRPr lang="en-US" sz="2800" dirty="0"/>
          </a:p>
          <a:p>
            <a:pPr fontAlgn="base"/>
            <a:r>
              <a:rPr lang="en-US" sz="2800" dirty="0"/>
              <a:t>After arranging and assembling the products from producers, wholesaler stores them in his warehouse and releases them in proper and required quantities as and when they are required by retailers. </a:t>
            </a:r>
            <a:endParaRPr lang="en-US" sz="2800" dirty="0" smtClean="0"/>
          </a:p>
          <a:p>
            <a:pPr fontAlgn="base"/>
            <a:endParaRPr lang="en-US" sz="2800" dirty="0" smtClean="0"/>
          </a:p>
          <a:p>
            <a:pPr fontAlgn="base"/>
            <a:r>
              <a:rPr lang="en-US" sz="2800" dirty="0" smtClean="0"/>
              <a:t>Since </a:t>
            </a:r>
            <a:r>
              <a:rPr lang="en-US" sz="2800" dirty="0"/>
              <a:t>there is always a time-lag between production and consumption, therefore, the manufactured goods are to be stored carefully till they are demanded by retailers. </a:t>
            </a:r>
            <a:endParaRPr lang="en-US" sz="2800" dirty="0" smtClean="0"/>
          </a:p>
          <a:p>
            <a:pPr fontAlgn="base"/>
            <a:endParaRPr lang="en-US" sz="2800" dirty="0" smtClean="0"/>
          </a:p>
          <a:p>
            <a:pPr fontAlgn="base"/>
            <a:r>
              <a:rPr lang="en-US" sz="2800" dirty="0" smtClean="0"/>
              <a:t>Thus</a:t>
            </a:r>
            <a:r>
              <a:rPr lang="en-US" sz="2800" dirty="0"/>
              <a:t>, a wholesaler performs the storage function in order to save the goods from deterioration and also to make these goods available when they are demanded.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05800" cy="4524315"/>
          </a:xfrm>
          <a:prstGeom prst="rect">
            <a:avLst/>
          </a:prstGeom>
        </p:spPr>
        <p:txBody>
          <a:bodyPr wrap="square">
            <a:spAutoFit/>
          </a:bodyPr>
          <a:lstStyle/>
          <a:p>
            <a:pPr fontAlgn="base"/>
            <a:r>
              <a:rPr lang="en-US" sz="3200" b="1" dirty="0"/>
              <a:t>(iii) Transportation</a:t>
            </a:r>
            <a:r>
              <a:rPr lang="en-US" sz="3200" b="1" dirty="0" smtClean="0"/>
              <a:t>:</a:t>
            </a:r>
          </a:p>
          <a:p>
            <a:pPr fontAlgn="base"/>
            <a:endParaRPr lang="en-US" sz="3200" dirty="0"/>
          </a:p>
          <a:p>
            <a:pPr fontAlgn="base"/>
            <a:r>
              <a:rPr lang="en-US" sz="3200" dirty="0"/>
              <a:t>Wholesalers buy goods in bulk from the producers and transport them to their own </a:t>
            </a:r>
            <a:r>
              <a:rPr lang="en-US" sz="3200" dirty="0" err="1"/>
              <a:t>godowns</a:t>
            </a:r>
            <a:r>
              <a:rPr lang="en-US" sz="3200" dirty="0"/>
              <a:t>. Also, they provide transportation facility to retailers’ by transporting the goods from their warehouses to the retailers’ shops. Some wholesalers purchase in bulk, therefore, they can avail the economies of freight on bulk purchases.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229600" cy="6124754"/>
          </a:xfrm>
          <a:prstGeom prst="rect">
            <a:avLst/>
          </a:prstGeom>
        </p:spPr>
        <p:txBody>
          <a:bodyPr wrap="square">
            <a:spAutoFit/>
          </a:bodyPr>
          <a:lstStyle/>
          <a:p>
            <a:pPr fontAlgn="base"/>
            <a:r>
              <a:rPr lang="en-US" sz="2800" b="1" dirty="0"/>
              <a:t>(iv) Financing:</a:t>
            </a:r>
            <a:endParaRPr lang="en-US" sz="2800" dirty="0"/>
          </a:p>
          <a:p>
            <a:pPr fontAlgn="base"/>
            <a:r>
              <a:rPr lang="en-US" sz="2800" dirty="0"/>
              <a:t>A wholesaler provides credit facility to retailers who are in need of financial assistance</a:t>
            </a:r>
            <a:r>
              <a:rPr lang="en-US" sz="2800" dirty="0" smtClean="0"/>
              <a:t>.</a:t>
            </a:r>
          </a:p>
          <a:p>
            <a:pPr fontAlgn="base"/>
            <a:endParaRPr lang="en-US" sz="2800" dirty="0" smtClean="0"/>
          </a:p>
          <a:p>
            <a:pPr fontAlgn="base"/>
            <a:endParaRPr lang="en-US" sz="2800" dirty="0"/>
          </a:p>
          <a:p>
            <a:pPr fontAlgn="base"/>
            <a:r>
              <a:rPr lang="en-US" sz="2800" b="1" dirty="0"/>
              <a:t>(v) Risk-bearing:</a:t>
            </a:r>
            <a:endParaRPr lang="en-US" sz="2800" dirty="0"/>
          </a:p>
          <a:p>
            <a:pPr fontAlgn="base"/>
            <a:r>
              <a:rPr lang="en-US" sz="2800" dirty="0"/>
              <a:t>A wholesaler bears all the trade risks arising out of the sudden fall in prices of goods or by way of damage/spoilage or destruction of goods in his warehouse. </a:t>
            </a:r>
            <a:endParaRPr lang="en-US" sz="2800" dirty="0" smtClean="0"/>
          </a:p>
          <a:p>
            <a:pPr fontAlgn="base"/>
            <a:endParaRPr lang="en-US" sz="2800" dirty="0" smtClean="0"/>
          </a:p>
          <a:p>
            <a:pPr fontAlgn="base"/>
            <a:r>
              <a:rPr lang="en-US" sz="2800" dirty="0" smtClean="0"/>
              <a:t>The </a:t>
            </a:r>
            <a:r>
              <a:rPr lang="en-US" sz="2800" dirty="0"/>
              <a:t>risk of bad debt as a result of non­payment by retailers who have purchased on credit, also falls on the wholesalers. Thus a wholesaler bears all the trade and financial risks of the business.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800" cy="5693866"/>
          </a:xfrm>
          <a:prstGeom prst="rect">
            <a:avLst/>
          </a:prstGeom>
        </p:spPr>
        <p:txBody>
          <a:bodyPr wrap="square">
            <a:spAutoFit/>
          </a:bodyPr>
          <a:lstStyle/>
          <a:p>
            <a:pPr fontAlgn="base"/>
            <a:r>
              <a:rPr lang="en-US" sz="2800" b="1" dirty="0"/>
              <a:t>(vi) Grading and Packing:</a:t>
            </a:r>
            <a:endParaRPr lang="en-US" sz="2800" dirty="0"/>
          </a:p>
          <a:p>
            <a:pPr fontAlgn="base"/>
            <a:r>
              <a:rPr lang="en-US" sz="2800" dirty="0"/>
              <a:t>A wholesaler sorts out the goods according to their quality and then packs them in appropriate containers. Thus, he performs the marketing function of grading and packing also</a:t>
            </a:r>
            <a:r>
              <a:rPr lang="en-US" sz="2800" dirty="0" smtClean="0"/>
              <a:t>.</a:t>
            </a:r>
          </a:p>
          <a:p>
            <a:pPr fontAlgn="base"/>
            <a:endParaRPr lang="en-US" sz="2800" dirty="0"/>
          </a:p>
          <a:p>
            <a:pPr fontAlgn="base"/>
            <a:r>
              <a:rPr lang="en-US" sz="2800" b="1" dirty="0"/>
              <a:t>(vii) Providing Marketing Information:</a:t>
            </a:r>
            <a:endParaRPr lang="en-US" sz="2800" dirty="0"/>
          </a:p>
          <a:p>
            <a:pPr fontAlgn="base"/>
            <a:r>
              <a:rPr lang="en-US" sz="2800" dirty="0"/>
              <a:t>Wholesalers provide valuable market information to retailers and manufacturers. The retailers are informed about the quality and type of goods available in the market for </a:t>
            </a:r>
            <a:r>
              <a:rPr lang="en-US" sz="2800" dirty="0" smtClean="0"/>
              <a:t>sale,</a:t>
            </a:r>
          </a:p>
          <a:p>
            <a:pPr fontAlgn="base"/>
            <a:endParaRPr lang="en-US" sz="2800" dirty="0" smtClean="0"/>
          </a:p>
          <a:p>
            <a:pPr fontAlgn="base"/>
            <a:r>
              <a:rPr lang="en-US" sz="2800" dirty="0" smtClean="0"/>
              <a:t>whereas </a:t>
            </a:r>
            <a:r>
              <a:rPr lang="en-US" sz="2800" dirty="0"/>
              <a:t>the manufacturers are informed about the changes in tastes and fashions of consumers so that they may produce the goods of the desired level of taste and fashion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632311"/>
          </a:xfrm>
          <a:prstGeom prst="rect">
            <a:avLst/>
          </a:prstGeom>
        </p:spPr>
        <p:txBody>
          <a:bodyPr wrap="square">
            <a:spAutoFit/>
          </a:bodyPr>
          <a:lstStyle/>
          <a:p>
            <a:pPr fontAlgn="base"/>
            <a:r>
              <a:rPr lang="en-US" sz="4000" b="1" dirty="0"/>
              <a:t>(viii) Facilitating Disbursement and Sale</a:t>
            </a:r>
            <a:r>
              <a:rPr lang="en-US" sz="4000" b="1" dirty="0" smtClean="0"/>
              <a:t>:</a:t>
            </a:r>
          </a:p>
          <a:p>
            <a:pPr fontAlgn="base"/>
            <a:endParaRPr lang="en-US" sz="4000" dirty="0"/>
          </a:p>
          <a:p>
            <a:pPr fontAlgn="base"/>
            <a:r>
              <a:rPr lang="en-US" sz="4000" dirty="0"/>
              <a:t>Wholesalers sell their goods to retailers who are scattered far and wide. Retailers approach them when their stocks are exhausted from further replenishment. Thus, wholesalers help in the dispersion process of marketing.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04800" y="457200"/>
            <a:ext cx="8458200" cy="60960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5693866"/>
          </a:xfrm>
          <a:prstGeom prst="rect">
            <a:avLst/>
          </a:prstGeom>
        </p:spPr>
        <p:txBody>
          <a:bodyPr wrap="square">
            <a:spAutoFit/>
          </a:bodyPr>
          <a:lstStyle/>
          <a:p>
            <a:pPr fontAlgn="base"/>
            <a:r>
              <a:rPr lang="en-US" sz="2800" b="1" dirty="0"/>
              <a:t>(A) Services to Manufacturers/Producers:</a:t>
            </a:r>
            <a:endParaRPr lang="en-US" sz="2800" dirty="0"/>
          </a:p>
          <a:p>
            <a:pPr marL="400050" indent="-400050" fontAlgn="base">
              <a:buAutoNum type="romanLcParenBoth"/>
            </a:pPr>
            <a:r>
              <a:rPr lang="en-US" sz="2800" dirty="0" smtClean="0"/>
              <a:t>Wholesaler </a:t>
            </a:r>
            <a:r>
              <a:rPr lang="en-US" sz="2800" dirty="0"/>
              <a:t>furnishes information to the manufacturer about consumer </a:t>
            </a:r>
            <a:r>
              <a:rPr lang="en-US" sz="2800" dirty="0" err="1"/>
              <a:t>behaviour</a:t>
            </a:r>
            <a:r>
              <a:rPr lang="en-US" sz="2800" dirty="0"/>
              <a:t>, the changes in the tastes and fashions and also the latest demands of the customers</a:t>
            </a:r>
            <a:r>
              <a:rPr lang="en-US" sz="2800" dirty="0" smtClean="0"/>
              <a:t>.</a:t>
            </a:r>
          </a:p>
          <a:p>
            <a:pPr marL="400050" indent="-400050" fontAlgn="base">
              <a:buAutoNum type="romanLcParenBoth"/>
            </a:pPr>
            <a:endParaRPr lang="en-US" sz="2800" dirty="0" smtClean="0"/>
          </a:p>
          <a:p>
            <a:pPr marL="400050" indent="-400050" fontAlgn="base">
              <a:buAutoNum type="romanLcParenBoth"/>
            </a:pPr>
            <a:endParaRPr lang="en-US" sz="2800" dirty="0"/>
          </a:p>
          <a:p>
            <a:pPr fontAlgn="base"/>
            <a:r>
              <a:rPr lang="en-US" sz="2800" dirty="0"/>
              <a:t>(ii) Wholesaler enables a manufacturer to get benefit of economies of large-scale production by manufacturing on a large-scale basis</a:t>
            </a:r>
            <a:r>
              <a:rPr lang="en-US" sz="2800" dirty="0" smtClean="0"/>
              <a:t>.</a:t>
            </a:r>
          </a:p>
          <a:p>
            <a:pPr fontAlgn="base"/>
            <a:endParaRPr lang="en-US" sz="2800" dirty="0" smtClean="0"/>
          </a:p>
          <a:p>
            <a:pPr fontAlgn="base"/>
            <a:endParaRPr lang="en-US" sz="2800" dirty="0"/>
          </a:p>
          <a:p>
            <a:pPr fontAlgn="base"/>
            <a:r>
              <a:rPr lang="en-US" sz="2800" dirty="0"/>
              <a:t>(iii) Wholesalers relieve producers from keeping stock since they usually make forward dealings with producers.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37</TotalTime>
  <Words>931</Words>
  <Application>Microsoft Office PowerPoint</Application>
  <PresentationFormat>On-screen Show (4:3)</PresentationFormat>
  <Paragraphs>106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Equity</vt:lpstr>
      <vt:lpstr>Top Functions of Wholesaler</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 Functions of Wholesaler</dc:title>
  <dc:creator>Ashutosh</dc:creator>
  <cp:lastModifiedBy>Ashutosh</cp:lastModifiedBy>
  <cp:revision>8</cp:revision>
  <dcterms:created xsi:type="dcterms:W3CDTF">2020-04-21T07:37:09Z</dcterms:created>
  <dcterms:modified xsi:type="dcterms:W3CDTF">2020-04-21T17:49:56Z</dcterms:modified>
</cp:coreProperties>
</file>