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9C5BE3C-EDDE-4C12-9E6F-2681B71ABD46}" type="datetimeFigureOut">
              <a:rPr lang="en-US" smtClean="0"/>
              <a:pPr/>
              <a:t>4/19/2020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62FE7E7-984C-4740-AE01-ECDBA0A109B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9C5BE3C-EDDE-4C12-9E6F-2681B71ABD46}"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62FE7E7-984C-4740-AE01-ECDBA0A109B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9C5BE3C-EDDE-4C12-9E6F-2681B71ABD46}"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62FE7E7-984C-4740-AE01-ECDBA0A109B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9C5BE3C-EDDE-4C12-9E6F-2681B71ABD46}"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62FE7E7-984C-4740-AE01-ECDBA0A109BA}"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9C5BE3C-EDDE-4C12-9E6F-2681B71ABD46}"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62FE7E7-984C-4740-AE01-ECDBA0A109BA}"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9C5BE3C-EDDE-4C12-9E6F-2681B71ABD46}"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A62FE7E7-984C-4740-AE01-ECDBA0A109BA}"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9C5BE3C-EDDE-4C12-9E6F-2681B71ABD46}" type="datetimeFigureOut">
              <a:rPr lang="en-US" smtClean="0"/>
              <a:pPr/>
              <a:t>4/19/2020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A62FE7E7-984C-4740-AE01-ECDBA0A109B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9C5BE3C-EDDE-4C12-9E6F-2681B71ABD46}" type="datetimeFigureOut">
              <a:rPr lang="en-US" smtClean="0"/>
              <a:pPr/>
              <a:t>4/19/2020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A62FE7E7-984C-4740-AE01-ECDBA0A109BA}"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9C5BE3C-EDDE-4C12-9E6F-2681B71ABD46}" type="datetimeFigureOut">
              <a:rPr lang="en-US" smtClean="0"/>
              <a:pPr/>
              <a:t>4/19/2020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A62FE7E7-984C-4740-AE01-ECDBA0A109B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9C5BE3C-EDDE-4C12-9E6F-2681B71ABD46}"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A62FE7E7-984C-4740-AE01-ECDBA0A109B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9C5BE3C-EDDE-4C12-9E6F-2681B71ABD46}" type="datetimeFigureOut">
              <a:rPr lang="en-US" smtClean="0"/>
              <a:pPr/>
              <a:t>4/19/2020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62FE7E7-984C-4740-AE01-ECDBA0A109BA}"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9C5BE3C-EDDE-4C12-9E6F-2681B71ABD46}" type="datetimeFigureOut">
              <a:rPr lang="en-US" smtClean="0"/>
              <a:pPr/>
              <a:t>4/19/2020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62FE7E7-984C-4740-AE01-ECDBA0A109B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1.bp.blogspot.com/-Q4UNLY7Y-ts/Uf-P395qajI/AAAAAAAAHMU/-IhjkVvz6UE/s1600/Functions-of-Advertising-Agency.png"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kalyan-city.blogspot.com/2010/11/what-is-market-types-and-classification.html"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1"/>
            <a:ext cx="7772400" cy="1523999"/>
          </a:xfrm>
        </p:spPr>
        <p:txBody>
          <a:bodyPr>
            <a:normAutofit fontScale="90000"/>
          </a:bodyPr>
          <a:lstStyle/>
          <a:p>
            <a:pPr algn="ctr"/>
            <a:r>
              <a:rPr lang="en-US" dirty="0" smtClean="0"/>
              <a:t>Functions of Advertising Agencies</a:t>
            </a: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Prof(Dr) </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6001643"/>
          </a:xfrm>
          <a:prstGeom prst="rect">
            <a:avLst/>
          </a:prstGeom>
        </p:spPr>
        <p:txBody>
          <a:bodyPr wrap="square">
            <a:spAutoFit/>
          </a:bodyPr>
          <a:lstStyle/>
          <a:p>
            <a:r>
              <a:rPr lang="en-US" sz="2400" b="1" dirty="0"/>
              <a:t>7. Coordination</a:t>
            </a:r>
          </a:p>
          <a:p>
            <a:r>
              <a:rPr lang="en-US" sz="2400" dirty="0" smtClean="0"/>
              <a:t/>
            </a:r>
            <a:br>
              <a:rPr lang="en-US" sz="2400" dirty="0" smtClean="0"/>
            </a:br>
            <a:r>
              <a:rPr lang="en-US" sz="2400" dirty="0"/>
              <a:t>Advertising agency brings a good coordination between the advertiser, itself, media and distributors. This is a very important function. If coordination is proper, it will increase the sales of the product</a:t>
            </a:r>
            <a:r>
              <a:rPr lang="en-US" sz="2400" dirty="0" smtClean="0"/>
              <a:t>.</a:t>
            </a:r>
          </a:p>
          <a:p>
            <a:endParaRPr lang="en-US" sz="2400" dirty="0"/>
          </a:p>
          <a:p>
            <a:r>
              <a:rPr lang="en-US" sz="2400" dirty="0" smtClean="0"/>
              <a:t/>
            </a:r>
            <a:br>
              <a:rPr lang="en-US" sz="2400" dirty="0" smtClean="0"/>
            </a:br>
            <a:r>
              <a:rPr lang="en-US" sz="2400" b="1" dirty="0"/>
              <a:t>8. Sales promotion</a:t>
            </a:r>
          </a:p>
          <a:p>
            <a:r>
              <a:rPr lang="en-US" sz="2400" dirty="0" smtClean="0"/>
              <a:t/>
            </a:r>
            <a:br>
              <a:rPr lang="en-US" sz="2400" dirty="0" smtClean="0"/>
            </a:br>
            <a:r>
              <a:rPr lang="en-US" sz="2400" dirty="0"/>
              <a:t>Advertising agency performs sales promotion. It helps an advertiser to introduce sales promotion measures for the dealers and consumers. This helps to increase the sales of the product.</a:t>
            </a:r>
          </a:p>
          <a:p>
            <a:r>
              <a:rPr lang="en-US" sz="2400" dirty="0" smtClean="0"/>
              <a:t/>
            </a:r>
            <a:br>
              <a:rPr lang="en-US" sz="2400" dirty="0" smtClean="0"/>
            </a:b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r>
              <a:rPr lang="en-US" sz="3600" dirty="0" smtClean="0"/>
              <a:t/>
            </a:r>
            <a:br>
              <a:rPr lang="en-US" sz="3600" dirty="0" smtClean="0"/>
            </a:br>
            <a:r>
              <a:rPr lang="en-US" sz="3600" dirty="0" smtClean="0"/>
              <a:t/>
            </a:r>
            <a:br>
              <a:rPr lang="en-US" sz="3600" dirty="0" smtClean="0"/>
            </a:br>
            <a:r>
              <a:rPr lang="en-US" sz="3600" b="1" dirty="0"/>
              <a:t>9. Marketing research</a:t>
            </a:r>
          </a:p>
          <a:p>
            <a:r>
              <a:rPr lang="en-US" sz="3600" dirty="0" smtClean="0"/>
              <a:t/>
            </a:r>
            <a:br>
              <a:rPr lang="en-US" sz="3600" dirty="0" smtClean="0"/>
            </a:br>
            <a:r>
              <a:rPr lang="en-US" sz="3600" dirty="0"/>
              <a:t>Advertising agency helps its clients to solve their marketing problems. It does so by conducting a marketing research for them.</a:t>
            </a:r>
          </a:p>
          <a:p>
            <a:r>
              <a:rPr lang="en-US" sz="3600" dirty="0" smtClean="0"/>
              <a:t/>
            </a:r>
            <a:br>
              <a:rPr lang="en-US" sz="3600" dirty="0" smtClean="0"/>
            </a:br>
            <a:endParaRPr 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86800" cy="5324535"/>
          </a:xfrm>
          <a:prstGeom prst="rect">
            <a:avLst/>
          </a:prstGeom>
        </p:spPr>
        <p:txBody>
          <a:bodyPr wrap="square">
            <a:spAutoFit/>
          </a:bodyPr>
          <a:lstStyle/>
          <a:p>
            <a:r>
              <a:rPr lang="en-US" sz="2000" b="1" dirty="0" smtClean="0"/>
              <a:t>10. Non-advertising functions</a:t>
            </a:r>
          </a:p>
          <a:p>
            <a:r>
              <a:rPr lang="en-US" sz="2000" dirty="0" smtClean="0"/>
              <a:t/>
            </a:r>
            <a:br>
              <a:rPr lang="en-US" sz="2000" dirty="0" smtClean="0"/>
            </a:br>
            <a:r>
              <a:rPr lang="en-US" sz="2000" dirty="0" smtClean="0"/>
              <a:t>Advertising agency also performs many non-advertising functions</a:t>
            </a:r>
            <a:r>
              <a:rPr lang="en-US" sz="2000" dirty="0" smtClean="0"/>
              <a:t>:</a:t>
            </a:r>
          </a:p>
          <a:p>
            <a:endParaRPr lang="en-US" sz="2000" dirty="0" smtClean="0"/>
          </a:p>
          <a:p>
            <a:endParaRPr lang="en-US" sz="2000" dirty="0" smtClean="0"/>
          </a:p>
          <a:p>
            <a:r>
              <a:rPr lang="en-US" sz="2000" dirty="0" smtClean="0"/>
              <a:t>It fixes the prices of the product</a:t>
            </a:r>
            <a:r>
              <a:rPr lang="en-US" sz="2000" dirty="0" smtClean="0"/>
              <a:t>,</a:t>
            </a:r>
          </a:p>
          <a:p>
            <a:endParaRPr lang="en-US" sz="2000" dirty="0" smtClean="0"/>
          </a:p>
          <a:p>
            <a:r>
              <a:rPr lang="en-US" sz="2000" dirty="0" smtClean="0"/>
              <a:t>It determines the discounts</a:t>
            </a:r>
            <a:r>
              <a:rPr lang="en-US" sz="2000" dirty="0" smtClean="0"/>
              <a:t>,</a:t>
            </a:r>
          </a:p>
          <a:p>
            <a:endParaRPr lang="en-US" sz="2000" dirty="0" smtClean="0"/>
          </a:p>
          <a:p>
            <a:r>
              <a:rPr lang="en-US" sz="2000" dirty="0" smtClean="0"/>
              <a:t>It designs the product</a:t>
            </a:r>
            <a:r>
              <a:rPr lang="en-US" sz="2000" dirty="0" smtClean="0"/>
              <a:t>,</a:t>
            </a:r>
          </a:p>
          <a:p>
            <a:endParaRPr lang="en-US" sz="2000" dirty="0" smtClean="0"/>
          </a:p>
          <a:p>
            <a:r>
              <a:rPr lang="en-US" sz="2000" dirty="0" smtClean="0"/>
              <a:t>It also designs its package, trade marks, labels, etc</a:t>
            </a:r>
            <a:r>
              <a:rPr lang="en-US" sz="2000" dirty="0" smtClean="0"/>
              <a:t>.</a:t>
            </a:r>
          </a:p>
          <a:p>
            <a:endParaRPr lang="en-US" sz="2000" dirty="0" smtClean="0"/>
          </a:p>
          <a:p>
            <a:r>
              <a:rPr lang="en-US" sz="2000" dirty="0" smtClean="0"/>
              <a:t>These non-advertising services help an advertiser to increase its sales.</a:t>
            </a:r>
          </a:p>
          <a:p>
            <a:r>
              <a:rPr lang="en-US" sz="2000" dirty="0" smtClean="0"/>
              <a:t/>
            </a:r>
            <a:br>
              <a:rPr lang="en-US" sz="2000" dirty="0" smtClean="0"/>
            </a:br>
            <a:endParaRPr lang="en-US"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5509200"/>
          </a:xfrm>
          <a:prstGeom prst="rect">
            <a:avLst/>
          </a:prstGeom>
        </p:spPr>
        <p:txBody>
          <a:bodyPr wrap="square">
            <a:spAutoFit/>
          </a:bodyPr>
          <a:lstStyle/>
          <a:p>
            <a:r>
              <a:rPr lang="en-US" sz="3200" dirty="0" smtClean="0"/>
              <a:t/>
            </a:r>
            <a:br>
              <a:rPr lang="en-US" sz="3200" dirty="0" smtClean="0"/>
            </a:br>
            <a:r>
              <a:rPr lang="en-US" sz="3200" dirty="0" smtClean="0"/>
              <a:t/>
            </a:r>
            <a:br>
              <a:rPr lang="en-US" sz="3200" dirty="0" smtClean="0"/>
            </a:br>
            <a:r>
              <a:rPr lang="en-US" sz="3200" b="1" dirty="0"/>
              <a:t>11. Public relations</a:t>
            </a:r>
          </a:p>
          <a:p>
            <a:r>
              <a:rPr lang="en-US" sz="3200" dirty="0" smtClean="0"/>
              <a:t/>
            </a:r>
            <a:br>
              <a:rPr lang="en-US" sz="3200" dirty="0" smtClean="0"/>
            </a:br>
            <a:r>
              <a:rPr lang="en-US" sz="3200" dirty="0"/>
              <a:t>Advertising agency does the public relations (PR) work for its clients. It increases the goodwill between its clients and other parties like consumers, employees, middlemen, shareholders, etc. It also maintains good relations between the client and media owner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153400" cy="5632311"/>
          </a:xfrm>
          <a:prstGeom prst="rect">
            <a:avLst/>
          </a:prstGeom>
        </p:spPr>
        <p:txBody>
          <a:bodyPr wrap="square">
            <a:spAutoFit/>
          </a:bodyPr>
          <a:lstStyle/>
          <a:p>
            <a:pPr algn="ctr"/>
            <a:r>
              <a:rPr lang="en-US" sz="6000" dirty="0"/>
              <a:t>Following image depicts the major functions of advertising agency.</a:t>
            </a:r>
          </a:p>
          <a:p>
            <a:pPr algn="ctr"/>
            <a:r>
              <a:rPr lang="en-US" sz="6000" dirty="0">
                <a:hlinkClick r:id="rId2" tooltip="Eleven Major Functions of Advertising Agency"/>
              </a:rPr>
              <a:t/>
            </a:r>
            <a:br>
              <a:rPr lang="en-US" sz="6000" dirty="0">
                <a:hlinkClick r:id="rId2" tooltip="Eleven Major Functions of Advertising Agency"/>
              </a:rPr>
            </a:br>
            <a:endParaRPr lang="en-US" sz="6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914400" y="533400"/>
            <a:ext cx="7543800" cy="55626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5632311"/>
          </a:xfrm>
          <a:prstGeom prst="rect">
            <a:avLst/>
          </a:prstGeom>
        </p:spPr>
        <p:txBody>
          <a:bodyPr wrap="square">
            <a:spAutoFit/>
          </a:bodyPr>
          <a:lstStyle/>
          <a:p>
            <a:r>
              <a:rPr lang="en-US" sz="2400" b="1" dirty="0"/>
              <a:t>1. Attracting clients</a:t>
            </a:r>
          </a:p>
          <a:p>
            <a:r>
              <a:rPr lang="en-US" sz="2400" dirty="0" smtClean="0"/>
              <a:t/>
            </a:r>
            <a:br>
              <a:rPr lang="en-US" sz="2400" dirty="0" smtClean="0"/>
            </a:br>
            <a:r>
              <a:rPr lang="en-US" sz="2400" dirty="0"/>
              <a:t>Advertising agency needs clients (advertisers). Without them, it cannot survive</a:t>
            </a:r>
            <a:r>
              <a:rPr lang="en-US" sz="2400" dirty="0" smtClean="0"/>
              <a:t>.</a:t>
            </a:r>
          </a:p>
          <a:p>
            <a:endParaRPr lang="en-US" sz="2400" dirty="0"/>
          </a:p>
          <a:p>
            <a:r>
              <a:rPr lang="en-US" sz="2400" dirty="0"/>
              <a:t>Ad agency always tries to attract clients usually by giving ads in trade journals. </a:t>
            </a:r>
            <a:endParaRPr lang="en-US" sz="2400" dirty="0" smtClean="0"/>
          </a:p>
          <a:p>
            <a:r>
              <a:rPr lang="en-US" sz="2400" dirty="0" smtClean="0"/>
              <a:t>It </a:t>
            </a:r>
            <a:r>
              <a:rPr lang="en-US" sz="2400" dirty="0"/>
              <a:t>also seeks their attention by offering them various services. </a:t>
            </a:r>
            <a:endParaRPr lang="en-US" sz="2400" dirty="0" smtClean="0"/>
          </a:p>
          <a:p>
            <a:endParaRPr lang="en-US" sz="2400" dirty="0" smtClean="0"/>
          </a:p>
          <a:p>
            <a:r>
              <a:rPr lang="en-US" sz="2400" dirty="0" smtClean="0"/>
              <a:t>It </a:t>
            </a:r>
            <a:r>
              <a:rPr lang="en-US" sz="2400" dirty="0"/>
              <a:t>offers expert, cheap and quick services. It maintains good relations with them. </a:t>
            </a:r>
            <a:endParaRPr lang="en-US" sz="2400" dirty="0" smtClean="0"/>
          </a:p>
          <a:p>
            <a:endParaRPr lang="en-US" sz="2400" dirty="0" smtClean="0"/>
          </a:p>
          <a:p>
            <a:r>
              <a:rPr lang="en-US" sz="2400" dirty="0" smtClean="0"/>
              <a:t>It </a:t>
            </a:r>
            <a:r>
              <a:rPr lang="en-US" sz="2400" dirty="0"/>
              <a:t>tries to give them full satisfaction. It strives harder to attain their goodwill and customer-loyalty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909310"/>
          </a:xfrm>
          <a:prstGeom prst="rect">
            <a:avLst/>
          </a:prstGeom>
        </p:spPr>
        <p:txBody>
          <a:bodyPr wrap="square">
            <a:spAutoFit/>
          </a:bodyPr>
          <a:lstStyle/>
          <a:p>
            <a:r>
              <a:rPr lang="en-US" b="1" dirty="0"/>
              <a:t>2. Research function</a:t>
            </a:r>
          </a:p>
          <a:p>
            <a:r>
              <a:rPr lang="en-US" dirty="0" smtClean="0"/>
              <a:t/>
            </a:r>
            <a:br>
              <a:rPr lang="en-US" dirty="0" smtClean="0"/>
            </a:br>
            <a:r>
              <a:rPr lang="en-US" dirty="0"/>
              <a:t>Advertising agency gathers information related to the client's product.</a:t>
            </a:r>
          </a:p>
          <a:p>
            <a:r>
              <a:rPr lang="en-US" dirty="0"/>
              <a:t>It collects following information about a product under its research function</a:t>
            </a:r>
            <a:r>
              <a:rPr lang="en-US" dirty="0" smtClean="0"/>
              <a:t>:</a:t>
            </a:r>
          </a:p>
          <a:p>
            <a:endParaRPr lang="en-US" dirty="0"/>
          </a:p>
          <a:p>
            <a:r>
              <a:rPr lang="en-US" dirty="0"/>
              <a:t>Features, quality, advantages and limitations of a product</a:t>
            </a:r>
            <a:r>
              <a:rPr lang="en-US" dirty="0" smtClean="0"/>
              <a:t>,</a:t>
            </a:r>
          </a:p>
          <a:p>
            <a:endParaRPr lang="en-US" dirty="0"/>
          </a:p>
          <a:p>
            <a:r>
              <a:rPr lang="en-US" dirty="0"/>
              <a:t>Present and future </a:t>
            </a:r>
            <a:r>
              <a:rPr lang="en-US" dirty="0">
                <a:hlinkClick r:id="rId2"/>
              </a:rPr>
              <a:t>market</a:t>
            </a:r>
            <a:r>
              <a:rPr lang="en-US" dirty="0"/>
              <a:t> possibilities</a:t>
            </a:r>
            <a:r>
              <a:rPr lang="en-US" dirty="0" smtClean="0"/>
              <a:t>,</a:t>
            </a:r>
          </a:p>
          <a:p>
            <a:endParaRPr lang="en-US" dirty="0"/>
          </a:p>
          <a:p>
            <a:r>
              <a:rPr lang="en-US" dirty="0"/>
              <a:t>Competition in the market</a:t>
            </a:r>
            <a:r>
              <a:rPr lang="en-US" dirty="0" smtClean="0"/>
              <a:t>,</a:t>
            </a:r>
          </a:p>
          <a:p>
            <a:endParaRPr lang="en-US" dirty="0"/>
          </a:p>
          <a:p>
            <a:r>
              <a:rPr lang="en-US" dirty="0"/>
              <a:t>Situation in the market</a:t>
            </a:r>
            <a:r>
              <a:rPr lang="en-US" dirty="0" smtClean="0"/>
              <a:t>,</a:t>
            </a:r>
          </a:p>
          <a:p>
            <a:endParaRPr lang="en-US" dirty="0"/>
          </a:p>
          <a:p>
            <a:r>
              <a:rPr lang="en-US" dirty="0"/>
              <a:t>Distribution methods</a:t>
            </a:r>
            <a:r>
              <a:rPr lang="en-US" dirty="0" smtClean="0"/>
              <a:t>,</a:t>
            </a:r>
          </a:p>
          <a:p>
            <a:endParaRPr lang="en-US" dirty="0"/>
          </a:p>
          <a:p>
            <a:r>
              <a:rPr lang="en-US" dirty="0"/>
              <a:t>Buyers' preferences, so on</a:t>
            </a:r>
            <a:r>
              <a:rPr lang="en-US" dirty="0" smtClean="0"/>
              <a:t>.</a:t>
            </a:r>
          </a:p>
          <a:p>
            <a:endParaRPr lang="en-US" dirty="0"/>
          </a:p>
          <a:p>
            <a:r>
              <a:rPr lang="en-US" dirty="0"/>
              <a:t>Ad agency analyses (studies) all this collected information properly and draws conclusions for its research. It helps in planning an advertising campaign, selecting proper media and creation function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4708981"/>
          </a:xfrm>
          <a:prstGeom prst="rect">
            <a:avLst/>
          </a:prstGeom>
        </p:spPr>
        <p:txBody>
          <a:bodyPr wrap="square">
            <a:spAutoFit/>
          </a:bodyPr>
          <a:lstStyle/>
          <a:p>
            <a:r>
              <a:rPr lang="en-US" sz="2000" b="1" dirty="0"/>
              <a:t>3. Advertising planning</a:t>
            </a:r>
          </a:p>
          <a:p>
            <a:r>
              <a:rPr lang="en-US" sz="2000" dirty="0" smtClean="0"/>
              <a:t/>
            </a:r>
            <a:br>
              <a:rPr lang="en-US" sz="2000" dirty="0" smtClean="0"/>
            </a:br>
            <a:r>
              <a:rPr lang="en-US" sz="2000" dirty="0"/>
              <a:t>Advertising agency plans the entire ad campaign of its client.</a:t>
            </a:r>
          </a:p>
          <a:p>
            <a:r>
              <a:rPr lang="en-US" sz="2000" dirty="0"/>
              <a:t>Advertising planning is a primary function of an ad agency. It is done when its research function is completed. </a:t>
            </a:r>
            <a:endParaRPr lang="en-US" sz="2000" dirty="0" smtClean="0"/>
          </a:p>
          <a:p>
            <a:endParaRPr lang="en-US" sz="2000" dirty="0" smtClean="0"/>
          </a:p>
          <a:p>
            <a:r>
              <a:rPr lang="en-US" sz="2000" dirty="0" smtClean="0"/>
              <a:t>That </a:t>
            </a:r>
            <a:r>
              <a:rPr lang="en-US" sz="2000" dirty="0"/>
              <a:t>is, after analyzing the client's product, its competitors, market conditions, etc. It is done by experts who use their professional experience to make a result-oriented advertising-plan</a:t>
            </a:r>
            <a:r>
              <a:rPr lang="en-US" sz="2000" dirty="0" smtClean="0"/>
              <a:t>.</a:t>
            </a:r>
          </a:p>
          <a:p>
            <a:endParaRPr lang="en-US" sz="2000" dirty="0" smtClean="0"/>
          </a:p>
          <a:p>
            <a:endParaRPr lang="en-US" sz="2000" dirty="0"/>
          </a:p>
          <a:p>
            <a:r>
              <a:rPr lang="en-US" sz="2000" dirty="0"/>
              <a:t>After making the advertising plan, it is shown to the client. If the client likes and approves it, then the plan is executed (put into action).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909310"/>
          </a:xfrm>
          <a:prstGeom prst="rect">
            <a:avLst/>
          </a:prstGeom>
        </p:spPr>
        <p:txBody>
          <a:bodyPr wrap="square">
            <a:spAutoFit/>
          </a:bodyPr>
          <a:lstStyle/>
          <a:p>
            <a:r>
              <a:rPr lang="en-US" b="1" dirty="0"/>
              <a:t>. Creative function</a:t>
            </a:r>
          </a:p>
          <a:p>
            <a:r>
              <a:rPr lang="en-US" dirty="0" smtClean="0"/>
              <a:t/>
            </a:r>
            <a:br>
              <a:rPr lang="en-US" dirty="0" smtClean="0"/>
            </a:br>
            <a:r>
              <a:rPr lang="en-US" dirty="0"/>
              <a:t>Advertising agency put the advertising-plan into action under its creative function.</a:t>
            </a:r>
          </a:p>
          <a:p>
            <a:r>
              <a:rPr lang="en-US" dirty="0"/>
              <a:t>Creation of ads is the most important function of an ad agency</a:t>
            </a:r>
            <a:r>
              <a:rPr lang="en-US" dirty="0" smtClean="0"/>
              <a:t>.</a:t>
            </a:r>
            <a:endParaRPr lang="en-US" dirty="0" smtClean="0"/>
          </a:p>
          <a:p>
            <a:endParaRPr lang="en-US" dirty="0" smtClean="0"/>
          </a:p>
          <a:p>
            <a:r>
              <a:rPr lang="en-US" dirty="0" smtClean="0"/>
              <a:t> </a:t>
            </a:r>
            <a:r>
              <a:rPr lang="en-US" dirty="0"/>
              <a:t>Generally, it involves activities like</a:t>
            </a:r>
            <a:r>
              <a:rPr lang="en-US" dirty="0" smtClean="0"/>
              <a:t>:</a:t>
            </a:r>
          </a:p>
          <a:p>
            <a:endParaRPr lang="en-US" dirty="0"/>
          </a:p>
          <a:p>
            <a:r>
              <a:rPr lang="en-US" dirty="0"/>
              <a:t>Copy writing,</a:t>
            </a:r>
          </a:p>
          <a:p>
            <a:r>
              <a:rPr lang="en-US" dirty="0"/>
              <a:t>Drawing photographs,</a:t>
            </a:r>
          </a:p>
          <a:p>
            <a:r>
              <a:rPr lang="en-US" dirty="0"/>
              <a:t>Making illustrations, layouts, an effective ad message, etc</a:t>
            </a:r>
            <a:r>
              <a:rPr lang="en-US" dirty="0" smtClean="0"/>
              <a:t>.</a:t>
            </a:r>
          </a:p>
          <a:p>
            <a:endParaRPr lang="en-US" dirty="0"/>
          </a:p>
          <a:p>
            <a:r>
              <a:rPr lang="en-US" dirty="0"/>
              <a:t>These jobs are done by experts like copy writers, artists, designers, etc. These people are highly skilled and creative. They make an advertisement more appealing. Attractive ads help to increase the sales of the product.</a:t>
            </a:r>
          </a:p>
          <a:p>
            <a:endParaRPr lang="en-US" dirty="0" smtClean="0"/>
          </a:p>
          <a:p>
            <a:r>
              <a:rPr lang="en-US" dirty="0" smtClean="0"/>
              <a:t>The </a:t>
            </a:r>
            <a:r>
              <a:rPr lang="en-US" dirty="0"/>
              <a:t>ad agency must always use fresh ideas for creating ads. It must neither use old tactics nor copy the ad-campaign of other products.</a:t>
            </a:r>
          </a:p>
          <a:p>
            <a:r>
              <a:rPr lang="en-US" dirty="0" smtClean="0"/>
              <a:t/>
            </a:r>
            <a:br>
              <a:rPr lang="en-US" dirty="0" smtClean="0"/>
            </a:b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305800" cy="6740307"/>
          </a:xfrm>
          <a:prstGeom prst="rect">
            <a:avLst/>
          </a:prstGeom>
        </p:spPr>
        <p:txBody>
          <a:bodyPr wrap="square">
            <a:spAutoFit/>
          </a:bodyPr>
          <a:lstStyle/>
          <a:p>
            <a:r>
              <a:rPr lang="en-US" sz="2400" b="1" dirty="0"/>
              <a:t>5. Media selection</a:t>
            </a:r>
          </a:p>
          <a:p>
            <a:r>
              <a:rPr lang="en-US" sz="2400" dirty="0" smtClean="0"/>
              <a:t/>
            </a:r>
            <a:br>
              <a:rPr lang="en-US" sz="2400" dirty="0" smtClean="0"/>
            </a:br>
            <a:r>
              <a:rPr lang="en-US" sz="2400" dirty="0"/>
              <a:t>Advertising agency helps an advertiser to select a proper media (ad platform) to promote his advertisement effectively</a:t>
            </a:r>
            <a:r>
              <a:rPr lang="en-US" sz="2400" dirty="0" smtClean="0"/>
              <a:t>.</a:t>
            </a:r>
          </a:p>
          <a:p>
            <a:endParaRPr lang="en-US" sz="2400" dirty="0"/>
          </a:p>
          <a:p>
            <a:r>
              <a:rPr lang="en-US" sz="2400" dirty="0"/>
              <a:t>Media selection is a highly specialized function of an ad agency. It must select the most suitable media for its client's </a:t>
            </a:r>
            <a:r>
              <a:rPr lang="en-US" sz="2400" dirty="0" err="1"/>
              <a:t>ad.</a:t>
            </a:r>
            <a:r>
              <a:rPr lang="en-US" sz="2400" dirty="0"/>
              <a:t> It must choose media, which has a potential to give best results for the lowest cost. It must select more than one media for the </a:t>
            </a:r>
            <a:r>
              <a:rPr lang="en-US" sz="2400" dirty="0" err="1"/>
              <a:t>ad.</a:t>
            </a:r>
            <a:r>
              <a:rPr lang="en-US" sz="2400" dirty="0"/>
              <a:t> </a:t>
            </a:r>
            <a:endParaRPr lang="en-US" sz="2400" dirty="0" smtClean="0"/>
          </a:p>
          <a:p>
            <a:endParaRPr lang="en-US" sz="2400" dirty="0" smtClean="0"/>
          </a:p>
          <a:p>
            <a:r>
              <a:rPr lang="en-US" sz="2400" dirty="0" smtClean="0"/>
              <a:t>For </a:t>
            </a:r>
            <a:r>
              <a:rPr lang="en-US" sz="2400" dirty="0"/>
              <a:t>example, an advertisement can be put on television, the Internet, newspapers, magazines, etc.</a:t>
            </a:r>
          </a:p>
          <a:p>
            <a:r>
              <a:rPr lang="en-US" sz="2400" dirty="0"/>
              <a:t>After selecting the media, the ad agency must maintain goods contacts with the media.</a:t>
            </a:r>
          </a:p>
          <a:p>
            <a:r>
              <a:rPr lang="en-US" sz="2400" dirty="0" smtClean="0"/>
              <a:t/>
            </a:r>
            <a:br>
              <a:rPr lang="en-US" sz="2400" dirty="0" smtClean="0"/>
            </a:b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555641"/>
          </a:xfrm>
          <a:prstGeom prst="rect">
            <a:avLst/>
          </a:prstGeom>
        </p:spPr>
        <p:txBody>
          <a:bodyPr wrap="square">
            <a:spAutoFit/>
          </a:bodyPr>
          <a:lstStyle/>
          <a:p>
            <a:r>
              <a:rPr lang="en-US" sz="2800" b="1" dirty="0"/>
              <a:t>6. Advertising budget</a:t>
            </a:r>
          </a:p>
          <a:p>
            <a:r>
              <a:rPr lang="en-US" sz="2800" dirty="0" smtClean="0"/>
              <a:t/>
            </a:r>
            <a:br>
              <a:rPr lang="en-US" sz="2800" dirty="0" smtClean="0"/>
            </a:br>
            <a:r>
              <a:rPr lang="en-US" sz="2800" dirty="0"/>
              <a:t>Advertising agency helps an advertiser to prepare his ad budget. It helps him to use his budget economically and make the best use of it</a:t>
            </a:r>
            <a:r>
              <a:rPr lang="en-US" sz="2800" dirty="0" smtClean="0"/>
              <a:t>.</a:t>
            </a:r>
          </a:p>
          <a:p>
            <a:endParaRPr lang="en-US" sz="2800" dirty="0"/>
          </a:p>
          <a:p>
            <a:r>
              <a:rPr lang="en-US" sz="2800" dirty="0"/>
              <a:t>Without a proper advertising budget, there is a risk of client's funds getting wasted or lost. If an advertiser suffers a loss, he may not bring new projects. As a result, there is a possibility of losing a potential client that can bring more business to an ad agency.</a:t>
            </a:r>
          </a:p>
          <a:p>
            <a:r>
              <a:rPr lang="en-US" sz="2800" dirty="0" smtClean="0"/>
              <a:t/>
            </a:r>
            <a:br>
              <a:rPr lang="en-US" sz="2800" dirty="0" smtClean="0"/>
            </a:b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11</TotalTime>
  <Words>53</Words>
  <Application>Microsoft Office PowerPoint</Application>
  <PresentationFormat>On-screen Show (4:3)</PresentationFormat>
  <Paragraphs>96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Concourse</vt:lpstr>
      <vt:lpstr>Functions of Advertising Agencies</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Functions of Advertising Agencies</dc:title>
  <dc:creator>Ashutosh</dc:creator>
  <cp:lastModifiedBy>Ashutosh</cp:lastModifiedBy>
  <cp:revision>5</cp:revision>
  <dcterms:created xsi:type="dcterms:W3CDTF">2020-04-19T10:36:13Z</dcterms:created>
  <dcterms:modified xsi:type="dcterms:W3CDTF">2020-04-19T11:20:32Z</dcterms:modified>
</cp:coreProperties>
</file>