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2" r:id="rId6"/>
    <p:sldId id="263" r:id="rId7"/>
    <p:sldId id="260" r:id="rId8"/>
    <p:sldId id="261" r:id="rId9"/>
    <p:sldId id="264" r:id="rId10"/>
    <p:sldId id="265" r:id="rId11"/>
    <p:sldId id="266" r:id="rId12"/>
    <p:sldId id="267" r:id="rId13"/>
    <p:sldId id="268" r:id="rId14"/>
    <p:sldId id="269" r:id="rId15"/>
    <p:sldId id="270" r:id="rId16"/>
    <p:sldId id="271"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1F616239-D51C-44F7-B503-7FCA5C848EC8}" type="datetimeFigureOut">
              <a:rPr lang="en-US" smtClean="0"/>
              <a:pPr/>
              <a:t>5/15/2020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E32F4269-A07C-4F9A-B378-D12770664783}"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F616239-D51C-44F7-B503-7FCA5C848EC8}" type="datetimeFigureOut">
              <a:rPr lang="en-US" smtClean="0"/>
              <a:pPr/>
              <a:t>5/15/2020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2F4269-A07C-4F9A-B378-D1277066478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F616239-D51C-44F7-B503-7FCA5C848EC8}" type="datetimeFigureOut">
              <a:rPr lang="en-US" smtClean="0"/>
              <a:pPr/>
              <a:t>5/15/2020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2F4269-A07C-4F9A-B378-D1277066478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1F616239-D51C-44F7-B503-7FCA5C848EC8}" type="datetimeFigureOut">
              <a:rPr lang="en-US" smtClean="0"/>
              <a:pPr/>
              <a:t>5/15/2020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2F4269-A07C-4F9A-B378-D12770664783}"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F616239-D51C-44F7-B503-7FCA5C848EC8}" type="datetimeFigureOut">
              <a:rPr lang="en-US" smtClean="0"/>
              <a:pPr/>
              <a:t>5/15/2020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E32F4269-A07C-4F9A-B378-D12770664783}"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1F616239-D51C-44F7-B503-7FCA5C848EC8}" type="datetimeFigureOut">
              <a:rPr lang="en-US" smtClean="0"/>
              <a:pPr/>
              <a:t>5/15/2020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2F4269-A07C-4F9A-B378-D12770664783}"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1F616239-D51C-44F7-B503-7FCA5C848EC8}" type="datetimeFigureOut">
              <a:rPr lang="en-US" smtClean="0"/>
              <a:pPr/>
              <a:t>5/15/2020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32F4269-A07C-4F9A-B378-D12770664783}"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F616239-D51C-44F7-B503-7FCA5C848EC8}" type="datetimeFigureOut">
              <a:rPr lang="en-US" smtClean="0"/>
              <a:pPr/>
              <a:t>5/15/2020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32F4269-A07C-4F9A-B378-D1277066478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616239-D51C-44F7-B503-7FCA5C848EC8}" type="datetimeFigureOut">
              <a:rPr lang="en-US" smtClean="0"/>
              <a:pPr/>
              <a:t>5/15/2020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32F4269-A07C-4F9A-B378-D1277066478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F616239-D51C-44F7-B503-7FCA5C848EC8}" type="datetimeFigureOut">
              <a:rPr lang="en-US" smtClean="0"/>
              <a:pPr/>
              <a:t>5/15/2020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2F4269-A07C-4F9A-B378-D12770664783}"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F616239-D51C-44F7-B503-7FCA5C848EC8}" type="datetimeFigureOut">
              <a:rPr lang="en-US" smtClean="0"/>
              <a:pPr/>
              <a:t>5/15/2020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E32F4269-A07C-4F9A-B378-D12770664783}"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1F616239-D51C-44F7-B503-7FCA5C848EC8}" type="datetimeFigureOut">
              <a:rPr lang="en-US" smtClean="0"/>
              <a:pPr/>
              <a:t>5/15/2020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E32F4269-A07C-4F9A-B378-D1277066478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3886200"/>
            <a:ext cx="7543800" cy="2743200"/>
          </a:xfrm>
        </p:spPr>
        <p:txBody>
          <a:bodyPr>
            <a:normAutofit fontScale="775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457200" y="1505930"/>
            <a:ext cx="8229600" cy="2151670"/>
          </a:xfrm>
        </p:spPr>
        <p:txBody>
          <a:bodyPr/>
          <a:lstStyle/>
          <a:p>
            <a:r>
              <a:rPr lang="en-US" dirty="0"/>
              <a:t>Tourism Functional Management</a:t>
            </a:r>
            <a:br>
              <a:rPr lang="en-US"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6186309"/>
          </a:xfrm>
          <a:prstGeom prst="rect">
            <a:avLst/>
          </a:prstGeom>
        </p:spPr>
        <p:txBody>
          <a:bodyPr wrap="square">
            <a:spAutoFit/>
          </a:bodyPr>
          <a:lstStyle/>
          <a:p>
            <a:pPr algn="just"/>
            <a:r>
              <a:rPr lang="en-US" sz="3600" dirty="0"/>
              <a:t>Direct Sell Tour Operators</a:t>
            </a:r>
          </a:p>
          <a:p>
            <a:pPr algn="just"/>
            <a:r>
              <a:rPr lang="en-US" sz="3600" dirty="0"/>
              <a:t>These tour operators sell the tourism packages directly to their customers bypassing the travel agent. They don’t pay the amount of commission to their travel agent hence, the customer can avail for a package at a lower price. In addition, the direct sell tour operators also can offer a large variety of destinations and packages. It is better to go for these operators if one wants to be very sure about the expectations to be drawn from a package</a:t>
            </a:r>
            <a:r>
              <a:rPr lang="en-US" sz="3600" dirty="0" smtClean="0"/>
              <a:t>.</a:t>
            </a:r>
            <a:endParaRPr lang="en-US" sz="36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610600" cy="6186309"/>
          </a:xfrm>
          <a:prstGeom prst="rect">
            <a:avLst/>
          </a:prstGeom>
        </p:spPr>
        <p:txBody>
          <a:bodyPr wrap="square">
            <a:spAutoFit/>
          </a:bodyPr>
          <a:lstStyle/>
          <a:p>
            <a:pPr algn="just"/>
            <a:r>
              <a:rPr lang="en-US" sz="3600" dirty="0" smtClean="0"/>
              <a:t>Retail Tour </a:t>
            </a:r>
            <a:r>
              <a:rPr lang="en-US" sz="3600" dirty="0" smtClean="0"/>
              <a:t>Operators</a:t>
            </a:r>
          </a:p>
          <a:p>
            <a:pPr algn="just"/>
            <a:endParaRPr lang="en-US" sz="3600" dirty="0" smtClean="0"/>
          </a:p>
          <a:p>
            <a:pPr algn="just"/>
            <a:r>
              <a:rPr lang="en-US" sz="3600" dirty="0" smtClean="0"/>
              <a:t>These travel agents are the face of main distribution channel for package holidays. They sell the tour operator’s tourism product in return for commission. Their commission generally ranges from 10% to 15% of the booking price. They are motivated to sell a product to earn commission and they are keen to attract repeat business. They setup a retail outlet, both </a:t>
            </a:r>
            <a:r>
              <a:rPr lang="en-US" sz="3600" dirty="0" err="1" smtClean="0"/>
              <a:t>shopfront</a:t>
            </a:r>
            <a:r>
              <a:rPr lang="en-US" sz="3600" dirty="0" smtClean="0"/>
              <a:t> and online; as an accessible place for their customers.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5632311"/>
          </a:xfrm>
          <a:prstGeom prst="rect">
            <a:avLst/>
          </a:prstGeom>
        </p:spPr>
        <p:txBody>
          <a:bodyPr wrap="square">
            <a:spAutoFit/>
          </a:bodyPr>
          <a:lstStyle/>
          <a:p>
            <a:pPr algn="just"/>
            <a:r>
              <a:rPr lang="en-US" sz="3600" dirty="0" smtClean="0"/>
              <a:t>Wholesale Tour Operators</a:t>
            </a:r>
          </a:p>
          <a:p>
            <a:pPr algn="just"/>
            <a:r>
              <a:rPr lang="en-US" sz="3600" dirty="0" smtClean="0"/>
              <a:t>Wholesale Tour Operators sell a product through established retail distribution channels, both </a:t>
            </a:r>
            <a:r>
              <a:rPr lang="en-US" sz="3600" dirty="0" err="1" smtClean="0"/>
              <a:t>shopfront</a:t>
            </a:r>
            <a:r>
              <a:rPr lang="en-US" sz="3600" dirty="0" smtClean="0"/>
              <a:t> and online. For example, Qantas Holidays, which negotiates product rates directly with suppliers and creates packages that are either distributed to retail tour operators (travel agents) or sold directly to customers via website. Similar to the retail travel agents, the wholesalers charge a commission of around 20%.</a:t>
            </a:r>
            <a:endParaRPr lang="en-US" sz="36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799"/>
            <a:ext cx="8458200" cy="6124754"/>
          </a:xfrm>
          <a:prstGeom prst="rect">
            <a:avLst/>
          </a:prstGeom>
        </p:spPr>
        <p:txBody>
          <a:bodyPr wrap="square">
            <a:spAutoFit/>
          </a:bodyPr>
          <a:lstStyle/>
          <a:p>
            <a:pPr algn="just"/>
            <a:r>
              <a:rPr lang="en-US" sz="2800" dirty="0"/>
              <a:t>Characteristics of Tour </a:t>
            </a:r>
            <a:r>
              <a:rPr lang="en-US" sz="2800" dirty="0" smtClean="0"/>
              <a:t>Operator</a:t>
            </a:r>
          </a:p>
          <a:p>
            <a:pPr algn="just"/>
            <a:endParaRPr lang="en-US" sz="2800" dirty="0"/>
          </a:p>
          <a:p>
            <a:pPr algn="just"/>
            <a:r>
              <a:rPr lang="en-US" sz="2800" dirty="0"/>
              <a:t>A tour operator is responsible for the safety of the tourists and overall success of a tour. A successful tour operator must have the following basic characteristics </a:t>
            </a:r>
            <a:r>
              <a:rPr lang="en-US" sz="2800" dirty="0" smtClean="0"/>
              <a:t>−</a:t>
            </a:r>
          </a:p>
          <a:p>
            <a:pPr algn="just"/>
            <a:endParaRPr lang="en-US" sz="2800" dirty="0"/>
          </a:p>
          <a:p>
            <a:pPr algn="just"/>
            <a:r>
              <a:rPr lang="en-US" sz="2800" b="1" dirty="0"/>
              <a:t>Well Organized</a:t>
            </a:r>
            <a:r>
              <a:rPr lang="en-US" sz="2800" dirty="0"/>
              <a:t> − To pass on the best possible experience to the customer, the tour operators </a:t>
            </a:r>
            <a:r>
              <a:rPr lang="en-US" sz="2800" dirty="0" smtClean="0"/>
              <a:t>need </a:t>
            </a:r>
            <a:r>
              <a:rPr lang="en-US" sz="2800" dirty="0"/>
              <a:t>to have appropriate systems and processes in place</a:t>
            </a:r>
            <a:r>
              <a:rPr lang="en-US" sz="2800" dirty="0" smtClean="0"/>
              <a:t>.</a:t>
            </a:r>
          </a:p>
          <a:p>
            <a:pPr algn="just"/>
            <a:endParaRPr lang="en-US" sz="2800" dirty="0"/>
          </a:p>
          <a:p>
            <a:pPr algn="just"/>
            <a:r>
              <a:rPr lang="en-US" sz="2800" b="1" dirty="0"/>
              <a:t>Best Networker</a:t>
            </a:r>
            <a:r>
              <a:rPr lang="en-US" sz="2800" dirty="0"/>
              <a:t> − They make tourism better by building relationships with peer tour operators, contacting them in challenging situations as well as making liaisons when dealing with a tour</a:t>
            </a:r>
            <a:r>
              <a:rPr lang="en-US" sz="2800" dirty="0" smtClean="0"/>
              <a:t>.</a:t>
            </a:r>
            <a:endParaRPr lang="en-US" sz="28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1"/>
            <a:ext cx="8534400" cy="5262979"/>
          </a:xfrm>
          <a:prstGeom prst="rect">
            <a:avLst/>
          </a:prstGeom>
        </p:spPr>
        <p:txBody>
          <a:bodyPr wrap="square">
            <a:spAutoFit/>
          </a:bodyPr>
          <a:lstStyle/>
          <a:p>
            <a:pPr algn="just"/>
            <a:r>
              <a:rPr lang="en-US" sz="2800" b="1" dirty="0" smtClean="0"/>
              <a:t>Friends with Technology</a:t>
            </a:r>
            <a:r>
              <a:rPr lang="en-US" sz="2800" dirty="0" smtClean="0"/>
              <a:t> − Learning and having strong hold on new technology creates an opportunity for a tour operator to reach customers, expose a wide range of tour products, and increase sales in less cost and time</a:t>
            </a:r>
            <a:r>
              <a:rPr lang="en-US" sz="2800" dirty="0" smtClean="0"/>
              <a:t>.</a:t>
            </a:r>
          </a:p>
          <a:p>
            <a:pPr algn="just"/>
            <a:endParaRPr lang="en-US" sz="2800" dirty="0" smtClean="0"/>
          </a:p>
          <a:p>
            <a:pPr algn="just"/>
            <a:r>
              <a:rPr lang="en-US" sz="2800" b="1" dirty="0" smtClean="0"/>
              <a:t>Enthusiastic and Friendly</a:t>
            </a:r>
            <a:r>
              <a:rPr lang="en-US" sz="2800" dirty="0" smtClean="0"/>
              <a:t> − A tour operator must have enthusiastic and friendly attitude to create welcoming and interesting environment among the customers</a:t>
            </a:r>
            <a:r>
              <a:rPr lang="en-US" sz="2800" dirty="0" smtClean="0"/>
              <a:t>.</a:t>
            </a:r>
          </a:p>
          <a:p>
            <a:pPr algn="just"/>
            <a:endParaRPr lang="en-US" sz="2800" dirty="0" smtClean="0"/>
          </a:p>
          <a:p>
            <a:pPr algn="just"/>
            <a:r>
              <a:rPr lang="en-US" sz="2800" b="1" dirty="0" smtClean="0"/>
              <a:t>Knowledgeable</a:t>
            </a:r>
            <a:r>
              <a:rPr lang="en-US" sz="2800" dirty="0" smtClean="0"/>
              <a:t> − The tour operator must be well-acquainted with the tourism products, destinations, attractions, and cultures.</a:t>
            </a:r>
            <a:endParaRPr lang="en-US" sz="28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799"/>
            <a:ext cx="8458200" cy="6247864"/>
          </a:xfrm>
          <a:prstGeom prst="rect">
            <a:avLst/>
          </a:prstGeom>
        </p:spPr>
        <p:txBody>
          <a:bodyPr wrap="square">
            <a:spAutoFit/>
          </a:bodyPr>
          <a:lstStyle/>
          <a:p>
            <a:pPr algn="just"/>
            <a:r>
              <a:rPr lang="en-US" sz="4000" dirty="0"/>
              <a:t>Tour Operator’s Reference Material</a:t>
            </a:r>
          </a:p>
          <a:p>
            <a:pPr algn="just"/>
            <a:r>
              <a:rPr lang="en-US" sz="4000" dirty="0"/>
              <a:t>Let us now look into a list of reference material a tour operator uses at different stages of organizing a tour.</a:t>
            </a:r>
          </a:p>
          <a:p>
            <a:pPr algn="just"/>
            <a:r>
              <a:rPr lang="en-US" sz="4000" b="1" dirty="0"/>
              <a:t>Maps</a:t>
            </a:r>
            <a:r>
              <a:rPr lang="en-US" sz="4000" dirty="0"/>
              <a:t> − They include world maps, state maps, city maps, cycle or walk maps, and road and rail maps.</a:t>
            </a:r>
          </a:p>
          <a:p>
            <a:pPr algn="just"/>
            <a:r>
              <a:rPr lang="en-US" sz="4000" b="1" dirty="0"/>
              <a:t>Event Calendars</a:t>
            </a:r>
            <a:r>
              <a:rPr lang="en-US" sz="4000" dirty="0"/>
              <a:t> − They are both printed and soft calendars to schedule and keep track of tour dates, times, and other details</a:t>
            </a:r>
            <a:r>
              <a:rPr lang="en-US" sz="4000" dirty="0" smtClean="0"/>
              <a:t>.</a:t>
            </a:r>
            <a:endParaRPr lang="en-US" sz="40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6001643"/>
          </a:xfrm>
          <a:prstGeom prst="rect">
            <a:avLst/>
          </a:prstGeom>
        </p:spPr>
        <p:txBody>
          <a:bodyPr wrap="square">
            <a:spAutoFit/>
          </a:bodyPr>
          <a:lstStyle/>
          <a:p>
            <a:pPr algn="just"/>
            <a:r>
              <a:rPr lang="en-US" sz="3200" b="1" dirty="0" smtClean="0"/>
              <a:t>Brochures</a:t>
            </a:r>
            <a:r>
              <a:rPr lang="en-US" sz="3200" dirty="0" smtClean="0"/>
              <a:t> − They are used by tour operators to describe features of tour packages to their customers.</a:t>
            </a:r>
          </a:p>
          <a:p>
            <a:pPr algn="just"/>
            <a:r>
              <a:rPr lang="en-US" sz="3200" b="1" dirty="0" smtClean="0"/>
              <a:t>Souvenirs</a:t>
            </a:r>
            <a:r>
              <a:rPr lang="en-US" sz="3200" dirty="0" smtClean="0"/>
              <a:t> − They gift the souvenirs to the customers as a token of remembrance of a place or an event.</a:t>
            </a:r>
          </a:p>
          <a:p>
            <a:pPr algn="just"/>
            <a:r>
              <a:rPr lang="en-US" sz="3200" b="1" dirty="0" smtClean="0"/>
              <a:t>Promotion Material</a:t>
            </a:r>
            <a:r>
              <a:rPr lang="en-US" sz="3200" dirty="0" smtClean="0"/>
              <a:t> − Banners or PVC boards for messages, billboards brochures, cards, display stands of cloth or plastic to be used at an exhibition, escalator panels, flyers, Internet, interpretive panel containing orientation maps, picture maps, photographs, or diagrams as well as titles, introductory text, and contact information, leaflets, media advertising material such as images, audios, and videos.</a:t>
            </a:r>
            <a:endParaRPr lang="en-US" sz="32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799"/>
            <a:ext cx="8382000" cy="6001643"/>
          </a:xfrm>
          <a:prstGeom prst="rect">
            <a:avLst/>
          </a:prstGeom>
        </p:spPr>
        <p:txBody>
          <a:bodyPr wrap="square">
            <a:spAutoFit/>
          </a:bodyPr>
          <a:lstStyle/>
          <a:p>
            <a:r>
              <a:rPr lang="en-US" sz="3200" dirty="0"/>
              <a:t>Who is a Tour Operator</a:t>
            </a:r>
            <a:r>
              <a:rPr lang="en-US" sz="3200" dirty="0" smtClean="0"/>
              <a:t>?</a:t>
            </a:r>
          </a:p>
          <a:p>
            <a:endParaRPr lang="en-US" sz="3200" dirty="0"/>
          </a:p>
          <a:p>
            <a:r>
              <a:rPr lang="en-US" sz="3200" dirty="0"/>
              <a:t>A tour operator is business set-up or an enterprise which selects various components of tourism, prepares a tour product for a targeted market segment, plans itineraries, and conducts tours and promotions for the tours</a:t>
            </a:r>
            <a:r>
              <a:rPr lang="en-US" sz="3200" dirty="0" smtClean="0"/>
              <a:t>.</a:t>
            </a:r>
          </a:p>
          <a:p>
            <a:endParaRPr lang="en-US" sz="3200" dirty="0"/>
          </a:p>
          <a:p>
            <a:r>
              <a:rPr lang="en-US" sz="3200" dirty="0"/>
              <a:t>The tour operator is responsible for booking the travel to the destinations, reserving accommodations, planning the entire tour in terms of what to see and do, and provide ancillary support to the tour</a:t>
            </a:r>
            <a:r>
              <a:rPr lang="en-US" sz="3200" dirty="0" smtClean="0"/>
              <a:t>.</a:t>
            </a:r>
            <a:endParaRPr lang="en-US" sz="32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534400" cy="5632311"/>
          </a:xfrm>
          <a:prstGeom prst="rect">
            <a:avLst/>
          </a:prstGeom>
        </p:spPr>
        <p:txBody>
          <a:bodyPr wrap="square">
            <a:spAutoFit/>
          </a:bodyPr>
          <a:lstStyle/>
          <a:p>
            <a:r>
              <a:rPr lang="en-US" sz="2400" dirty="0" smtClean="0"/>
              <a:t>For example,</a:t>
            </a:r>
          </a:p>
          <a:p>
            <a:r>
              <a:rPr lang="en-US" sz="2400" dirty="0" smtClean="0"/>
              <a:t>Cox and Kings, the longest established tourism business with headquarters in India provides services for outbound tourism and travel</a:t>
            </a:r>
            <a:r>
              <a:rPr lang="en-US" sz="2400" dirty="0" smtClean="0"/>
              <a:t>.</a:t>
            </a:r>
          </a:p>
          <a:p>
            <a:endParaRPr lang="en-US" sz="2400" dirty="0" smtClean="0"/>
          </a:p>
          <a:p>
            <a:r>
              <a:rPr lang="en-US" sz="2400" dirty="0" smtClean="0"/>
              <a:t>Thomas Cook, a UK based travel company, established in 2007, provides a large array of travel and tourism packages</a:t>
            </a:r>
            <a:r>
              <a:rPr lang="en-US" sz="2400" dirty="0" smtClean="0"/>
              <a:t>.</a:t>
            </a:r>
          </a:p>
          <a:p>
            <a:endParaRPr lang="en-US" sz="2400" dirty="0" smtClean="0"/>
          </a:p>
          <a:p>
            <a:r>
              <a:rPr lang="en-US" sz="2400" dirty="0" err="1" smtClean="0"/>
              <a:t>Kesari</a:t>
            </a:r>
            <a:r>
              <a:rPr lang="en-US" sz="2400" dirty="0" smtClean="0"/>
              <a:t> Tours and Travels, India offers group tours, specialty tours, and economy tours</a:t>
            </a:r>
            <a:r>
              <a:rPr lang="en-US" sz="2400" dirty="0" smtClean="0"/>
              <a:t>.</a:t>
            </a:r>
          </a:p>
          <a:p>
            <a:endParaRPr lang="en-US" sz="2400" dirty="0" smtClean="0"/>
          </a:p>
          <a:p>
            <a:r>
              <a:rPr lang="en-US" sz="2400" dirty="0" smtClean="0"/>
              <a:t>Get America Tours, New York conducts year-round tours to majestic locations on both the east and west coasts of North America</a:t>
            </a:r>
            <a:r>
              <a:rPr lang="en-US" sz="2400" dirty="0" smtClean="0"/>
              <a:t>.</a:t>
            </a:r>
          </a:p>
          <a:p>
            <a:endParaRPr lang="en-US" sz="2400" dirty="0" smtClean="0"/>
          </a:p>
          <a:p>
            <a:r>
              <a:rPr lang="en-US" sz="2400" dirty="0" smtClean="0"/>
              <a:t>British Tours Ltd, London offers personal tours in cars or mini buses in and around London with various themes.</a:t>
            </a:r>
            <a:endParaRPr lang="en-US" sz="2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599"/>
            <a:ext cx="8610600" cy="6740307"/>
          </a:xfrm>
          <a:prstGeom prst="rect">
            <a:avLst/>
          </a:prstGeom>
        </p:spPr>
        <p:txBody>
          <a:bodyPr wrap="square">
            <a:spAutoFit/>
          </a:bodyPr>
          <a:lstStyle/>
          <a:p>
            <a:pPr algn="just"/>
            <a:r>
              <a:rPr lang="en-US" sz="2400" dirty="0"/>
              <a:t>Types of Tour Operators</a:t>
            </a:r>
          </a:p>
          <a:p>
            <a:pPr algn="just"/>
            <a:r>
              <a:rPr lang="en-US" sz="2400" dirty="0"/>
              <a:t>Depending upon their target market, there are two types of tour operators </a:t>
            </a:r>
            <a:r>
              <a:rPr lang="en-US" sz="2400" dirty="0" smtClean="0"/>
              <a:t>−</a:t>
            </a:r>
          </a:p>
          <a:p>
            <a:pPr algn="just"/>
            <a:endParaRPr lang="en-US" sz="2400" dirty="0"/>
          </a:p>
          <a:p>
            <a:pPr algn="just"/>
            <a:r>
              <a:rPr lang="en-US" sz="2400" dirty="0"/>
              <a:t>Mass Market Tour operators</a:t>
            </a:r>
          </a:p>
          <a:p>
            <a:pPr algn="just"/>
            <a:r>
              <a:rPr lang="en-US" sz="2400" dirty="0"/>
              <a:t>They buy services in volume from the suppliers and afford to sell them to the customers inexpensively</a:t>
            </a:r>
            <a:r>
              <a:rPr lang="en-US" sz="2400" dirty="0" smtClean="0"/>
              <a:t>.</a:t>
            </a:r>
          </a:p>
          <a:p>
            <a:pPr algn="just"/>
            <a:endParaRPr lang="en-US" sz="2400" dirty="0"/>
          </a:p>
          <a:p>
            <a:pPr algn="just"/>
            <a:r>
              <a:rPr lang="en-US" sz="2400" dirty="0"/>
              <a:t>Specialist Tour Operators</a:t>
            </a:r>
          </a:p>
          <a:p>
            <a:pPr algn="just"/>
            <a:r>
              <a:rPr lang="en-US" sz="2400" dirty="0"/>
              <a:t>They provide service to the niche market that has interest in a particular geographical area or a special kind of activity</a:t>
            </a:r>
            <a:r>
              <a:rPr lang="en-US" sz="2400" dirty="0" smtClean="0"/>
              <a:t>.</a:t>
            </a:r>
          </a:p>
          <a:p>
            <a:pPr algn="just"/>
            <a:endParaRPr lang="en-US" sz="2400" dirty="0"/>
          </a:p>
          <a:p>
            <a:pPr algn="just"/>
            <a:r>
              <a:rPr lang="en-US" sz="2400" dirty="0"/>
              <a:t>Depending upon the geographical area and tourists they handle, there are the following typical types of tour operators </a:t>
            </a:r>
            <a:r>
              <a:rPr lang="en-US" sz="2400" dirty="0" smtClean="0"/>
              <a:t>−</a:t>
            </a:r>
          </a:p>
          <a:p>
            <a:pPr algn="just"/>
            <a:endParaRPr lang="en-US" sz="2400" dirty="0"/>
          </a:p>
          <a:p>
            <a:pPr algn="just"/>
            <a:r>
              <a:rPr lang="en-US" sz="2400" dirty="0"/>
              <a:t>Outbound Tour Operators</a:t>
            </a:r>
          </a:p>
          <a:p>
            <a:pPr algn="just"/>
            <a:r>
              <a:rPr lang="en-US" sz="2400" dirty="0" smtClean="0"/>
              <a:t/>
            </a:r>
            <a:br>
              <a:rPr lang="en-US" sz="2400" dirty="0" smtClean="0"/>
            </a:br>
            <a:endParaRPr lang="en-US" sz="2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457200"/>
            <a:ext cx="8610600" cy="5693866"/>
          </a:xfrm>
          <a:prstGeom prst="rect">
            <a:avLst/>
          </a:prstGeom>
        </p:spPr>
        <p:txBody>
          <a:bodyPr wrap="square">
            <a:spAutoFit/>
          </a:bodyPr>
          <a:lstStyle/>
          <a:p>
            <a:pPr algn="just"/>
            <a:r>
              <a:rPr lang="en-US" sz="2800" dirty="0" smtClean="0"/>
              <a:t>They provide multinational tourism. They take residents of their own country to visit another country or continent. They sell tour products or packages to the customers in their own country who wish to travel to another country</a:t>
            </a:r>
            <a:r>
              <a:rPr lang="en-US" sz="2800" dirty="0" smtClean="0"/>
              <a:t>.</a:t>
            </a:r>
          </a:p>
          <a:p>
            <a:pPr algn="just"/>
            <a:endParaRPr lang="en-US" sz="2800" dirty="0" smtClean="0"/>
          </a:p>
          <a:p>
            <a:pPr algn="just"/>
            <a:r>
              <a:rPr lang="en-US" sz="2800" dirty="0" smtClean="0"/>
              <a:t>Inbound Tour Operators</a:t>
            </a:r>
          </a:p>
          <a:p>
            <a:pPr algn="just"/>
            <a:r>
              <a:rPr lang="en-US" sz="2800" dirty="0" smtClean="0"/>
              <a:t>They provide trips within a country to the tourists visiting from other countries. They provide local assistance for the tourists arriving in their country. They are also known as receptive tour operators. These tour operators make the local arrangements for airport pickup and drop service, arrange for local attraction visits and activities, provide local guides, and are responsible for the tourists’ stay.</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5509200"/>
          </a:xfrm>
          <a:prstGeom prst="rect">
            <a:avLst/>
          </a:prstGeom>
        </p:spPr>
        <p:txBody>
          <a:bodyPr wrap="square">
            <a:spAutoFit/>
          </a:bodyPr>
          <a:lstStyle/>
          <a:p>
            <a:r>
              <a:rPr lang="en-US" sz="3200" dirty="0" smtClean="0"/>
              <a:t>Domestic Tour </a:t>
            </a:r>
            <a:r>
              <a:rPr lang="en-US" sz="3200" dirty="0" smtClean="0"/>
              <a:t>Operators</a:t>
            </a:r>
          </a:p>
          <a:p>
            <a:endParaRPr lang="en-US" sz="3200" dirty="0" smtClean="0"/>
          </a:p>
          <a:p>
            <a:r>
              <a:rPr lang="en-US" sz="3200" dirty="0" smtClean="0"/>
              <a:t>They provide trips to the residents of a country within the boundaries of a country. They are also called </a:t>
            </a:r>
            <a:r>
              <a:rPr lang="en-US" sz="3200" b="1" dirty="0" smtClean="0"/>
              <a:t>resident</a:t>
            </a:r>
            <a:r>
              <a:rPr lang="en-US" sz="3200" dirty="0" smtClean="0"/>
              <a:t> operators. They have an upper hand to know the domestic seasons, culture, and food. They can repeat trips, sense the demand of local market, and suggest destination requirements to nearest DMOs</a:t>
            </a:r>
            <a:r>
              <a:rPr lang="en-US" sz="3200" dirty="0" smtClean="0"/>
              <a:t>.</a:t>
            </a:r>
          </a:p>
          <a:p>
            <a:endParaRPr lang="en-US" sz="3200" dirty="0" smtClean="0"/>
          </a:p>
          <a:p>
            <a:r>
              <a:rPr lang="en-US" sz="3200" dirty="0" smtClean="0"/>
              <a:t>Depending upon their way of working, there are the following typical types of tour operators −</a:t>
            </a:r>
            <a:endParaRPr lang="en-US" sz="32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458200" cy="6555641"/>
          </a:xfrm>
          <a:prstGeom prst="rect">
            <a:avLst/>
          </a:prstGeom>
        </p:spPr>
        <p:txBody>
          <a:bodyPr wrap="square">
            <a:spAutoFit/>
          </a:bodyPr>
          <a:lstStyle/>
          <a:p>
            <a:pPr algn="just"/>
            <a:r>
              <a:rPr lang="en-US" sz="2800" dirty="0" smtClean="0"/>
              <a:t>Outbound Tour Operators</a:t>
            </a:r>
          </a:p>
          <a:p>
            <a:pPr algn="just"/>
            <a:r>
              <a:rPr lang="en-US" sz="2800" dirty="0" smtClean="0"/>
              <a:t>They provide multinational tourism. They take residents of their own country to visit another country or continent. They sell tour products or packages to the customers in their own country who wish to travel to </a:t>
            </a:r>
            <a:r>
              <a:rPr lang="en-US" sz="2800" dirty="0" smtClean="0"/>
              <a:t>another </a:t>
            </a:r>
            <a:r>
              <a:rPr lang="en-US" sz="2800" dirty="0" smtClean="0"/>
              <a:t>country</a:t>
            </a:r>
            <a:r>
              <a:rPr lang="en-US" sz="2800" dirty="0" smtClean="0"/>
              <a:t>.</a:t>
            </a:r>
          </a:p>
          <a:p>
            <a:pPr algn="just"/>
            <a:endParaRPr lang="en-US" sz="2800" dirty="0" smtClean="0"/>
          </a:p>
          <a:p>
            <a:pPr algn="just"/>
            <a:r>
              <a:rPr lang="en-US" sz="2800" dirty="0" smtClean="0"/>
              <a:t>Inbound Tour Operators</a:t>
            </a:r>
          </a:p>
          <a:p>
            <a:pPr algn="just"/>
            <a:r>
              <a:rPr lang="en-US" sz="2800" dirty="0" smtClean="0"/>
              <a:t>They provide trips within a country to the tourists visiting from other countries. They provide local assistance for the tourists arriving in their country. They are also known as receptive tour operators. These tour operators make the local arrangements for airport pickup and drop service, arrange for local attraction visits and activities, provide local guides, and are responsible for the tourists’ stay.</a:t>
            </a:r>
          </a:p>
          <a:p>
            <a:pPr algn="just"/>
            <a:r>
              <a:rPr lang="en-US" sz="2800" dirty="0" smtClean="0"/>
              <a:t>Domestic Tour Operators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6740307"/>
          </a:xfrm>
          <a:prstGeom prst="rect">
            <a:avLst/>
          </a:prstGeom>
        </p:spPr>
        <p:txBody>
          <a:bodyPr wrap="square">
            <a:spAutoFit/>
          </a:bodyPr>
          <a:lstStyle/>
          <a:p>
            <a:pPr algn="just"/>
            <a:r>
              <a:rPr lang="en-US" sz="3600" dirty="0" smtClean="0"/>
              <a:t>They provide trips to the residents of a country within the boundaries of a country. They are also called </a:t>
            </a:r>
            <a:r>
              <a:rPr lang="en-US" sz="3600" b="1" dirty="0" smtClean="0"/>
              <a:t>resident</a:t>
            </a:r>
            <a:r>
              <a:rPr lang="en-US" sz="3600" dirty="0" smtClean="0"/>
              <a:t> operators. They have an upper hand to know the domestic seasons, culture, and food. They can repeat trips, sense the demand of local market, and suggest destination requirements to nearest DMOs</a:t>
            </a:r>
            <a:r>
              <a:rPr lang="en-US" sz="3600" dirty="0" smtClean="0"/>
              <a:t>.</a:t>
            </a:r>
          </a:p>
          <a:p>
            <a:pPr algn="just"/>
            <a:endParaRPr lang="en-US" sz="3600" dirty="0" smtClean="0"/>
          </a:p>
          <a:p>
            <a:pPr algn="just"/>
            <a:r>
              <a:rPr lang="en-US" sz="3600" dirty="0" smtClean="0"/>
              <a:t>Depending upon their way of working, there are the following typical types of tour operators −</a:t>
            </a:r>
          </a:p>
          <a:p>
            <a:pPr algn="just"/>
            <a:r>
              <a:rPr lang="en-US" sz="3600" dirty="0" smtClean="0"/>
              <a:t/>
            </a:r>
            <a:br>
              <a:rPr lang="en-US" sz="3600" dirty="0" smtClean="0"/>
            </a:br>
            <a:endParaRPr lang="en-US" sz="36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1504950" y="1243013"/>
            <a:ext cx="6134100" cy="4371975"/>
          </a:xfrm>
          <a:prstGeom prst="rect">
            <a:avLst/>
          </a:prstGeom>
          <a:noFill/>
          <a:ln w="9525">
            <a:noFill/>
            <a:miter lim="800000"/>
            <a:headEnd/>
            <a:tailEnd/>
          </a:ln>
          <a:effectLst/>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12</TotalTime>
  <Words>875</Words>
  <Application>Microsoft Office PowerPoint</Application>
  <PresentationFormat>On-screen Show (4:3)</PresentationFormat>
  <Paragraphs>165</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Equity</vt:lpstr>
      <vt:lpstr>Tourism Functional Management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Tourism Functional Management </dc:title>
  <dc:creator>Ashutosh</dc:creator>
  <cp:lastModifiedBy>Ashutosh</cp:lastModifiedBy>
  <cp:revision>4</cp:revision>
  <dcterms:created xsi:type="dcterms:W3CDTF">2020-05-13T14:00:49Z</dcterms:created>
  <dcterms:modified xsi:type="dcterms:W3CDTF">2020-05-15T12:14:21Z</dcterms:modified>
</cp:coreProperties>
</file>