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D4D1273E-247E-4926-A5C2-06451D2946C2}" type="datetimeFigureOut">
              <a:rPr lang="en-US" smtClean="0"/>
              <a:pPr/>
              <a:t>5/8/2020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FADBB891-43DC-4962-8B21-ADCAC581D9D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4D1273E-247E-4926-A5C2-06451D2946C2}"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DBB891-43DC-4962-8B21-ADCAC581D9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4D1273E-247E-4926-A5C2-06451D2946C2}"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DBB891-43DC-4962-8B21-ADCAC581D9D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4D1273E-247E-4926-A5C2-06451D2946C2}" type="datetimeFigureOut">
              <a:rPr lang="en-US" smtClean="0"/>
              <a:pPr/>
              <a:t>5/8/2020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DBB891-43DC-4962-8B21-ADCAC581D9D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4D1273E-247E-4926-A5C2-06451D2946C2}" type="datetimeFigureOut">
              <a:rPr lang="en-US" smtClean="0"/>
              <a:pPr/>
              <a:t>5/8/2020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FADBB891-43DC-4962-8B21-ADCAC581D9D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4D1273E-247E-4926-A5C2-06451D2946C2}"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DBB891-43DC-4962-8B21-ADCAC581D9D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4D1273E-247E-4926-A5C2-06451D2946C2}" type="datetimeFigureOut">
              <a:rPr lang="en-US" smtClean="0"/>
              <a:pPr/>
              <a:t>5/8/2020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DBB891-43DC-4962-8B21-ADCAC581D9D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4D1273E-247E-4926-A5C2-06451D2946C2}" type="datetimeFigureOut">
              <a:rPr lang="en-US" smtClean="0"/>
              <a:pPr/>
              <a:t>5/8/2020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DBB891-43DC-4962-8B21-ADCAC581D9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D1273E-247E-4926-A5C2-06451D2946C2}" type="datetimeFigureOut">
              <a:rPr lang="en-US" smtClean="0"/>
              <a:pPr/>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DBB891-43DC-4962-8B21-ADCAC581D9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4D1273E-247E-4926-A5C2-06451D2946C2}" type="datetimeFigureOut">
              <a:rPr lang="en-US" smtClean="0"/>
              <a:pPr/>
              <a:t>5/8/2020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DBB891-43DC-4962-8B21-ADCAC581D9D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4D1273E-247E-4926-A5C2-06451D2946C2}" type="datetimeFigureOut">
              <a:rPr lang="en-US" smtClean="0"/>
              <a:pPr/>
              <a:t>5/8/2020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FADBB891-43DC-4962-8B21-ADCAC581D9D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D4D1273E-247E-4926-A5C2-06451D2946C2}" type="datetimeFigureOut">
              <a:rPr lang="en-US" smtClean="0"/>
              <a:pPr/>
              <a:t>5/8/2020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ADBB891-43DC-4962-8B21-ADCAC581D9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391400" cy="3276600"/>
          </a:xfrm>
        </p:spPr>
        <p:txBody>
          <a:bodyPr>
            <a:normAutofit lnSpcReduction="10000"/>
          </a:bodyPr>
          <a:lstStyle/>
          <a:p>
            <a:pPr algn="l"/>
            <a:endParaRPr lang="en-US" b="1" dirty="0" smtClean="0"/>
          </a:p>
          <a:p>
            <a:pPr algn="l"/>
            <a:endParaRPr lang="en-US" b="1" dirty="0" smtClean="0"/>
          </a:p>
          <a:p>
            <a:pPr algn="l"/>
            <a:endParaRPr lang="en-US" b="1" dirty="0" smtClean="0"/>
          </a:p>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a:t>Potential of Rural Marketing</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5262979"/>
          </a:xfrm>
          <a:prstGeom prst="rect">
            <a:avLst/>
          </a:prstGeom>
        </p:spPr>
        <p:txBody>
          <a:bodyPr wrap="square">
            <a:spAutoFit/>
          </a:bodyPr>
          <a:lstStyle/>
          <a:p>
            <a:pPr algn="just"/>
            <a:r>
              <a:rPr lang="en-US" sz="4800" dirty="0" smtClean="0"/>
              <a:t>Due to so much potential in the rural areas, the companies are </a:t>
            </a:r>
            <a:r>
              <a:rPr lang="en-US" sz="4800" dirty="0" err="1" smtClean="0"/>
              <a:t>focussing</a:t>
            </a:r>
            <a:r>
              <a:rPr lang="en-US" sz="4800" dirty="0" smtClean="0"/>
              <a:t> more on the needs and desires of people living in here and are taking every possible step to stimulate people to buy products and services and improve their livelihood.</a:t>
            </a:r>
            <a:endParaRPr lang="en-US"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609600" y="1219200"/>
            <a:ext cx="8305800" cy="5033963"/>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r>
              <a:rPr lang="en-US" sz="4000" dirty="0"/>
              <a:t>The marketers are following the strategy to</a:t>
            </a:r>
            <a:r>
              <a:rPr lang="en-US" sz="4000" b="1" dirty="0"/>
              <a:t> </a:t>
            </a:r>
            <a:r>
              <a:rPr lang="en-US" sz="4000" b="1" i="1" dirty="0"/>
              <a:t>“Go Rural”</a:t>
            </a:r>
            <a:r>
              <a:rPr lang="en-US" sz="4000" b="1" dirty="0"/>
              <a:t> </a:t>
            </a:r>
            <a:r>
              <a:rPr lang="en-US" sz="4000" dirty="0"/>
              <a:t>because of the following attractions in the rural market</a:t>
            </a:r>
            <a:r>
              <a:rPr lang="en-US" sz="4000" dirty="0" smtClean="0"/>
              <a:t>:</a:t>
            </a:r>
          </a:p>
          <a:p>
            <a:endParaRPr lang="en-US" sz="4000" dirty="0"/>
          </a:p>
          <a:p>
            <a:r>
              <a:rPr lang="en-US" sz="4000" b="1" dirty="0"/>
              <a:t>Large Population:</a:t>
            </a:r>
            <a:r>
              <a:rPr lang="en-US" sz="4000" dirty="0"/>
              <a:t> Still, the majority of the population in India resides in Villages and therefore, the marketers find more potential in the rural areas and direct their efforts to penetrate the rural market.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186309"/>
          </a:xfrm>
          <a:prstGeom prst="rect">
            <a:avLst/>
          </a:prstGeom>
        </p:spPr>
        <p:txBody>
          <a:bodyPr wrap="square">
            <a:spAutoFit/>
          </a:bodyPr>
          <a:lstStyle/>
          <a:p>
            <a:r>
              <a:rPr lang="en-US" sz="3600" b="1" dirty="0"/>
              <a:t>Increased Income:</a:t>
            </a:r>
            <a:r>
              <a:rPr lang="en-US" sz="3600" dirty="0"/>
              <a:t> The income and the purchasing power of the rural people have increased. With the use of modern agricultural equipment and technology, the farmers can produce more and can get better returns for their agricultural produce</a:t>
            </a:r>
            <a:r>
              <a:rPr lang="en-US" sz="3600" dirty="0" smtClean="0"/>
              <a:t>.</a:t>
            </a:r>
          </a:p>
          <a:p>
            <a:endParaRPr lang="en-US" sz="3600" dirty="0" smtClean="0"/>
          </a:p>
          <a:p>
            <a:r>
              <a:rPr lang="en-US" sz="3600" dirty="0" smtClean="0"/>
              <a:t>The </a:t>
            </a:r>
            <a:r>
              <a:rPr lang="en-US" sz="3600" dirty="0"/>
              <a:t>increased income motivates a farmer to improve his livelihood by purchasing a good quality product and thus, the marketer gets an opportunity to enter into the rural market.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16758"/>
          </a:xfrm>
          <a:prstGeom prst="rect">
            <a:avLst/>
          </a:prstGeom>
        </p:spPr>
        <p:txBody>
          <a:bodyPr wrap="square">
            <a:spAutoFit/>
          </a:bodyPr>
          <a:lstStyle/>
          <a:p>
            <a:pPr algn="just"/>
            <a:r>
              <a:rPr lang="en-US" sz="4000" b="1" dirty="0"/>
              <a:t>Competition in Urban Market: </a:t>
            </a:r>
            <a:r>
              <a:rPr lang="en-US" sz="4000" dirty="0"/>
              <a:t>There is a lot of competition in the Urban market, where people are well aware of the goods and services and have created a brand loyalty</a:t>
            </a:r>
            <a:r>
              <a:rPr lang="en-US" sz="4000" dirty="0" smtClean="0"/>
              <a:t>.</a:t>
            </a:r>
          </a:p>
          <a:p>
            <a:pPr algn="just"/>
            <a:endParaRPr lang="en-US" sz="4000" dirty="0" smtClean="0"/>
          </a:p>
          <a:p>
            <a:pPr algn="just"/>
            <a:r>
              <a:rPr lang="en-US" sz="4000" dirty="0" smtClean="0"/>
              <a:t>Therefore</a:t>
            </a:r>
            <a:r>
              <a:rPr lang="en-US" sz="4000" dirty="0"/>
              <a:t>, the marketers move to the rural market to escape the intense completion and generate revenues from the untapped areas.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32311"/>
          </a:xfrm>
          <a:prstGeom prst="rect">
            <a:avLst/>
          </a:prstGeom>
        </p:spPr>
        <p:txBody>
          <a:bodyPr wrap="square">
            <a:spAutoFit/>
          </a:bodyPr>
          <a:lstStyle/>
          <a:p>
            <a:r>
              <a:rPr lang="en-US" sz="4000" b="1" dirty="0"/>
              <a:t>Improved Infrastructure facilities:</a:t>
            </a:r>
            <a:r>
              <a:rPr lang="en-US" sz="4000" dirty="0"/>
              <a:t> </a:t>
            </a:r>
            <a:endParaRPr lang="en-US" sz="4000" dirty="0" smtClean="0"/>
          </a:p>
          <a:p>
            <a:endParaRPr lang="en-US" sz="4000" dirty="0" smtClean="0"/>
          </a:p>
          <a:p>
            <a:r>
              <a:rPr lang="en-US" sz="4000" dirty="0" smtClean="0"/>
              <a:t>Today</a:t>
            </a:r>
            <a:r>
              <a:rPr lang="en-US" sz="4000" dirty="0"/>
              <a:t>, many villages are well connected with the roads and transportation facilities that enables the marketer to access the rural market and promote his goods and </a:t>
            </a:r>
            <a:r>
              <a:rPr lang="en-US" sz="4000" dirty="0" err="1"/>
              <a:t>services.With</a:t>
            </a:r>
            <a:r>
              <a:rPr lang="en-US" sz="4000" dirty="0"/>
              <a:t> the growth in telecom services, the rural people can be reached easily via mobile phones</a:t>
            </a:r>
            <a:r>
              <a:rPr lang="en-US" sz="4000" dirty="0" smtClean="0"/>
              <a:t>.</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509200"/>
          </a:xfrm>
          <a:prstGeom prst="rect">
            <a:avLst/>
          </a:prstGeom>
        </p:spPr>
        <p:txBody>
          <a:bodyPr wrap="square">
            <a:spAutoFit/>
          </a:bodyPr>
          <a:lstStyle/>
          <a:p>
            <a:pPr algn="just"/>
            <a:r>
              <a:rPr lang="en-US" sz="4400" b="1" dirty="0" smtClean="0"/>
              <a:t>Saturated Urban Market:</a:t>
            </a:r>
            <a:r>
              <a:rPr lang="en-US" sz="4400" dirty="0" smtClean="0"/>
              <a:t> </a:t>
            </a:r>
            <a:endParaRPr lang="en-US" sz="4400" dirty="0" smtClean="0"/>
          </a:p>
          <a:p>
            <a:pPr algn="just"/>
            <a:r>
              <a:rPr lang="en-US" sz="4400" dirty="0" smtClean="0"/>
              <a:t>Also</a:t>
            </a:r>
            <a:r>
              <a:rPr lang="en-US" sz="4400" dirty="0" smtClean="0"/>
              <a:t>, the marketers may move to the rural markets, when the urban market has reached the saturation point, the i.e. market is well stuffed with the products, and the consumers are not likely to make a frequent purchase due to the varied options available in the market.</a:t>
            </a:r>
            <a:endParaRPr lang="en-US"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534400" cy="6001643"/>
          </a:xfrm>
          <a:prstGeom prst="rect">
            <a:avLst/>
          </a:prstGeom>
        </p:spPr>
        <p:txBody>
          <a:bodyPr wrap="square">
            <a:spAutoFit/>
          </a:bodyPr>
          <a:lstStyle/>
          <a:p>
            <a:pPr algn="just"/>
            <a:r>
              <a:rPr lang="en-US" sz="4800" b="1" dirty="0"/>
              <a:t>Support of Financial Institutions:</a:t>
            </a:r>
            <a:r>
              <a:rPr lang="en-US" sz="4800" dirty="0"/>
              <a:t> </a:t>
            </a:r>
            <a:endParaRPr lang="en-US" sz="4800" dirty="0" smtClean="0"/>
          </a:p>
          <a:p>
            <a:pPr algn="just"/>
            <a:r>
              <a:rPr lang="en-US" sz="4800" dirty="0" smtClean="0"/>
              <a:t>Several </a:t>
            </a:r>
            <a:r>
              <a:rPr lang="en-US" sz="4800" dirty="0"/>
              <a:t>Co-operative banks and public sector banks offer the loan facility to the rural people at low-interest rates. With the loan, the purchasing power of an individual increases, thus resulting in a better standard of living</a:t>
            </a:r>
            <a:r>
              <a:rPr lang="en-US" sz="4800" dirty="0" smtClean="0"/>
              <a:t>.</a:t>
            </a:r>
            <a:endParaRPr lang="en-US" sz="4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632311"/>
          </a:xfrm>
          <a:prstGeom prst="rect">
            <a:avLst/>
          </a:prstGeom>
        </p:spPr>
        <p:txBody>
          <a:bodyPr wrap="square">
            <a:spAutoFit/>
          </a:bodyPr>
          <a:lstStyle/>
          <a:p>
            <a:pPr algn="just"/>
            <a:r>
              <a:rPr lang="en-US" sz="3600" b="1" dirty="0" smtClean="0"/>
              <a:t>New Employment Opportunities:</a:t>
            </a:r>
            <a:r>
              <a:rPr lang="en-US" sz="3600" dirty="0" smtClean="0"/>
              <a:t> The Government is running several employment opportunity programmes, with the intention to engage people in other activities apart from the agriculture </a:t>
            </a:r>
            <a:r>
              <a:rPr lang="en-US" sz="3600" dirty="0" err="1" smtClean="0"/>
              <a:t>occupation.The</a:t>
            </a:r>
            <a:r>
              <a:rPr lang="en-US" sz="3600" dirty="0" smtClean="0"/>
              <a:t> Integrated Rural Development </a:t>
            </a:r>
            <a:r>
              <a:rPr lang="en-US" sz="3600" dirty="0" err="1" smtClean="0"/>
              <a:t>Programme</a:t>
            </a:r>
            <a:r>
              <a:rPr lang="en-US" sz="3600" dirty="0" smtClean="0"/>
              <a:t> (IRDP), </a:t>
            </a:r>
            <a:r>
              <a:rPr lang="en-US" sz="3600" dirty="0" err="1" smtClean="0"/>
              <a:t>Jawahar</a:t>
            </a:r>
            <a:r>
              <a:rPr lang="en-US" sz="3600" dirty="0" smtClean="0"/>
              <a:t> </a:t>
            </a:r>
            <a:r>
              <a:rPr lang="en-US" sz="3600" dirty="0" err="1" smtClean="0"/>
              <a:t>Rozgar</a:t>
            </a:r>
            <a:r>
              <a:rPr lang="en-US" sz="3600" dirty="0" smtClean="0"/>
              <a:t> </a:t>
            </a:r>
            <a:r>
              <a:rPr lang="en-US" sz="3600" dirty="0" err="1" smtClean="0"/>
              <a:t>Yojana</a:t>
            </a:r>
            <a:r>
              <a:rPr lang="en-US" sz="3600" dirty="0" smtClean="0"/>
              <a:t> (JRY), Training Rural Youth for self-Employment are the certain programmes, designed to increase the livelihood of rural people.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TotalTime>
  <Words>63</Words>
  <Application>Microsoft Office PowerPoint</Application>
  <PresentationFormat>On-screen Show (4:3)</PresentationFormat>
  <Paragraphs>43</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Equity</vt:lpstr>
      <vt:lpstr>Potential of Rural Marketing </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Potential of Rural Marketing </dc:title>
  <dc:creator>Ashutosh</dc:creator>
  <cp:lastModifiedBy>Ashutosh</cp:lastModifiedBy>
  <cp:revision>3</cp:revision>
  <dcterms:created xsi:type="dcterms:W3CDTF">2020-04-28T06:50:08Z</dcterms:created>
  <dcterms:modified xsi:type="dcterms:W3CDTF">2020-05-08T04:57:33Z</dcterms:modified>
</cp:coreProperties>
</file>