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4F5A838-F269-4A36-9728-AACB6BE6C4EC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468C86A-AAF6-4E28-A983-D5B814B6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ales_territory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conomictimes.indiatimes.com/definition/personal-sellin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ubjectquery.com/personal-selling/" TargetMode="External"/><Relationship Id="rId2" Type="http://schemas.openxmlformats.org/officeDocument/2006/relationships/hyperlink" Target="https://subjectquery.com/types-of-salespersons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ubjectquery.com/recruitment-sources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edvector.com/training-for-companies/facilities-management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usinessdictionary.com/definition/remuneration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Brochure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usinessdictionary.com/definition/accountability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981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Key Functions of </a:t>
            </a:r>
            <a:r>
              <a:rPr lang="en-US" b="1" dirty="0" smtClean="0"/>
              <a:t>Sales Manager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l"/>
            <a:r>
              <a:rPr lang="en-US" dirty="0" smtClean="0"/>
              <a:t>Prof(Dr)</a:t>
            </a:r>
            <a:r>
              <a:rPr lang="en-US" dirty="0" err="1" smtClean="0"/>
              <a:t>B.L.Verma</a:t>
            </a:r>
            <a:endParaRPr lang="en-US" dirty="0" smtClean="0"/>
          </a:p>
          <a:p>
            <a:pPr algn="l"/>
            <a:r>
              <a:rPr lang="en-US" dirty="0" smtClean="0"/>
              <a:t>Professor</a:t>
            </a:r>
          </a:p>
          <a:p>
            <a:pPr algn="l"/>
            <a:r>
              <a:rPr lang="en-US" dirty="0" smtClean="0"/>
              <a:t>Department of Business administration</a:t>
            </a:r>
          </a:p>
          <a:p>
            <a:pPr algn="l"/>
            <a:r>
              <a:rPr lang="en-US" dirty="0" smtClean="0"/>
              <a:t>UCCMS,MLSU,UDAIPUR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dirty="0"/>
              <a:t>10. </a:t>
            </a:r>
            <a:r>
              <a:rPr lang="en-US" sz="2800" b="1" u="sng" dirty="0"/>
              <a:t>Allotment of Sales Territories-</a:t>
            </a:r>
            <a:endParaRPr lang="en-US" sz="2800" b="1" dirty="0"/>
          </a:p>
          <a:p>
            <a:pPr fontAlgn="base"/>
            <a:r>
              <a:rPr lang="en-US" sz="2800" dirty="0"/>
              <a:t>Allotment strategy is the tenth </a:t>
            </a:r>
            <a:r>
              <a:rPr lang="en-US" sz="2800" b="1" u="sng" dirty="0"/>
              <a:t>functions of sales manager</a:t>
            </a:r>
            <a:r>
              <a:rPr lang="en-US" sz="2800" dirty="0"/>
              <a:t> and it means that the sales territories refer to the grouping of customers over a particular area. Companies allot </a:t>
            </a:r>
            <a:r>
              <a:rPr lang="en-US" sz="2800" u="sng" dirty="0">
                <a:hlinkClick r:id="rId2"/>
              </a:rPr>
              <a:t>sales territories</a:t>
            </a:r>
            <a:r>
              <a:rPr lang="en-US" sz="2800" dirty="0"/>
              <a:t> to </a:t>
            </a:r>
            <a:r>
              <a:rPr lang="en-US" sz="2800" b="1" u="sng" dirty="0"/>
              <a:t>sales representatives</a:t>
            </a:r>
            <a:r>
              <a:rPr lang="en-US" sz="2800" dirty="0"/>
              <a:t> so that there is complete the coverage of the market</a:t>
            </a:r>
            <a:r>
              <a:rPr lang="en-US" sz="2800" dirty="0" smtClean="0"/>
              <a:t>.</a:t>
            </a:r>
          </a:p>
          <a:p>
            <a:pPr fontAlgn="base"/>
            <a:endParaRPr lang="en-US" sz="2800" dirty="0" smtClean="0"/>
          </a:p>
          <a:p>
            <a:pPr fontAlgn="base"/>
            <a:endParaRPr lang="en-US" sz="2800" dirty="0" smtClean="0"/>
          </a:p>
          <a:p>
            <a:pPr fontAlgn="base"/>
            <a:endParaRPr lang="en-US" sz="2800" dirty="0" smtClean="0"/>
          </a:p>
          <a:p>
            <a:pPr fontAlgn="base"/>
            <a:endParaRPr lang="en-US" sz="2800" dirty="0"/>
          </a:p>
          <a:p>
            <a:pPr fontAlgn="base"/>
            <a:r>
              <a:rPr lang="en-US" sz="2800" b="1" dirty="0"/>
              <a:t>11. </a:t>
            </a:r>
            <a:r>
              <a:rPr lang="en-US" sz="2800" b="1" u="sng" dirty="0"/>
              <a:t>Allocation of Sales Quotas-</a:t>
            </a:r>
            <a:endParaRPr lang="en-US" sz="2800" b="1" dirty="0"/>
          </a:p>
          <a:p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05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Allocation strategy is the eleventh </a:t>
            </a:r>
            <a:r>
              <a:rPr lang="en-US" sz="3600" b="1" u="sng" dirty="0"/>
              <a:t>function of sales management</a:t>
            </a:r>
            <a:r>
              <a:rPr lang="en-US" sz="3600" dirty="0"/>
              <a:t> and it means that the sales quota refers to the quantitative targets assigned to individuals </a:t>
            </a:r>
            <a:r>
              <a:rPr lang="en-US" sz="3600" b="1" u="sng" dirty="0"/>
              <a:t>salesperson</a:t>
            </a:r>
            <a:r>
              <a:rPr lang="en-US" sz="3600" dirty="0"/>
              <a:t>. These are responsible for planning, controlling, and evaluation of pe</a:t>
            </a:r>
            <a:r>
              <a:rPr lang="en-US" sz="3600" u="sng" dirty="0">
                <a:hlinkClick r:id="rId2"/>
              </a:rPr>
              <a:t>rsonal selling a</a:t>
            </a:r>
            <a:r>
              <a:rPr lang="en-US" sz="3600" dirty="0"/>
              <a:t>ctivities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b="1" dirty="0"/>
              <a:t>12.</a:t>
            </a:r>
            <a:r>
              <a:rPr lang="en-US" sz="3600" b="1" u="sng" dirty="0"/>
              <a:t> Sales Budget </a:t>
            </a:r>
            <a:r>
              <a:rPr lang="en-US" sz="3600" b="1" u="sng" dirty="0" smtClean="0"/>
              <a:t>Preparation-</a:t>
            </a:r>
          </a:p>
          <a:p>
            <a:pPr fontAlgn="base"/>
            <a:endParaRPr lang="en-US" sz="3600" b="1" dirty="0"/>
          </a:p>
          <a:p>
            <a:pPr fontAlgn="base"/>
            <a:r>
              <a:rPr lang="en-US" sz="3600" dirty="0"/>
              <a:t>The sales budget is the twelfth </a:t>
            </a:r>
            <a:r>
              <a:rPr lang="en-US" sz="3600" b="1" u="sng" dirty="0"/>
              <a:t>functions of a sales manager</a:t>
            </a:r>
            <a:r>
              <a:rPr lang="en-US" sz="3600" dirty="0"/>
              <a:t> and it means that they comprise of personal selling function expenses, expenses involved in transportation, promotional expenses, </a:t>
            </a:r>
            <a:r>
              <a:rPr lang="en-US" sz="3600" dirty="0" err="1"/>
              <a:t>tele</a:t>
            </a:r>
            <a:r>
              <a:rPr lang="en-US" sz="3600" dirty="0"/>
              <a:t>-calling expenses and so on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05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dirty="0" smtClean="0"/>
              <a:t>13. </a:t>
            </a:r>
            <a:r>
              <a:rPr lang="en-US" sz="2800" b="1" u="sng" dirty="0" smtClean="0"/>
              <a:t>Communication-</a:t>
            </a:r>
          </a:p>
          <a:p>
            <a:pPr fontAlgn="base"/>
            <a:endParaRPr lang="en-US" sz="2800" b="1" dirty="0" smtClean="0"/>
          </a:p>
          <a:p>
            <a:pPr fontAlgn="base"/>
            <a:endParaRPr lang="en-US" sz="2800" b="1" dirty="0" smtClean="0"/>
          </a:p>
          <a:p>
            <a:pPr fontAlgn="base"/>
            <a:r>
              <a:rPr lang="en-US" sz="2800" dirty="0" smtClean="0"/>
              <a:t>Communication is the thirteenth </a:t>
            </a:r>
            <a:r>
              <a:rPr lang="en-US" sz="2800" b="1" u="sng" dirty="0" smtClean="0"/>
              <a:t>function of sales management</a:t>
            </a:r>
            <a:r>
              <a:rPr lang="en-US" sz="2800" dirty="0" smtClean="0"/>
              <a:t> and it means that the sales manager maintains proper communication between </a:t>
            </a:r>
            <a:r>
              <a:rPr lang="en-US" sz="2800" u="sng" dirty="0" smtClean="0">
                <a:hlinkClick r:id="rId2"/>
              </a:rPr>
              <a:t>various sales executives</a:t>
            </a:r>
            <a:r>
              <a:rPr lang="en-US" sz="2800" dirty="0" smtClean="0"/>
              <a:t> and inform the top level of management about the sales targets or revenue attained.</a:t>
            </a:r>
          </a:p>
          <a:p>
            <a:pPr fontAlgn="base"/>
            <a:r>
              <a:rPr lang="en-US" sz="2800" u="sng" dirty="0" smtClean="0">
                <a:hlinkClick r:id="rId3"/>
              </a:rPr>
              <a:t>Personal selling</a:t>
            </a:r>
            <a:r>
              <a:rPr lang="en-US" sz="2800" dirty="0" smtClean="0"/>
              <a:t> involves effective communication.</a:t>
            </a:r>
            <a:endParaRPr 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200" b="1" u="sng" dirty="0"/>
              <a:t>14. Sales </a:t>
            </a:r>
            <a:r>
              <a:rPr lang="en-US" sz="3200" b="1" u="sng" dirty="0" smtClean="0"/>
              <a:t>Controlling-</a:t>
            </a:r>
          </a:p>
          <a:p>
            <a:pPr fontAlgn="base"/>
            <a:endParaRPr lang="en-US" sz="3200" b="1" u="sng" dirty="0" smtClean="0"/>
          </a:p>
          <a:p>
            <a:pPr fontAlgn="base"/>
            <a:endParaRPr lang="en-US" sz="3200" b="1" dirty="0"/>
          </a:p>
          <a:p>
            <a:pPr fontAlgn="base"/>
            <a:r>
              <a:rPr lang="en-US" sz="3200" dirty="0"/>
              <a:t>The sales controlling is the fourteenth </a:t>
            </a:r>
            <a:r>
              <a:rPr lang="en-US" sz="3200" b="1" u="sng" dirty="0"/>
              <a:t>functions of sales management</a:t>
            </a:r>
            <a:r>
              <a:rPr lang="en-US" sz="3200" dirty="0"/>
              <a:t> and it means if there is the deviation in actual sales then the </a:t>
            </a:r>
            <a:r>
              <a:rPr lang="en-US" sz="3200" b="1" u="sng" dirty="0"/>
              <a:t>salesperson</a:t>
            </a:r>
            <a:r>
              <a:rPr lang="en-US" sz="3200" dirty="0"/>
              <a:t> makes corrections sales targets attained so that mismatch between actual sales and desired sales could be minimized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05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Sales Manager Requirements</a:t>
            </a:r>
            <a:r>
              <a:rPr lang="en-US" b="1" dirty="0" smtClean="0"/>
              <a:t>:</a:t>
            </a:r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dirty="0"/>
              <a:t>Bachelor’s degree in business or related field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Experience in planning and implementing sales strategies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Experience in customer relationship management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Experience managing and directing a sales team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Excellent written and verbal communication skills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Dedication to providing great customer service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Ability to lead a sale team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1.</a:t>
            </a:r>
            <a:r>
              <a:rPr lang="en-US" sz="2400" b="1" u="sng" dirty="0"/>
              <a:t>Sales Planning-</a:t>
            </a:r>
            <a:endParaRPr lang="en-US" sz="2400" b="1" dirty="0"/>
          </a:p>
          <a:p>
            <a:pPr fontAlgn="base"/>
            <a:r>
              <a:rPr lang="en-US" sz="2400" dirty="0"/>
              <a:t>Sales Planning is the first </a:t>
            </a:r>
            <a:r>
              <a:rPr lang="en-US" sz="2400" b="1" u="sng" dirty="0"/>
              <a:t>functions of sales management</a:t>
            </a:r>
            <a:r>
              <a:rPr lang="en-US" sz="2400" dirty="0"/>
              <a:t> and it means that the role of a sales manager is to facilitate planning. </a:t>
            </a:r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The</a:t>
            </a:r>
            <a:r>
              <a:rPr lang="en-US" sz="2400" dirty="0"/>
              <a:t> </a:t>
            </a:r>
            <a:r>
              <a:rPr lang="en-US" sz="2400" b="1" u="sng" dirty="0"/>
              <a:t>sales executive</a:t>
            </a:r>
            <a:r>
              <a:rPr lang="en-US" sz="2400" dirty="0"/>
              <a:t> can plan how to take an appointment with the prospects (</a:t>
            </a:r>
            <a:r>
              <a:rPr lang="en-US" sz="2400" dirty="0" err="1"/>
              <a:t>i.e</a:t>
            </a:r>
            <a:r>
              <a:rPr lang="en-US" sz="2400" dirty="0"/>
              <a:t>, potential buyers), allocate sales and quotas, and sales territories business expansion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This point is also helps to identify the target market of a sales individual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b="1" dirty="0"/>
              <a:t>2. </a:t>
            </a:r>
            <a:r>
              <a:rPr lang="en-US" sz="2000" b="1" u="sng" dirty="0"/>
              <a:t>Recruitment and </a:t>
            </a:r>
            <a:r>
              <a:rPr lang="en-US" sz="2000" b="1" u="sng" dirty="0" smtClean="0"/>
              <a:t>Selection-</a:t>
            </a:r>
          </a:p>
          <a:p>
            <a:pPr fontAlgn="base"/>
            <a:endParaRPr lang="en-US" sz="2000" b="1" dirty="0"/>
          </a:p>
          <a:p>
            <a:pPr fontAlgn="base"/>
            <a:r>
              <a:rPr lang="en-US" sz="2000" dirty="0"/>
              <a:t>Recruitment is the second </a:t>
            </a:r>
            <a:r>
              <a:rPr lang="en-US" sz="2000" b="1" u="sng" dirty="0"/>
              <a:t>functions of sales </a:t>
            </a:r>
            <a:endParaRPr lang="en-US" sz="2000" b="1" u="sng" dirty="0" smtClean="0"/>
          </a:p>
          <a:p>
            <a:pPr fontAlgn="base"/>
            <a:endParaRPr lang="en-US" sz="2000" b="1" u="sng" dirty="0" smtClean="0"/>
          </a:p>
          <a:p>
            <a:pPr fontAlgn="base"/>
            <a:r>
              <a:rPr lang="en-US" sz="2000" b="1" u="sng" dirty="0" err="1" smtClean="0"/>
              <a:t>organisation</a:t>
            </a:r>
            <a:r>
              <a:rPr lang="en-US" sz="2000" dirty="0"/>
              <a:t>/</a:t>
            </a:r>
            <a:r>
              <a:rPr lang="en-US" sz="2000" b="1" dirty="0"/>
              <a:t> management </a:t>
            </a:r>
            <a:r>
              <a:rPr lang="en-US" sz="2000" dirty="0"/>
              <a:t>and it means that the sales manager recruit the right person or individual with appropriate selling skills and select him for a sales job.</a:t>
            </a:r>
            <a:r>
              <a:rPr lang="en-US" sz="2000" b="1" dirty="0"/>
              <a:t> </a:t>
            </a:r>
            <a:endParaRPr lang="en-US" sz="2000" b="1" dirty="0" smtClean="0"/>
          </a:p>
          <a:p>
            <a:pPr fontAlgn="base"/>
            <a:endParaRPr lang="en-US" sz="2000" b="1" dirty="0" smtClean="0"/>
          </a:p>
          <a:p>
            <a:pPr fontAlgn="base"/>
            <a:r>
              <a:rPr lang="en-US" sz="2000" b="1" dirty="0" smtClean="0"/>
              <a:t>This </a:t>
            </a:r>
            <a:r>
              <a:rPr lang="en-US" sz="2000" b="1" dirty="0"/>
              <a:t>function is very essential for the sales department</a:t>
            </a:r>
            <a:r>
              <a:rPr lang="en-US" sz="2000" dirty="0"/>
              <a:t> because it helps to choose the effective manager or employee for the organization</a:t>
            </a:r>
            <a:r>
              <a:rPr lang="en-US" sz="2000" dirty="0" smtClean="0"/>
              <a:t>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/>
          </a:p>
          <a:p>
            <a:pPr fontAlgn="base"/>
            <a:r>
              <a:rPr lang="en-US" sz="2000" dirty="0"/>
              <a:t>The recruitment can be classified into two categories such as an </a:t>
            </a:r>
            <a:r>
              <a:rPr lang="en-US" sz="2000" u="sng" dirty="0">
                <a:hlinkClick r:id="rId2"/>
              </a:rPr>
              <a:t>internal source of recruitment and external source of recruitment</a:t>
            </a:r>
            <a:r>
              <a:rPr lang="en-US" sz="2000" dirty="0"/>
              <a:t>.</a:t>
            </a:r>
          </a:p>
          <a:p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dirty="0"/>
              <a:t>Training is the third </a:t>
            </a:r>
            <a:r>
              <a:rPr lang="en-US" sz="2400" b="1" u="sng" dirty="0"/>
              <a:t>functions of sales management</a:t>
            </a:r>
            <a:r>
              <a:rPr lang="en-US" sz="2400" dirty="0"/>
              <a:t> </a:t>
            </a:r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and </a:t>
            </a:r>
            <a:r>
              <a:rPr lang="en-US" sz="2400" dirty="0"/>
              <a:t>it means, it is a very important </a:t>
            </a:r>
            <a:r>
              <a:rPr lang="en-US" sz="2400" b="1" u="sng" dirty="0"/>
              <a:t>function of sales manager</a:t>
            </a:r>
            <a:r>
              <a:rPr lang="en-US" sz="2400" dirty="0"/>
              <a:t>. </a:t>
            </a:r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Since </a:t>
            </a:r>
            <a:r>
              <a:rPr lang="en-US" sz="2400" dirty="0"/>
              <a:t>it enhances the skills, potential, knowledge, and ability of a </a:t>
            </a:r>
            <a:r>
              <a:rPr lang="en-US" sz="2400" b="1" u="sng" dirty="0"/>
              <a:t>salesperson</a:t>
            </a:r>
            <a:r>
              <a:rPr lang="en-US" sz="2400" dirty="0"/>
              <a:t> to take challenging jobs and perform effectively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If an organization wants to increase the sales potential of sales executives then it will have to provide proper </a:t>
            </a:r>
            <a:r>
              <a:rPr lang="en-US" sz="2400" u="sng" dirty="0">
                <a:hlinkClick r:id="rId2"/>
              </a:rPr>
              <a:t>training facilities</a:t>
            </a:r>
            <a:r>
              <a:rPr lang="en-US" sz="2400" dirty="0"/>
              <a:t> and development programs also.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533400"/>
            <a:ext cx="8534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4.</a:t>
            </a:r>
            <a:r>
              <a:rPr lang="en-US" sz="2400" b="1" u="sng" dirty="0"/>
              <a:t> Motivation &amp; </a:t>
            </a:r>
            <a:r>
              <a:rPr lang="en-US" sz="2400" b="1" u="sng" dirty="0" smtClean="0"/>
              <a:t>Remuneration-</a:t>
            </a:r>
          </a:p>
          <a:p>
            <a:pPr fontAlgn="base"/>
            <a:endParaRPr lang="en-US" sz="2400" b="1" dirty="0"/>
          </a:p>
          <a:p>
            <a:pPr fontAlgn="base"/>
            <a:r>
              <a:rPr lang="en-US" sz="2400" dirty="0"/>
              <a:t>Motivation is the fourth </a:t>
            </a:r>
            <a:r>
              <a:rPr lang="en-US" sz="2400" b="1" u="sng" dirty="0"/>
              <a:t>functions of sales management</a:t>
            </a:r>
            <a:r>
              <a:rPr lang="en-US" sz="2400" dirty="0"/>
              <a:t> and it is very necessary to attain the sales target. It helps in understanding the means, emotions, sentiments, and expressions of a particular </a:t>
            </a:r>
            <a:r>
              <a:rPr lang="en-US" sz="2400" b="1" u="sng" dirty="0"/>
              <a:t>sales executive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 </a:t>
            </a:r>
            <a:r>
              <a:rPr lang="en-US" sz="2400" dirty="0"/>
              <a:t>While </a:t>
            </a:r>
            <a:r>
              <a:rPr lang="en-US" sz="2400" u="sng" dirty="0">
                <a:hlinkClick r:id="rId2"/>
              </a:rPr>
              <a:t>remuneration </a:t>
            </a:r>
            <a:r>
              <a:rPr lang="en-US" sz="2400" dirty="0"/>
              <a:t>will help in the compensation structure of a </a:t>
            </a:r>
            <a:r>
              <a:rPr lang="en-US" sz="2400" b="1" u="sng" dirty="0"/>
              <a:t>salesperson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457201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b="1" dirty="0"/>
              <a:t>5. </a:t>
            </a:r>
            <a:r>
              <a:rPr lang="en-US" sz="2000" b="1" u="sng" dirty="0" smtClean="0"/>
              <a:t>Equipping-</a:t>
            </a:r>
          </a:p>
          <a:p>
            <a:pPr fontAlgn="base"/>
            <a:endParaRPr lang="en-US" sz="2000" b="1" u="sng" dirty="0" smtClean="0"/>
          </a:p>
          <a:p>
            <a:pPr fontAlgn="base"/>
            <a:endParaRPr lang="en-US" sz="2000" b="1" dirty="0"/>
          </a:p>
          <a:p>
            <a:pPr fontAlgn="base"/>
            <a:r>
              <a:rPr lang="en-US" sz="2000" dirty="0"/>
              <a:t>Equipping is the fifth </a:t>
            </a:r>
            <a:r>
              <a:rPr lang="en-US" sz="2000" b="1" u="sng" dirty="0"/>
              <a:t>functions of sales </a:t>
            </a:r>
            <a:r>
              <a:rPr lang="en-US" sz="2000" b="1" u="sng" dirty="0" err="1"/>
              <a:t>organisation</a:t>
            </a:r>
            <a:r>
              <a:rPr lang="en-US" sz="2000" b="1" u="sng" dirty="0"/>
              <a:t>/management</a:t>
            </a:r>
            <a:r>
              <a:rPr lang="en-US" sz="2000" dirty="0"/>
              <a:t> and it means that the</a:t>
            </a:r>
            <a:r>
              <a:rPr lang="en-US" sz="2000" b="1" u="sng" dirty="0"/>
              <a:t> sales manager</a:t>
            </a:r>
            <a:r>
              <a:rPr lang="en-US" sz="2000" dirty="0"/>
              <a:t> equipped the sales team so that the team is ready with templates, </a:t>
            </a:r>
            <a:r>
              <a:rPr lang="en-US" sz="2000" u="sng" dirty="0">
                <a:hlinkClick r:id="rId2"/>
              </a:rPr>
              <a:t>brochures</a:t>
            </a:r>
            <a:r>
              <a:rPr lang="en-US" sz="2000" dirty="0"/>
              <a:t>, price list, yellow papers, hoardings which can facilitate or increase the volume of sales</a:t>
            </a:r>
            <a:r>
              <a:rPr lang="en-US" sz="2000" dirty="0" smtClean="0"/>
              <a:t>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/>
          </a:p>
          <a:p>
            <a:pPr fontAlgn="base"/>
            <a:r>
              <a:rPr lang="en-US" sz="2000" b="1" dirty="0"/>
              <a:t>6. </a:t>
            </a:r>
            <a:r>
              <a:rPr lang="en-US" sz="2000" b="1" u="sng" dirty="0"/>
              <a:t>Relationship Building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81000"/>
            <a:ext cx="7924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The relationship is the sixth </a:t>
            </a:r>
            <a:r>
              <a:rPr lang="en-US" sz="3600" b="1" u="sng" dirty="0"/>
              <a:t>functions of sales management</a:t>
            </a:r>
            <a:r>
              <a:rPr lang="en-US" sz="3600" dirty="0"/>
              <a:t> </a:t>
            </a:r>
            <a:endParaRPr lang="en-US" sz="3600" dirty="0" smtClean="0"/>
          </a:p>
          <a:p>
            <a:pPr algn="just"/>
            <a:endParaRPr lang="en-US" sz="3600" dirty="0" smtClean="0"/>
          </a:p>
          <a:p>
            <a:pPr algn="just"/>
            <a:r>
              <a:rPr lang="en-US" sz="3600" dirty="0" smtClean="0"/>
              <a:t> </a:t>
            </a:r>
            <a:r>
              <a:rPr lang="en-US" sz="3600" dirty="0"/>
              <a:t>it means that the critical task of a sales manager is to acquire the prospects, grow the customers, build the customers, manage the customers and retain them through relationship marketing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1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7. </a:t>
            </a:r>
            <a:r>
              <a:rPr lang="en-US" sz="2400" b="1" u="sng" dirty="0"/>
              <a:t>Attainment of Sales </a:t>
            </a:r>
            <a:r>
              <a:rPr lang="en-US" sz="2400" b="1" u="sng" dirty="0" smtClean="0"/>
              <a:t>Target-</a:t>
            </a:r>
          </a:p>
          <a:p>
            <a:pPr fontAlgn="base"/>
            <a:endParaRPr lang="en-US" sz="2400" b="1" dirty="0"/>
          </a:p>
          <a:p>
            <a:pPr fontAlgn="base"/>
            <a:r>
              <a:rPr lang="en-US" sz="2400" dirty="0"/>
              <a:t>Attainment factor is the seventh</a:t>
            </a:r>
            <a:r>
              <a:rPr lang="en-US" sz="2400" b="1" u="sng" dirty="0"/>
              <a:t> functions of sales </a:t>
            </a:r>
            <a:r>
              <a:rPr lang="en-US" sz="2400" b="1" u="sng" dirty="0" err="1"/>
              <a:t>organisation</a:t>
            </a:r>
            <a:r>
              <a:rPr lang="en-US" sz="2400" b="1" u="sng" dirty="0"/>
              <a:t>/management</a:t>
            </a:r>
            <a:r>
              <a:rPr lang="en-US" sz="2400" dirty="0"/>
              <a:t> and it means that the ultimate objective of a sales manager is to maximize the</a:t>
            </a:r>
            <a:r>
              <a:rPr lang="en-US" sz="2400" b="1" u="sng" dirty="0"/>
              <a:t> sales revenue</a:t>
            </a:r>
            <a:r>
              <a:rPr lang="en-US" sz="2400" dirty="0"/>
              <a:t>. He will be responsible for the attainment of sales target by himself and also by the team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Thus, the achievement of a sales target helps to grow the business or an organization in an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b="1" dirty="0"/>
              <a:t>8.</a:t>
            </a:r>
            <a:r>
              <a:rPr lang="en-US" sz="2000" b="1" u="sng" dirty="0"/>
              <a:t> Delegation-</a:t>
            </a:r>
            <a:endParaRPr lang="en-US" sz="2000" b="1" dirty="0"/>
          </a:p>
          <a:p>
            <a:pPr fontAlgn="base"/>
            <a:r>
              <a:rPr lang="en-US" sz="2000" dirty="0"/>
              <a:t>Delegation is the eighth </a:t>
            </a:r>
            <a:r>
              <a:rPr lang="en-US" sz="2000" b="1" u="sng" dirty="0"/>
              <a:t>functions of sales department/management</a:t>
            </a:r>
            <a:r>
              <a:rPr lang="en-US" sz="2000" dirty="0"/>
              <a:t> and it means that the degree of control and </a:t>
            </a:r>
            <a:r>
              <a:rPr lang="en-US" sz="2000" u="sng" dirty="0">
                <a:hlinkClick r:id="rId2"/>
              </a:rPr>
              <a:t>accountability</a:t>
            </a:r>
            <a:r>
              <a:rPr lang="en-US" sz="2000" dirty="0"/>
              <a:t> is possible through delegation. There will be a grouping of jobs along with the concerned authority so that work is completed within a stipulated period of time.</a:t>
            </a:r>
          </a:p>
          <a:p>
            <a:pPr fontAlgn="base"/>
            <a:r>
              <a:rPr lang="en-US" sz="2000" dirty="0"/>
              <a:t>However, delegation is also known as the transfer of something (it can be work, power, etc</a:t>
            </a:r>
            <a:r>
              <a:rPr lang="en-US" sz="2000" dirty="0" smtClean="0"/>
              <a:t>).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endParaRPr lang="en-US" sz="2000" dirty="0"/>
          </a:p>
          <a:p>
            <a:pPr fontAlgn="base"/>
            <a:r>
              <a:rPr lang="en-US" sz="2000" b="1" dirty="0"/>
              <a:t>9. </a:t>
            </a:r>
            <a:r>
              <a:rPr lang="en-US" sz="2000" b="1" u="sng" dirty="0"/>
              <a:t>Supervising-</a:t>
            </a:r>
            <a:endParaRPr lang="en-US" sz="2000" b="1" dirty="0"/>
          </a:p>
          <a:p>
            <a:pPr fontAlgn="base"/>
            <a:r>
              <a:rPr lang="en-US" sz="2000" dirty="0"/>
              <a:t>Supervising is the ninth</a:t>
            </a:r>
            <a:r>
              <a:rPr lang="en-US" sz="2000" b="1" u="sng" dirty="0"/>
              <a:t> functions of sales management/representative</a:t>
            </a:r>
            <a:r>
              <a:rPr lang="en-US" sz="2000" dirty="0"/>
              <a:t> and it means that the task of the </a:t>
            </a:r>
            <a:r>
              <a:rPr lang="en-US" sz="2000" b="1" u="sng" dirty="0"/>
              <a:t>sales manager</a:t>
            </a:r>
            <a:r>
              <a:rPr lang="en-US" sz="2000" dirty="0"/>
              <a:t> is to supervise the actions of </a:t>
            </a:r>
            <a:r>
              <a:rPr lang="en-US" sz="2000" b="1" u="sng" dirty="0"/>
              <a:t>sales executives </a:t>
            </a:r>
            <a:r>
              <a:rPr lang="en-US" sz="2000" dirty="0"/>
              <a:t>so that he can rectify any deviations if possible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</TotalTime>
  <Words>113</Words>
  <Application>Microsoft Office PowerPoint</Application>
  <PresentationFormat>On-screen Show (4:3)</PresentationFormat>
  <Paragraphs>110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Key Functions of Sales Manager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Functions of Sales Manager </dc:title>
  <dc:creator>Ashutosh</dc:creator>
  <cp:lastModifiedBy>Ashutosh</cp:lastModifiedBy>
  <cp:revision>5</cp:revision>
  <dcterms:created xsi:type="dcterms:W3CDTF">2020-04-18T16:48:26Z</dcterms:created>
  <dcterms:modified xsi:type="dcterms:W3CDTF">2020-04-19T06:12:49Z</dcterms:modified>
</cp:coreProperties>
</file>