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F7BCD95E-CBE6-46D7-BF11-D81C829223CD}" type="datetimeFigureOut">
              <a:rPr lang="en-US" smtClean="0"/>
              <a:pPr/>
              <a:t>5/6/2020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253F964-ADFC-4064-ABCE-FE6046091A98}"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7BCD95E-CBE6-46D7-BF11-D81C829223CD}"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53F964-ADFC-4064-ABCE-FE6046091A9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7BCD95E-CBE6-46D7-BF11-D81C829223CD}"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53F964-ADFC-4064-ABCE-FE6046091A9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7BCD95E-CBE6-46D7-BF11-D81C829223CD}"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53F964-ADFC-4064-ABCE-FE6046091A98}"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7BCD95E-CBE6-46D7-BF11-D81C829223CD}" type="datetimeFigureOut">
              <a:rPr lang="en-US" smtClean="0"/>
              <a:pPr/>
              <a:t>5/6/2020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253F964-ADFC-4064-ABCE-FE6046091A9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7BCD95E-CBE6-46D7-BF11-D81C829223CD}" type="datetimeFigureOut">
              <a:rPr lang="en-US" smtClean="0"/>
              <a:pPr/>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53F964-ADFC-4064-ABCE-FE6046091A98}"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F7BCD95E-CBE6-46D7-BF11-D81C829223CD}" type="datetimeFigureOut">
              <a:rPr lang="en-US" smtClean="0"/>
              <a:pPr/>
              <a:t>5/6/2020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53F964-ADFC-4064-ABCE-FE6046091A98}"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7BCD95E-CBE6-46D7-BF11-D81C829223CD}" type="datetimeFigureOut">
              <a:rPr lang="en-US" smtClean="0"/>
              <a:pPr/>
              <a:t>5/6/2020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53F964-ADFC-4064-ABCE-FE6046091A9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BCD95E-CBE6-46D7-BF11-D81C829223CD}" type="datetimeFigureOut">
              <a:rPr lang="en-US" smtClean="0"/>
              <a:pPr/>
              <a:t>5/6/2020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53F964-ADFC-4064-ABCE-FE6046091A9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7BCD95E-CBE6-46D7-BF11-D81C829223CD}" type="datetimeFigureOut">
              <a:rPr lang="en-US" smtClean="0"/>
              <a:pPr/>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53F964-ADFC-4064-ABCE-FE6046091A98}"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7BCD95E-CBE6-46D7-BF11-D81C829223CD}" type="datetimeFigureOut">
              <a:rPr lang="en-US" smtClean="0"/>
              <a:pPr/>
              <a:t>5/6/2020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8253F964-ADFC-4064-ABCE-FE6046091A98}"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F7BCD95E-CBE6-46D7-BF11-D81C829223CD}" type="datetimeFigureOut">
              <a:rPr lang="en-US" smtClean="0"/>
              <a:pPr/>
              <a:t>5/6/2020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253F964-ADFC-4064-ABCE-FE6046091A9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dirty="0"/>
              <a:t>Components of Communication Mix</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686800" cy="5632311"/>
          </a:xfrm>
          <a:prstGeom prst="rect">
            <a:avLst/>
          </a:prstGeom>
        </p:spPr>
        <p:txBody>
          <a:bodyPr wrap="square">
            <a:spAutoFit/>
          </a:bodyPr>
          <a:lstStyle/>
          <a:p>
            <a:pPr algn="just"/>
            <a:r>
              <a:rPr lang="en-US" sz="3600" b="1" dirty="0"/>
              <a:t>Component # 3. BTL Techniques, Vans and Demonstrations:</a:t>
            </a:r>
            <a:endParaRPr lang="en-US" sz="3600" dirty="0"/>
          </a:p>
          <a:p>
            <a:pPr algn="just"/>
            <a:r>
              <a:rPr lang="en-US" sz="3600" dirty="0"/>
              <a:t>Mobile van campaign is one of the most effective communication channels for rural consum­ers, since it involves interpersonal communication with direct experience, creating greater visibility and deep reach. Van campaigns in rural areas pull crowds. Vehicles carrying adver­tisements always grab attention, thus helping better brand building, creating visibility and also encouraging trials</a:t>
            </a:r>
            <a:r>
              <a:rPr lang="en-US" sz="3600" dirty="0" smtClean="0"/>
              <a:t>.</a:t>
            </a:r>
            <a:endParaRPr 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458200" cy="6186309"/>
          </a:xfrm>
          <a:prstGeom prst="rect">
            <a:avLst/>
          </a:prstGeom>
        </p:spPr>
        <p:txBody>
          <a:bodyPr wrap="square">
            <a:spAutoFit/>
          </a:bodyPr>
          <a:lstStyle/>
          <a:p>
            <a:r>
              <a:rPr lang="en-US" sz="3600" dirty="0" smtClean="0"/>
              <a:t>Rural service camps and creation of local brand ambassadors also serve as means of effective communication. Some companies put stalls at prominent locations in vil­lages. Such stalls are not only cost effective but can also target high potential consumers, especially during festive seasons. </a:t>
            </a:r>
            <a:endParaRPr lang="en-US" sz="3600" dirty="0" smtClean="0"/>
          </a:p>
          <a:p>
            <a:r>
              <a:rPr lang="en-US" sz="3600" dirty="0" smtClean="0"/>
              <a:t>Other </a:t>
            </a:r>
            <a:r>
              <a:rPr lang="en-US" sz="3600" dirty="0" smtClean="0"/>
              <a:t>crowd pullers in rural areas are rural games and tour­naments. These are very popular; companies put stalls or banners at such avenues and sponsor the events.</a:t>
            </a:r>
            <a:endParaRPr lang="en-US" sz="3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458200" cy="6124754"/>
          </a:xfrm>
          <a:prstGeom prst="rect">
            <a:avLst/>
          </a:prstGeom>
        </p:spPr>
        <p:txBody>
          <a:bodyPr wrap="square">
            <a:spAutoFit/>
          </a:bodyPr>
          <a:lstStyle/>
          <a:p>
            <a:pPr algn="just"/>
            <a:r>
              <a:rPr lang="en-US" sz="2800" b="1" dirty="0"/>
              <a:t>Component # 4. Village Newspaper or Local Editions of Large Newspapers:</a:t>
            </a:r>
            <a:endParaRPr lang="en-US" sz="2800" dirty="0"/>
          </a:p>
          <a:p>
            <a:pPr algn="just"/>
            <a:r>
              <a:rPr lang="en-US" sz="2800" dirty="0"/>
              <a:t>A look at mass circulated newspapers shows that villages are largely invisible to mainstream media. Apart from news of a farmer suicide or an accident, villages find very little coverage on nationally circulated newspapers. Some regional language newspapers or regional editions of larger newspapers are popular in towns but have very little reach in villages</a:t>
            </a:r>
            <a:r>
              <a:rPr lang="en-US" sz="2800" dirty="0" smtClean="0"/>
              <a:t>.</a:t>
            </a:r>
          </a:p>
          <a:p>
            <a:pPr algn="just"/>
            <a:endParaRPr lang="en-US" sz="2800" dirty="0"/>
          </a:p>
          <a:p>
            <a:pPr algn="just"/>
            <a:r>
              <a:rPr lang="en-US" sz="2800" dirty="0"/>
              <a:t>Among the exceptions is </a:t>
            </a:r>
            <a:r>
              <a:rPr lang="en-US" sz="2800" dirty="0" err="1"/>
              <a:t>Eenadu</a:t>
            </a:r>
            <a:r>
              <a:rPr lang="en-US" sz="2800" dirty="0"/>
              <a:t>, published in Telugu. It regularly carries tips on agricul­ture and animal husbandry and encourages reader participation by publishing their politi­cal opinions and grievances. Local editions of Rajasthan </a:t>
            </a:r>
            <a:r>
              <a:rPr lang="en-US" sz="2800" dirty="0" err="1"/>
              <a:t>Patrika</a:t>
            </a:r>
            <a:r>
              <a:rPr lang="en-US" sz="2800" dirty="0"/>
              <a:t> and </a:t>
            </a:r>
            <a:r>
              <a:rPr lang="en-US" sz="2800" dirty="0" err="1"/>
              <a:t>Dainik</a:t>
            </a:r>
            <a:r>
              <a:rPr lang="en-US" sz="2800" dirty="0"/>
              <a:t> </a:t>
            </a:r>
            <a:r>
              <a:rPr lang="en-US" sz="2800" dirty="0" err="1"/>
              <a:t>Bhaskar</a:t>
            </a:r>
            <a:r>
              <a:rPr lang="en-US" sz="2800" dirty="0"/>
              <a:t> cover local concerns.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1"/>
            <a:ext cx="8610600" cy="5016758"/>
          </a:xfrm>
          <a:prstGeom prst="rect">
            <a:avLst/>
          </a:prstGeom>
        </p:spPr>
        <p:txBody>
          <a:bodyPr wrap="square">
            <a:spAutoFit/>
          </a:bodyPr>
          <a:lstStyle/>
          <a:p>
            <a:pPr algn="just"/>
            <a:r>
              <a:rPr lang="en-US" sz="3200" dirty="0"/>
              <a:t>There are also grassroots papers written and published by and for locals. A prominent example is </a:t>
            </a:r>
            <a:r>
              <a:rPr lang="en-US" sz="3200" dirty="0" err="1"/>
              <a:t>Khabar</a:t>
            </a:r>
            <a:r>
              <a:rPr lang="en-US" sz="3200" dirty="0"/>
              <a:t> </a:t>
            </a:r>
            <a:r>
              <a:rPr lang="en-US" sz="3200" dirty="0" err="1"/>
              <a:t>Lahariya</a:t>
            </a:r>
            <a:r>
              <a:rPr lang="en-US" sz="3200" dirty="0"/>
              <a:t>, or News Waves, a weekly newspaper based in </a:t>
            </a:r>
            <a:r>
              <a:rPr lang="en-US" sz="3200" dirty="0" err="1"/>
              <a:t>Chitrakoot</a:t>
            </a:r>
            <a:r>
              <a:rPr lang="en-US" sz="3200" dirty="0"/>
              <a:t>, one of the poorest districts in central India. Written in </a:t>
            </a:r>
            <a:r>
              <a:rPr lang="en-US" sz="3200" dirty="0" err="1"/>
              <a:t>Bundeli</a:t>
            </a:r>
            <a:r>
              <a:rPr lang="en-US" sz="3200" dirty="0"/>
              <a:t>, the local lan­guage, the paper’s all-female staff has forged a reputation for investigative journalism</a:t>
            </a:r>
            <a:r>
              <a:rPr lang="en-US" sz="3200" dirty="0" smtClean="0"/>
              <a:t>.</a:t>
            </a:r>
          </a:p>
          <a:p>
            <a:pPr algn="just"/>
            <a:r>
              <a:rPr lang="en-US" sz="3200" dirty="0" smtClean="0"/>
              <a:t> </a:t>
            </a:r>
            <a:r>
              <a:rPr lang="en-US" sz="3200" dirty="0"/>
              <a:t>It has a deep support from villagers. The paper was founded in 2002 by </a:t>
            </a:r>
            <a:r>
              <a:rPr lang="en-US" sz="3200" dirty="0" err="1"/>
              <a:t>Nirantar</a:t>
            </a:r>
            <a:r>
              <a:rPr lang="en-US" sz="3200" dirty="0"/>
              <a:t>, a voluntary non­profit organization. Village newspapers such as </a:t>
            </a:r>
            <a:r>
              <a:rPr lang="en-US" sz="3200" dirty="0" err="1"/>
              <a:t>Khabar</a:t>
            </a:r>
            <a:r>
              <a:rPr lang="en-US" sz="3200" dirty="0"/>
              <a:t> </a:t>
            </a:r>
            <a:r>
              <a:rPr lang="en-US" sz="3200" dirty="0" err="1"/>
              <a:t>Lahariya</a:t>
            </a:r>
            <a:r>
              <a:rPr lang="en-US" sz="3200" dirty="0"/>
              <a:t> and </a:t>
            </a:r>
            <a:r>
              <a:rPr lang="en-US" sz="3200" dirty="0" err="1"/>
              <a:t>Sakshi</a:t>
            </a:r>
            <a:r>
              <a:rPr lang="en-US" sz="3200" dirty="0"/>
              <a:t> try to fill the rural communication gap.</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763000" cy="6124754"/>
          </a:xfrm>
          <a:prstGeom prst="rect">
            <a:avLst/>
          </a:prstGeom>
        </p:spPr>
        <p:txBody>
          <a:bodyPr wrap="square">
            <a:spAutoFit/>
          </a:bodyPr>
          <a:lstStyle/>
          <a:p>
            <a:pPr algn="just"/>
            <a:r>
              <a:rPr lang="en-US" sz="2800" b="1" dirty="0"/>
              <a:t>Component # 5. Community Radio or AIR Local Channels:</a:t>
            </a:r>
            <a:endParaRPr lang="en-US" sz="2800" dirty="0"/>
          </a:p>
          <a:p>
            <a:pPr algn="just"/>
            <a:r>
              <a:rPr lang="en-US" sz="2800" dirty="0"/>
              <a:t>Community radio is a type of radio service that caters to the interests of a certain area, broadcasting content that is popular to a local audience which is often overlooked by com­mercial or mass media broadcasters. Globally, community radios have proliferated and provide people living in remote or isolated areas access to information. In India, the govern­ment restricts its spread</a:t>
            </a:r>
            <a:r>
              <a:rPr lang="en-US" sz="2800" dirty="0" smtClean="0"/>
              <a:t>.</a:t>
            </a:r>
          </a:p>
          <a:p>
            <a:pPr algn="just"/>
            <a:endParaRPr lang="en-US" sz="2800" dirty="0"/>
          </a:p>
          <a:p>
            <a:pPr algn="just"/>
            <a:r>
              <a:rPr lang="en-US" sz="2800" dirty="0"/>
              <a:t>In other parts of the world, modern-day community radio stations serve listeners by offer­ing a variety of content that is not provided by larger commercial radio stations. Such stations carry local area news and information programmes, particularly useful for farming communi­ties that are poorly served by other media channels.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6247864"/>
          </a:xfrm>
          <a:prstGeom prst="rect">
            <a:avLst/>
          </a:prstGeom>
        </p:spPr>
        <p:txBody>
          <a:bodyPr wrap="square">
            <a:spAutoFit/>
          </a:bodyPr>
          <a:lstStyle/>
          <a:p>
            <a:pPr algn="just"/>
            <a:r>
              <a:rPr lang="en-US" sz="4000" dirty="0"/>
              <a:t>Community radio stations provide spe­cialized content that is immediately relevant to villagers. In India, community village radio could not develop properly as government guidelines permit only NGOs and civil society organizations to own and operate community radio stations. Most community stations in India are thus run by NGOs or educational institutions and have little presence in rural areas.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6370975"/>
          </a:xfrm>
          <a:prstGeom prst="rect">
            <a:avLst/>
          </a:prstGeom>
        </p:spPr>
        <p:txBody>
          <a:bodyPr wrap="square">
            <a:spAutoFit/>
          </a:bodyPr>
          <a:lstStyle/>
          <a:p>
            <a:pPr algn="just"/>
            <a:r>
              <a:rPr lang="en-US" sz="2400" b="1" dirty="0"/>
              <a:t>There are several examples where village radio has helped solve local problems</a:t>
            </a:r>
            <a:r>
              <a:rPr lang="en-US" sz="2400" b="1" dirty="0" smtClean="0"/>
              <a:t>:</a:t>
            </a:r>
          </a:p>
          <a:p>
            <a:pPr algn="just"/>
            <a:endParaRPr lang="en-US" sz="2400" dirty="0"/>
          </a:p>
          <a:p>
            <a:pPr marL="400050" indent="-400050" algn="just">
              <a:buAutoNum type="romanLcPeriod"/>
            </a:pPr>
            <a:r>
              <a:rPr lang="en-US" sz="2400" dirty="0" smtClean="0"/>
              <a:t>At </a:t>
            </a:r>
            <a:r>
              <a:rPr lang="en-US" sz="2400" dirty="0" err="1"/>
              <a:t>Bhanaj</a:t>
            </a:r>
            <a:r>
              <a:rPr lang="en-US" sz="2400" dirty="0"/>
              <a:t> village, near </a:t>
            </a:r>
            <a:r>
              <a:rPr lang="en-US" sz="2400" dirty="0" err="1"/>
              <a:t>Rishikesh</a:t>
            </a:r>
            <a:r>
              <a:rPr lang="en-US" sz="2400" dirty="0"/>
              <a:t>, community radio helped in exposing the corruption in local governance</a:t>
            </a:r>
            <a:r>
              <a:rPr lang="en-US" sz="2400" dirty="0" smtClean="0"/>
              <a:t>.</a:t>
            </a:r>
          </a:p>
          <a:p>
            <a:pPr marL="400050" indent="-400050" algn="just">
              <a:buAutoNum type="romanLcPeriod"/>
            </a:pPr>
            <a:endParaRPr lang="en-US" sz="2400" dirty="0"/>
          </a:p>
          <a:p>
            <a:pPr algn="just"/>
            <a:r>
              <a:rPr lang="en-US" sz="2400" dirty="0"/>
              <a:t>ii. In Gujarat’s Kutch, it addressed gender issues and empowered women who were victims of domestic violence</a:t>
            </a:r>
            <a:r>
              <a:rPr lang="en-US" sz="2400" dirty="0" smtClean="0"/>
              <a:t>.</a:t>
            </a:r>
          </a:p>
          <a:p>
            <a:pPr algn="just"/>
            <a:endParaRPr lang="en-US" sz="2400" dirty="0"/>
          </a:p>
          <a:p>
            <a:pPr algn="just"/>
            <a:r>
              <a:rPr lang="en-US" sz="2400" dirty="0"/>
              <a:t>iii. In </a:t>
            </a:r>
            <a:r>
              <a:rPr lang="en-US" sz="2400" dirty="0" err="1"/>
              <a:t>Budhikote</a:t>
            </a:r>
            <a:r>
              <a:rPr lang="en-US" sz="2400" dirty="0"/>
              <a:t> near Bangalore, it helped fix broken pipes and restore water supply in drought-hit areas</a:t>
            </a:r>
            <a:r>
              <a:rPr lang="en-US" sz="2400" dirty="0" smtClean="0"/>
              <a:t>.</a:t>
            </a:r>
          </a:p>
          <a:p>
            <a:pPr algn="just"/>
            <a:endParaRPr lang="en-US" sz="2400" dirty="0"/>
          </a:p>
          <a:p>
            <a:pPr algn="just"/>
            <a:r>
              <a:rPr lang="en-US" sz="2400" dirty="0"/>
              <a:t>iv. In </a:t>
            </a:r>
            <a:r>
              <a:rPr lang="en-US" sz="2400" dirty="0" err="1"/>
              <a:t>Nizamabad</a:t>
            </a:r>
            <a:r>
              <a:rPr lang="en-US" sz="2400" dirty="0"/>
              <a:t> district of Andhra Pradesh, it helped bridge the caste divide between </a:t>
            </a:r>
            <a:r>
              <a:rPr lang="en-US" sz="2400" dirty="0" err="1"/>
              <a:t>Dalits</a:t>
            </a:r>
            <a:r>
              <a:rPr lang="en-US" sz="2400" dirty="0"/>
              <a:t> and non-</a:t>
            </a:r>
            <a:r>
              <a:rPr lang="en-US" sz="2400" dirty="0" err="1"/>
              <a:t>Dalits</a:t>
            </a:r>
            <a:r>
              <a:rPr lang="en-US" sz="2400" dirty="0" smtClean="0"/>
              <a:t>.</a:t>
            </a:r>
          </a:p>
          <a:p>
            <a:pPr algn="just"/>
            <a:endParaRPr lang="en-US" sz="2400" dirty="0"/>
          </a:p>
          <a:p>
            <a:pPr algn="just"/>
            <a:r>
              <a:rPr lang="en-US" sz="2400" dirty="0"/>
              <a:t>v. In </a:t>
            </a:r>
            <a:r>
              <a:rPr lang="en-US" sz="2400" dirty="0" err="1"/>
              <a:t>Palamau</a:t>
            </a:r>
            <a:r>
              <a:rPr lang="en-US" sz="2400" dirty="0"/>
              <a:t> district of Jharkhand, it has helped stop pilferage in mid-day meals for children.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001643"/>
          </a:xfrm>
          <a:prstGeom prst="rect">
            <a:avLst/>
          </a:prstGeom>
        </p:spPr>
        <p:txBody>
          <a:bodyPr wrap="square">
            <a:spAutoFit/>
          </a:bodyPr>
          <a:lstStyle/>
          <a:p>
            <a:pPr algn="just"/>
            <a:r>
              <a:rPr lang="en-US" sz="3200" b="1" dirty="0"/>
              <a:t>Component # 6. </a:t>
            </a:r>
            <a:r>
              <a:rPr lang="en-US" sz="3200" b="1" dirty="0" err="1"/>
              <a:t>Melas</a:t>
            </a:r>
            <a:r>
              <a:rPr lang="en-US" sz="3200" b="1" dirty="0"/>
              <a:t> and Fairs:</a:t>
            </a:r>
            <a:endParaRPr lang="en-US" sz="3200" dirty="0"/>
          </a:p>
          <a:p>
            <a:pPr algn="just"/>
            <a:r>
              <a:rPr lang="en-US" sz="3200" dirty="0"/>
              <a:t>Instead of media campaigns, rural markets are more influenced by BTL techniques at the vil­lage level and at events such as </a:t>
            </a:r>
            <a:r>
              <a:rPr lang="en-US" sz="3200" dirty="0" err="1"/>
              <a:t>Kumbh</a:t>
            </a:r>
            <a:r>
              <a:rPr lang="en-US" sz="3200" dirty="0"/>
              <a:t> </a:t>
            </a:r>
            <a:r>
              <a:rPr lang="en-US" sz="3200" dirty="0" err="1"/>
              <a:t>Mela</a:t>
            </a:r>
            <a:r>
              <a:rPr lang="en-US" sz="3200" dirty="0"/>
              <a:t>, </a:t>
            </a:r>
            <a:r>
              <a:rPr lang="en-US" sz="3200" dirty="0" err="1"/>
              <a:t>Onam</a:t>
            </a:r>
            <a:r>
              <a:rPr lang="en-US" sz="3200" dirty="0"/>
              <a:t>, </a:t>
            </a:r>
            <a:r>
              <a:rPr lang="en-US" sz="3200" dirty="0" err="1"/>
              <a:t>Rathyatra</a:t>
            </a:r>
            <a:r>
              <a:rPr lang="en-US" sz="3200" dirty="0"/>
              <a:t>, </a:t>
            </a:r>
            <a:r>
              <a:rPr lang="en-US" sz="3200" dirty="0" err="1"/>
              <a:t>Baliyatra</a:t>
            </a:r>
            <a:r>
              <a:rPr lang="en-US" sz="3200" dirty="0"/>
              <a:t> and </a:t>
            </a:r>
            <a:r>
              <a:rPr lang="en-US" sz="3200" dirty="0" err="1"/>
              <a:t>Dhanuyatra</a:t>
            </a:r>
            <a:r>
              <a:rPr lang="en-US" sz="3200" dirty="0" smtClean="0"/>
              <a:t>.</a:t>
            </a:r>
          </a:p>
          <a:p>
            <a:pPr algn="just"/>
            <a:endParaRPr lang="en-US" sz="3200" dirty="0" smtClean="0"/>
          </a:p>
          <a:p>
            <a:pPr algn="just"/>
            <a:r>
              <a:rPr lang="en-US" sz="3200" dirty="0" smtClean="0"/>
              <a:t> </a:t>
            </a:r>
            <a:r>
              <a:rPr lang="en-US" sz="3200" dirty="0"/>
              <a:t>Bloomberg (2013) reports that outdoor marketing campaigns at events like the </a:t>
            </a:r>
            <a:r>
              <a:rPr lang="en-US" sz="3200" dirty="0" err="1"/>
              <a:t>Kumbh</a:t>
            </a:r>
            <a:r>
              <a:rPr lang="en-US" sz="3200" dirty="0"/>
              <a:t> are becoming very popular with a large number of companies. Fairs and </a:t>
            </a:r>
            <a:r>
              <a:rPr lang="en-US" sz="3200" dirty="0" err="1"/>
              <a:t>melas</a:t>
            </a:r>
            <a:r>
              <a:rPr lang="en-US" sz="3200" dirty="0"/>
              <a:t> represent rural marketing opportunities for companies. People come to these gatherings in huge numbers</a:t>
            </a:r>
            <a:r>
              <a:rPr lang="en-US" sz="3200" dirty="0" smtClean="0"/>
              <a:t>.</a:t>
            </a:r>
            <a:endParaRPr lang="en-US" sz="3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24754"/>
          </a:xfrm>
          <a:prstGeom prst="rect">
            <a:avLst/>
          </a:prstGeom>
        </p:spPr>
        <p:txBody>
          <a:bodyPr wrap="square">
            <a:spAutoFit/>
          </a:bodyPr>
          <a:lstStyle/>
          <a:p>
            <a:pPr algn="just"/>
            <a:r>
              <a:rPr lang="en-US" sz="2800" dirty="0" smtClean="0"/>
              <a:t>The biggest such gathering is the </a:t>
            </a:r>
            <a:r>
              <a:rPr lang="en-US" sz="2800" dirty="0" err="1" smtClean="0"/>
              <a:t>Kumbh</a:t>
            </a:r>
            <a:r>
              <a:rPr lang="en-US" sz="2800" dirty="0" smtClean="0"/>
              <a:t> </a:t>
            </a:r>
            <a:r>
              <a:rPr lang="en-US" sz="2800" dirty="0" err="1" smtClean="0"/>
              <a:t>Mela</a:t>
            </a:r>
            <a:r>
              <a:rPr lang="en-US" sz="2800" dirty="0" smtClean="0"/>
              <a:t>, described as the world’s largest gathering. The </a:t>
            </a:r>
            <a:r>
              <a:rPr lang="en-US" sz="2800" dirty="0" err="1" smtClean="0"/>
              <a:t>Maha</a:t>
            </a:r>
            <a:r>
              <a:rPr lang="en-US" sz="2800" dirty="0" smtClean="0"/>
              <a:t> </a:t>
            </a:r>
            <a:r>
              <a:rPr lang="en-US" sz="2800" dirty="0" err="1" smtClean="0"/>
              <a:t>Kumbh</a:t>
            </a:r>
            <a:r>
              <a:rPr lang="en-US" sz="2800" dirty="0" smtClean="0"/>
              <a:t> in 2013 drew some 100 million people to Ganges in Allahabad. It was a once-in-a-decade chance for companies to reach consumers who are otherwise hard to reach. Reaching all of 100 million people from rural areas in one place was a dream for advertisers. The 2013 </a:t>
            </a:r>
            <a:r>
              <a:rPr lang="en-US" sz="2800" dirty="0" err="1" smtClean="0"/>
              <a:t>Maha</a:t>
            </a:r>
            <a:r>
              <a:rPr lang="en-US" sz="2800" dirty="0" smtClean="0"/>
              <a:t> </a:t>
            </a:r>
            <a:r>
              <a:rPr lang="en-US" sz="2800" dirty="0" err="1" smtClean="0"/>
              <a:t>Kumbh</a:t>
            </a:r>
            <a:r>
              <a:rPr lang="en-US" sz="2800" dirty="0" smtClean="0"/>
              <a:t> saw companies such as Colgate, Vodafone, </a:t>
            </a:r>
            <a:r>
              <a:rPr lang="en-US" sz="2800" dirty="0" err="1" smtClean="0"/>
              <a:t>Dabur</a:t>
            </a:r>
            <a:r>
              <a:rPr lang="en-US" sz="2800" dirty="0" smtClean="0"/>
              <a:t> and HUL participat­ing and reaching the mass of the consumers directly</a:t>
            </a:r>
            <a:r>
              <a:rPr lang="en-US" sz="2800" dirty="0" smtClean="0"/>
              <a:t>.</a:t>
            </a:r>
          </a:p>
          <a:p>
            <a:pPr algn="just"/>
            <a:endParaRPr lang="en-US" sz="2800" dirty="0" smtClean="0"/>
          </a:p>
          <a:p>
            <a:pPr algn="just"/>
            <a:r>
              <a:rPr lang="en-US" sz="2800" dirty="0" smtClean="0"/>
              <a:t>The </a:t>
            </a:r>
            <a:r>
              <a:rPr lang="en-US" sz="2800" dirty="0" err="1" smtClean="0"/>
              <a:t>Kumbh</a:t>
            </a:r>
            <a:r>
              <a:rPr lang="en-US" sz="2800" dirty="0" smtClean="0"/>
              <a:t> is a huge draw and is an opportunity for brands, but smaller </a:t>
            </a:r>
            <a:r>
              <a:rPr lang="en-US" sz="2800" dirty="0" err="1" smtClean="0"/>
              <a:t>melas</a:t>
            </a:r>
            <a:r>
              <a:rPr lang="en-US" sz="2800" dirty="0" smtClean="0"/>
              <a:t> held all over the country, which gather some 10,000 to 20,000 people per day, are useful for experien­tial marketing and are therefore more marketing friendly.</a:t>
            </a:r>
            <a:endParaRPr lang="en-US" sz="2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534400" cy="6001643"/>
          </a:xfrm>
          <a:prstGeom prst="rect">
            <a:avLst/>
          </a:prstGeom>
        </p:spPr>
        <p:txBody>
          <a:bodyPr wrap="square">
            <a:spAutoFit/>
          </a:bodyPr>
          <a:lstStyle/>
          <a:p>
            <a:r>
              <a:rPr lang="en-US" sz="3200" b="1" dirty="0"/>
              <a:t>To be successful at direct marketing at </a:t>
            </a:r>
            <a:r>
              <a:rPr lang="en-US" sz="3200" b="1" dirty="0" err="1"/>
              <a:t>melas</a:t>
            </a:r>
            <a:r>
              <a:rPr lang="en-US" sz="3200" b="1" dirty="0"/>
              <a:t>, companies have to use the following strategies</a:t>
            </a:r>
            <a:r>
              <a:rPr lang="en-US" sz="3200" b="1" dirty="0" smtClean="0"/>
              <a:t>:</a:t>
            </a:r>
          </a:p>
          <a:p>
            <a:endParaRPr lang="en-US" sz="3200" dirty="0"/>
          </a:p>
          <a:p>
            <a:r>
              <a:rPr lang="en-US" sz="3200" b="1" dirty="0" err="1"/>
              <a:t>i</a:t>
            </a:r>
            <a:r>
              <a:rPr lang="en-US" sz="3200" b="1" dirty="0"/>
              <a:t>. Be Local:</a:t>
            </a:r>
            <a:endParaRPr lang="en-US" sz="3200" dirty="0"/>
          </a:p>
          <a:p>
            <a:r>
              <a:rPr lang="en-US" sz="3200" dirty="0"/>
              <a:t>Brands use </a:t>
            </a:r>
            <a:r>
              <a:rPr lang="en-US" sz="3200" dirty="0" err="1"/>
              <a:t>melas</a:t>
            </a:r>
            <a:r>
              <a:rPr lang="en-US" sz="3200" dirty="0"/>
              <a:t> to provide demos and to gain visibility. It is experiential marketing at its best. For example, a company offers cooling hair oil on a customer’s hand to smell it and feel its effect on the scalp. Such demos very often result in direct sales. The biggest successes at </a:t>
            </a:r>
            <a:r>
              <a:rPr lang="en-US" sz="3200" dirty="0" err="1"/>
              <a:t>melas</a:t>
            </a:r>
            <a:r>
              <a:rPr lang="en-US" sz="3200" dirty="0"/>
              <a:t> are local brands such as </a:t>
            </a:r>
            <a:r>
              <a:rPr lang="en-US" sz="3200" dirty="0" err="1"/>
              <a:t>Rahat</a:t>
            </a:r>
            <a:r>
              <a:rPr lang="en-US" sz="3200" dirty="0"/>
              <a:t> </a:t>
            </a:r>
            <a:r>
              <a:rPr lang="en-US" sz="3200" dirty="0" err="1"/>
              <a:t>Rooh</a:t>
            </a:r>
            <a:r>
              <a:rPr lang="en-US" sz="3200" dirty="0"/>
              <a:t>, </a:t>
            </a:r>
            <a:r>
              <a:rPr lang="en-US" sz="3200" dirty="0" err="1"/>
              <a:t>Paanch</a:t>
            </a:r>
            <a:r>
              <a:rPr lang="en-US" sz="3200" dirty="0"/>
              <a:t> </a:t>
            </a:r>
            <a:r>
              <a:rPr lang="en-US" sz="3200" dirty="0" err="1"/>
              <a:t>Bhai</a:t>
            </a:r>
            <a:r>
              <a:rPr lang="en-US" sz="3200" dirty="0"/>
              <a:t> soap or </a:t>
            </a:r>
            <a:r>
              <a:rPr lang="en-US" sz="3200" dirty="0" err="1"/>
              <a:t>Himgange</a:t>
            </a:r>
            <a:r>
              <a:rPr lang="en-US" sz="3200" dirty="0"/>
              <a:t>, who use local traders to gain popularity with consumers.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6186309"/>
          </a:xfrm>
          <a:prstGeom prst="rect">
            <a:avLst/>
          </a:prstGeom>
        </p:spPr>
        <p:txBody>
          <a:bodyPr wrap="square">
            <a:spAutoFit/>
          </a:bodyPr>
          <a:lstStyle/>
          <a:p>
            <a:r>
              <a:rPr lang="en-US" sz="3600" dirty="0"/>
              <a:t>Based on what works in rural areas, we can define the rural communications mix as a combination of seven components</a:t>
            </a:r>
            <a:r>
              <a:rPr lang="en-US" sz="3600" dirty="0" smtClean="0"/>
              <a:t>:</a:t>
            </a:r>
          </a:p>
          <a:p>
            <a:r>
              <a:rPr lang="en-US" sz="3600" dirty="0" smtClean="0"/>
              <a:t> </a:t>
            </a:r>
            <a:r>
              <a:rPr lang="en-US" sz="3600" dirty="0"/>
              <a:t>1. Wall Paintings </a:t>
            </a:r>
            <a:endParaRPr lang="en-US" sz="3600" dirty="0" smtClean="0"/>
          </a:p>
          <a:p>
            <a:r>
              <a:rPr lang="en-US" sz="3600" dirty="0" smtClean="0"/>
              <a:t>2</a:t>
            </a:r>
            <a:r>
              <a:rPr lang="en-US" sz="3600" dirty="0"/>
              <a:t>. TV/Regional Language Channels </a:t>
            </a:r>
            <a:endParaRPr lang="en-US" sz="3600" dirty="0" smtClean="0"/>
          </a:p>
          <a:p>
            <a:r>
              <a:rPr lang="en-US" sz="3600" dirty="0" smtClean="0"/>
              <a:t>3</a:t>
            </a:r>
            <a:r>
              <a:rPr lang="en-US" sz="3600" dirty="0"/>
              <a:t>. BTL Techniques, Vans and Demonstrations </a:t>
            </a:r>
            <a:endParaRPr lang="en-US" sz="3600" dirty="0" smtClean="0"/>
          </a:p>
          <a:p>
            <a:r>
              <a:rPr lang="en-US" sz="3600" dirty="0" smtClean="0"/>
              <a:t>4</a:t>
            </a:r>
            <a:r>
              <a:rPr lang="en-US" sz="3600" dirty="0"/>
              <a:t>. Village Newspapers/Local Editions of Large Newspapers </a:t>
            </a:r>
            <a:endParaRPr lang="en-US" sz="3600" dirty="0" smtClean="0"/>
          </a:p>
          <a:p>
            <a:r>
              <a:rPr lang="en-US" sz="3600" dirty="0" smtClean="0"/>
              <a:t>5</a:t>
            </a:r>
            <a:r>
              <a:rPr lang="en-US" sz="3600" dirty="0"/>
              <a:t>. Community Radio/AIR Local Channels </a:t>
            </a:r>
            <a:endParaRPr lang="en-US" sz="3600" dirty="0" smtClean="0"/>
          </a:p>
          <a:p>
            <a:r>
              <a:rPr lang="en-US" sz="3600" dirty="0" smtClean="0"/>
              <a:t>6</a:t>
            </a:r>
            <a:r>
              <a:rPr lang="en-US" sz="3600" dirty="0"/>
              <a:t>. </a:t>
            </a:r>
            <a:r>
              <a:rPr lang="en-US" sz="3600" dirty="0" err="1"/>
              <a:t>Melas</a:t>
            </a:r>
            <a:r>
              <a:rPr lang="en-US" sz="3600" dirty="0"/>
              <a:t> and Fairs </a:t>
            </a:r>
            <a:endParaRPr lang="en-US" sz="3600" dirty="0" smtClean="0"/>
          </a:p>
          <a:p>
            <a:r>
              <a:rPr lang="en-US" sz="3600" dirty="0" smtClean="0"/>
              <a:t>7</a:t>
            </a:r>
            <a:r>
              <a:rPr lang="en-US" sz="3600" dirty="0"/>
              <a:t>. Internet and Mobiles.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5632311"/>
          </a:xfrm>
          <a:prstGeom prst="rect">
            <a:avLst/>
          </a:prstGeom>
        </p:spPr>
        <p:txBody>
          <a:bodyPr wrap="square">
            <a:spAutoFit/>
          </a:bodyPr>
          <a:lstStyle/>
          <a:p>
            <a:r>
              <a:rPr lang="en-US" sz="3600" b="1" dirty="0"/>
              <a:t>ii. Be Big</a:t>
            </a:r>
            <a:r>
              <a:rPr lang="en-US" sz="3600" b="1" dirty="0" smtClean="0"/>
              <a:t>:</a:t>
            </a:r>
          </a:p>
          <a:p>
            <a:endParaRPr lang="en-US" sz="3600" dirty="0"/>
          </a:p>
          <a:p>
            <a:r>
              <a:rPr lang="en-US" sz="3600" dirty="0"/>
              <a:t>The company presence has to appear ubiquitous. For instance, at the </a:t>
            </a:r>
            <a:r>
              <a:rPr lang="en-US" sz="3600" dirty="0" err="1"/>
              <a:t>Kumbh</a:t>
            </a:r>
            <a:r>
              <a:rPr lang="en-US" sz="3600" dirty="0"/>
              <a:t> </a:t>
            </a:r>
            <a:r>
              <a:rPr lang="en-US" sz="3600" dirty="0" err="1"/>
              <a:t>Mela</a:t>
            </a:r>
            <a:r>
              <a:rPr lang="en-US" sz="3600" dirty="0"/>
              <a:t> in 2001, Lifebuoy had 50 </a:t>
            </a:r>
            <a:r>
              <a:rPr lang="en-US" sz="3600" dirty="0" err="1"/>
              <a:t>handwash</a:t>
            </a:r>
            <a:r>
              <a:rPr lang="en-US" sz="3600" dirty="0"/>
              <a:t> stations, while Fair &amp; Lovely was being sold by 500 salesmen in the style of vendors at railway stations. The idea is that stalls are not put up as an obligatory participation for mere presence, but brands have to think big and make their presence felt</a:t>
            </a:r>
            <a:r>
              <a:rPr lang="en-US" sz="3600" dirty="0" smtClean="0"/>
              <a:t>.</a:t>
            </a:r>
            <a:endParaRPr lang="en-US" sz="3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509200"/>
          </a:xfrm>
          <a:prstGeom prst="rect">
            <a:avLst/>
          </a:prstGeom>
        </p:spPr>
        <p:txBody>
          <a:bodyPr wrap="square">
            <a:spAutoFit/>
          </a:bodyPr>
          <a:lstStyle/>
          <a:p>
            <a:pPr algn="just"/>
            <a:r>
              <a:rPr lang="en-US" sz="3200" b="1" dirty="0" smtClean="0"/>
              <a:t>iii. Be Inventive:</a:t>
            </a:r>
            <a:endParaRPr lang="en-US" sz="3200" dirty="0" smtClean="0"/>
          </a:p>
          <a:p>
            <a:pPr algn="just"/>
            <a:r>
              <a:rPr lang="en-US" sz="3200" dirty="0" smtClean="0"/>
              <a:t>An important need is to be innovative because old ideas do not work. Outdated technology like videos will be spurned by the consumer. </a:t>
            </a:r>
            <a:endParaRPr lang="en-US" sz="3200" dirty="0" smtClean="0"/>
          </a:p>
          <a:p>
            <a:pPr algn="just"/>
            <a:endParaRPr lang="en-US" sz="3200" dirty="0" smtClean="0"/>
          </a:p>
          <a:p>
            <a:pPr algn="just"/>
            <a:r>
              <a:rPr lang="en-US" sz="3200" dirty="0" smtClean="0"/>
              <a:t>For </a:t>
            </a:r>
            <a:r>
              <a:rPr lang="en-US" sz="3200" dirty="0" smtClean="0"/>
              <a:t>instance, at the </a:t>
            </a:r>
            <a:r>
              <a:rPr lang="en-US" sz="3200" dirty="0" err="1" smtClean="0"/>
              <a:t>Maha</a:t>
            </a:r>
            <a:r>
              <a:rPr lang="en-US" sz="3200" dirty="0" smtClean="0"/>
              <a:t> </a:t>
            </a:r>
            <a:r>
              <a:rPr lang="en-US" sz="3200" dirty="0" err="1" smtClean="0"/>
              <a:t>Pushkaram</a:t>
            </a:r>
            <a:r>
              <a:rPr lang="en-US" sz="3200" dirty="0" smtClean="0"/>
              <a:t>, a huge fair held at Rajahmundry in Andhra Pradesh, HUL distributed 3,000 special cups across 250 tea stalls to promote its tea brand, 3 Roses. The brand logo and message appeared on the cup when it was filled with hot beverage, which was a novelty for the rural audience.</a:t>
            </a:r>
            <a:endParaRPr lang="en-US" sz="32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5693866"/>
          </a:xfrm>
          <a:prstGeom prst="rect">
            <a:avLst/>
          </a:prstGeom>
        </p:spPr>
        <p:txBody>
          <a:bodyPr wrap="square">
            <a:spAutoFit/>
          </a:bodyPr>
          <a:lstStyle/>
          <a:p>
            <a:pPr algn="just"/>
            <a:r>
              <a:rPr lang="en-US" sz="2800" b="1" dirty="0"/>
              <a:t>Component # 7. Internet and Mobiles:</a:t>
            </a:r>
            <a:endParaRPr lang="en-US" sz="2800" dirty="0"/>
          </a:p>
          <a:p>
            <a:pPr algn="just"/>
            <a:r>
              <a:rPr lang="en-US" sz="2800" dirty="0"/>
              <a:t>The use of the Internet and mobiles is slowly but surely increasing in rural areas. The spread of cheap </a:t>
            </a:r>
            <a:r>
              <a:rPr lang="en-US" sz="2800" dirty="0" err="1"/>
              <a:t>smartphones</a:t>
            </a:r>
            <a:r>
              <a:rPr lang="en-US" sz="2800" dirty="0"/>
              <a:t> has also given a boost to rural mobile Internet users, which grew by 93 percent between December 2014-December 2015, according to Internet and Mobile Association of India (IAMAI) figures</a:t>
            </a:r>
            <a:r>
              <a:rPr lang="en-US" sz="2800" dirty="0" smtClean="0"/>
              <a:t>.</a:t>
            </a:r>
          </a:p>
          <a:p>
            <a:pPr algn="just"/>
            <a:endParaRPr lang="en-US" sz="2800" dirty="0" smtClean="0"/>
          </a:p>
          <a:p>
            <a:pPr algn="just"/>
            <a:r>
              <a:rPr lang="en-US" sz="2800" dirty="0" smtClean="0"/>
              <a:t> </a:t>
            </a:r>
            <a:r>
              <a:rPr lang="en-US" sz="2800" dirty="0"/>
              <a:t>However, only 9 percent of the hinterland has access to the technology, according to the report released jointly by IAMAI and IMRB.</a:t>
            </a:r>
          </a:p>
          <a:p>
            <a:pPr algn="just"/>
            <a:r>
              <a:rPr lang="en-US" sz="2800" dirty="0"/>
              <a:t>In comparison, 53 percent of urban areas had mobile Internet connectivity and grew at 71 percent during the same period, thereby highlighting the urban-rural divide in the country.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458200" cy="6186309"/>
          </a:xfrm>
          <a:prstGeom prst="rect">
            <a:avLst/>
          </a:prstGeom>
        </p:spPr>
        <p:txBody>
          <a:bodyPr wrap="square">
            <a:spAutoFit/>
          </a:bodyPr>
          <a:lstStyle/>
          <a:p>
            <a:r>
              <a:rPr lang="en-US" sz="3600" dirty="0" smtClean="0"/>
              <a:t>But IAMAI data shows that rural India is growing fast. Mobile Internet users in rural India grew from 68 million in June 2015 to 109 million in June 2016, signifying a 60 percent growth in users</a:t>
            </a:r>
            <a:r>
              <a:rPr lang="en-US" sz="3600" dirty="0" smtClean="0"/>
              <a:t>.</a:t>
            </a:r>
          </a:p>
          <a:p>
            <a:endParaRPr lang="en-US" sz="3600" dirty="0" smtClean="0"/>
          </a:p>
          <a:p>
            <a:r>
              <a:rPr lang="en-US" sz="3600" dirty="0" smtClean="0"/>
              <a:t>Among rural users, on the other hand, 52 percent said their primary reason for accessing the Internet was entertainment. Communication and social networking stood at 37 percent and 39 percent, respectively.</a:t>
            </a: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86309"/>
          </a:xfrm>
          <a:prstGeom prst="rect">
            <a:avLst/>
          </a:prstGeom>
        </p:spPr>
        <p:txBody>
          <a:bodyPr wrap="square">
            <a:spAutoFit/>
          </a:bodyPr>
          <a:lstStyle/>
          <a:p>
            <a:pPr algn="just"/>
            <a:r>
              <a:rPr lang="en-US" sz="3600" b="1" dirty="0"/>
              <a:t>Component # 1. Wall Paintings:</a:t>
            </a:r>
            <a:endParaRPr lang="en-US" sz="3600" dirty="0"/>
          </a:p>
          <a:p>
            <a:pPr algn="just"/>
            <a:r>
              <a:rPr lang="en-US" sz="3600" dirty="0"/>
              <a:t>Wall paintings reach even the smallest villages where mass media has not made inroads. These are cheap and serve as fixtures on walls with high visibility. Local painters do the job and villagers welcome these messages as the paint helps to protect walls. For consumer durables, direct marketing campaigns are effective. A dealer push combined with wall paintings and attractive schemes and exchange offers can give a lot of mileage in rural markets</a:t>
            </a:r>
            <a:r>
              <a:rPr lang="en-US" sz="3600" dirty="0" smtClean="0"/>
              <a:t>.</a:t>
            </a: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610600" cy="5632311"/>
          </a:xfrm>
          <a:prstGeom prst="rect">
            <a:avLst/>
          </a:prstGeom>
        </p:spPr>
        <p:txBody>
          <a:bodyPr wrap="square">
            <a:spAutoFit/>
          </a:bodyPr>
          <a:lstStyle/>
          <a:p>
            <a:pPr algn="just"/>
            <a:r>
              <a:rPr lang="en-US" sz="4000" dirty="0" smtClean="0"/>
              <a:t>Many durables companies such as Bajaj Auto, Hero </a:t>
            </a:r>
            <a:r>
              <a:rPr lang="en-US" sz="4000" dirty="0" err="1" smtClean="0"/>
              <a:t>Motocorp</a:t>
            </a:r>
            <a:r>
              <a:rPr lang="en-US" sz="4000" dirty="0" smtClean="0"/>
              <a:t>, LG and so on are tapping rural markets through wall paintings and have made significant inroads in rural market. </a:t>
            </a:r>
            <a:endParaRPr lang="en-US" sz="4000" dirty="0" smtClean="0"/>
          </a:p>
          <a:p>
            <a:pPr algn="just"/>
            <a:r>
              <a:rPr lang="en-US" sz="4000" dirty="0" smtClean="0"/>
              <a:t>Wall </a:t>
            </a:r>
            <a:r>
              <a:rPr lang="en-US" sz="4000" dirty="0" smtClean="0"/>
              <a:t>painting is the most widespread form of advertising and well accepted among rural consumers, and so are an effective promotional tool, because they constantly remind rural people about names and logos.</a:t>
            </a:r>
            <a:endParaRPr lang="en-US"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534400" cy="5509200"/>
          </a:xfrm>
          <a:prstGeom prst="rect">
            <a:avLst/>
          </a:prstGeom>
        </p:spPr>
        <p:txBody>
          <a:bodyPr wrap="square">
            <a:spAutoFit/>
          </a:bodyPr>
          <a:lstStyle/>
          <a:p>
            <a:pPr algn="just"/>
            <a:r>
              <a:rPr lang="en-US" sz="3200" b="1" dirty="0"/>
              <a:t>Component # 2. TV/Regional Language Channels:</a:t>
            </a:r>
            <a:endParaRPr lang="en-US" sz="3200" dirty="0"/>
          </a:p>
          <a:p>
            <a:pPr algn="just"/>
            <a:r>
              <a:rPr lang="en-US" sz="3200" dirty="0"/>
              <a:t>Over 75 percent of India’s urban households own a TV set, compared to just one-third of rural households, according to 2011 Census figures. The census also reveals that only 9.4 percent of households in the country have either a laptop or a computer and only 3 percent of them have an Internet connection. While 20 percent of urban and 5 percent of rural house­holds now own a computer or laptop, just 1 percent of rural Indian households own a com­puter with Internet.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458200" cy="5509200"/>
          </a:xfrm>
          <a:prstGeom prst="rect">
            <a:avLst/>
          </a:prstGeom>
        </p:spPr>
        <p:txBody>
          <a:bodyPr wrap="square">
            <a:spAutoFit/>
          </a:bodyPr>
          <a:lstStyle/>
          <a:p>
            <a:pPr algn="just"/>
            <a:r>
              <a:rPr lang="en-US" sz="3200" dirty="0"/>
              <a:t>A report by Tata Strategic Management Group Team published in Business Standard (2013) shows that more than 90 percent of the districts in rural India have experienced positive growth in TV penetration. However, there has been significant variation observed in the growth pattern, with select districts contributing a disproportionate share to this growth</a:t>
            </a:r>
            <a:r>
              <a:rPr lang="en-US" sz="3200" dirty="0" smtClean="0"/>
              <a:t>.</a:t>
            </a:r>
          </a:p>
          <a:p>
            <a:pPr algn="just"/>
            <a:endParaRPr lang="en-US" sz="3200" dirty="0"/>
          </a:p>
          <a:p>
            <a:pPr algn="just"/>
            <a:r>
              <a:rPr lang="en-US" sz="3200" b="1" dirty="0"/>
              <a:t>Based on their growth trend in the 2007 to 2010 period, we can classify rural India into four groups</a:t>
            </a: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555641"/>
          </a:xfrm>
          <a:prstGeom prst="rect">
            <a:avLst/>
          </a:prstGeom>
        </p:spPr>
        <p:txBody>
          <a:bodyPr wrap="square">
            <a:spAutoFit/>
          </a:bodyPr>
          <a:lstStyle/>
          <a:p>
            <a:r>
              <a:rPr lang="en-US" sz="2800" b="1" dirty="0" err="1"/>
              <a:t>i</a:t>
            </a:r>
            <a:r>
              <a:rPr lang="en-US" sz="2800" b="1" dirty="0"/>
              <a:t>. Diamonds:</a:t>
            </a:r>
            <a:endParaRPr lang="en-US" sz="2800" dirty="0"/>
          </a:p>
          <a:p>
            <a:r>
              <a:rPr lang="en-US" sz="2800" dirty="0"/>
              <a:t>High growth rate districts from FY07 to FY10. There are 79 diamond dis­tricts in India, which have seen high growth. These districts have contributed close to 28 percent of India’s rural growth and constitute 25 percent of rural population</a:t>
            </a:r>
            <a:r>
              <a:rPr lang="en-US" sz="2800" dirty="0" smtClean="0"/>
              <a:t>.</a:t>
            </a:r>
          </a:p>
          <a:p>
            <a:endParaRPr lang="en-US" sz="2800" dirty="0" smtClean="0"/>
          </a:p>
          <a:p>
            <a:endParaRPr lang="en-US" sz="2800" dirty="0"/>
          </a:p>
          <a:p>
            <a:r>
              <a:rPr lang="en-US" sz="2800" b="1" dirty="0"/>
              <a:t>ii. Resilient</a:t>
            </a:r>
            <a:r>
              <a:rPr lang="en-US" sz="2800" b="1" dirty="0" smtClean="0"/>
              <a:t>:</a:t>
            </a:r>
            <a:endParaRPr lang="en-US" sz="2800" dirty="0"/>
          </a:p>
          <a:p>
            <a:r>
              <a:rPr lang="en-US" sz="2800" dirty="0"/>
              <a:t>Moderate to high growth every year between FY07 to FY10. There are 119 resilient districts, together contributing to 31 percent of rural growth and 22 percent of rural demand. The diamond and the resilient groups comprise 198 districts with 35 percent of the rural population. More than 90 percent of the growth in demand is accounted for by the diamond and resilient districts put together.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124754"/>
          </a:xfrm>
          <a:prstGeom prst="rect">
            <a:avLst/>
          </a:prstGeom>
        </p:spPr>
        <p:txBody>
          <a:bodyPr wrap="square">
            <a:spAutoFit/>
          </a:bodyPr>
          <a:lstStyle/>
          <a:p>
            <a:r>
              <a:rPr lang="en-US" sz="2800" b="1" dirty="0"/>
              <a:t>iii. Emerging:</a:t>
            </a:r>
            <a:endParaRPr lang="en-US" sz="2800" dirty="0"/>
          </a:p>
          <a:p>
            <a:r>
              <a:rPr lang="en-US" sz="2800" dirty="0"/>
              <a:t>Districts that have picked up growth from FY08 onwards, showing growth rates of 12 percent per annum. There were 173 emerging districts which generate 31 percent of the demand, but contributed only to 20 percent of rural growth. These dis­tricts demonstrated low growth in FY08 but picked up speed in subsequent years</a:t>
            </a:r>
            <a:r>
              <a:rPr lang="en-US" sz="2800" dirty="0" smtClean="0"/>
              <a:t>.</a:t>
            </a:r>
          </a:p>
          <a:p>
            <a:endParaRPr lang="en-US" sz="2800" dirty="0"/>
          </a:p>
          <a:p>
            <a:r>
              <a:rPr lang="en-US" sz="2800" b="1" dirty="0"/>
              <a:t>iv. Laggards:</a:t>
            </a:r>
            <a:endParaRPr lang="en-US" sz="2800" dirty="0"/>
          </a:p>
          <a:p>
            <a:r>
              <a:rPr lang="en-US" sz="2800" dirty="0"/>
              <a:t>Districts which are growing at a low rate of less than 5 percent per annum since 2008. There are 201 laggard districts which comprise one-third of the rural popu­lation, contribute to around 30 percent of the demand but capture only 20 percent of rural growth</a:t>
            </a:r>
            <a:r>
              <a:rPr lang="en-US" sz="2800" dirty="0" smtClean="0"/>
              <a:t>.</a:t>
            </a:r>
            <a:endParaRPr 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016758"/>
          </a:xfrm>
          <a:prstGeom prst="rect">
            <a:avLst/>
          </a:prstGeom>
        </p:spPr>
        <p:txBody>
          <a:bodyPr wrap="square">
            <a:spAutoFit/>
          </a:bodyPr>
          <a:lstStyle/>
          <a:p>
            <a:r>
              <a:rPr lang="en-US" sz="3200" dirty="0" smtClean="0"/>
              <a:t>These districts do not follow the generally accepted wisdom of rich states and poor states. Most of the 198 diamond and resilient districts are seen to be clustered in multiple regions forming growth pockets. For example, northern </a:t>
            </a:r>
            <a:r>
              <a:rPr lang="en-US" sz="3200" dirty="0" err="1" smtClean="0"/>
              <a:t>Odisha</a:t>
            </a:r>
            <a:r>
              <a:rPr lang="en-US" sz="3200" dirty="0" smtClean="0"/>
              <a:t> accounts for a large part of the resil­ient rural growth in the country. </a:t>
            </a:r>
            <a:endParaRPr lang="en-US" sz="3200" dirty="0" smtClean="0"/>
          </a:p>
          <a:p>
            <a:r>
              <a:rPr lang="en-US" sz="3200" dirty="0" smtClean="0"/>
              <a:t>Other </a:t>
            </a:r>
            <a:r>
              <a:rPr lang="en-US" sz="3200" dirty="0" smtClean="0"/>
              <a:t>such prominent clusters are found in the states of Andhra Pradesh, Madhya Pradesh and Rajasthan. Uttar Pradesh and Bihar do not seem to show consistent high growth and account for only nine such districts.</a:t>
            </a: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26</TotalTime>
  <Words>1480</Words>
  <Application>Microsoft Office PowerPoint</Application>
  <PresentationFormat>On-screen Show (4:3)</PresentationFormat>
  <Paragraphs>137</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Equity</vt:lpstr>
      <vt:lpstr>Components of Communication Mix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Components of Communication Mix </dc:title>
  <dc:creator>Ashutosh</dc:creator>
  <cp:lastModifiedBy>Ashutosh</cp:lastModifiedBy>
  <cp:revision>5</cp:revision>
  <dcterms:created xsi:type="dcterms:W3CDTF">2020-05-05T13:14:05Z</dcterms:created>
  <dcterms:modified xsi:type="dcterms:W3CDTF">2020-05-06T06:14:10Z</dcterms:modified>
</cp:coreProperties>
</file>