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F590B19-F8B3-4377-B6E2-02F406C8A93B}" type="datetimeFigureOut">
              <a:rPr lang="en-US" smtClean="0"/>
              <a:pPr/>
              <a:t>5/7/2020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2D49909A-0819-4A41-8170-B4BB2B099885}"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F590B19-F8B3-4377-B6E2-02F406C8A93B}"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49909A-0819-4A41-8170-B4BB2B09988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F590B19-F8B3-4377-B6E2-02F406C8A93B}"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49909A-0819-4A41-8170-B4BB2B09988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F590B19-F8B3-4377-B6E2-02F406C8A93B}"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49909A-0819-4A41-8170-B4BB2B099885}"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F590B19-F8B3-4377-B6E2-02F406C8A93B}" type="datetimeFigureOut">
              <a:rPr lang="en-US" smtClean="0"/>
              <a:pPr/>
              <a:t>5/7/2020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2D49909A-0819-4A41-8170-B4BB2B09988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F590B19-F8B3-4377-B6E2-02F406C8A93B}"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49909A-0819-4A41-8170-B4BB2B099885}"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F590B19-F8B3-4377-B6E2-02F406C8A93B}" type="datetimeFigureOut">
              <a:rPr lang="en-US" smtClean="0"/>
              <a:pPr/>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49909A-0819-4A41-8170-B4BB2B099885}"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F590B19-F8B3-4377-B6E2-02F406C8A93B}" type="datetimeFigureOut">
              <a:rPr lang="en-US" smtClean="0"/>
              <a:pPr/>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49909A-0819-4A41-8170-B4BB2B09988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590B19-F8B3-4377-B6E2-02F406C8A93B}" type="datetimeFigureOut">
              <a:rPr lang="en-US" smtClean="0"/>
              <a:pPr/>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49909A-0819-4A41-8170-B4BB2B09988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F590B19-F8B3-4377-B6E2-02F406C8A93B}"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49909A-0819-4A41-8170-B4BB2B099885}"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F590B19-F8B3-4377-B6E2-02F406C8A93B}" type="datetimeFigureOut">
              <a:rPr lang="en-US" smtClean="0"/>
              <a:pPr/>
              <a:t>5/7/2020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2D49909A-0819-4A41-8170-B4BB2B099885}"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F590B19-F8B3-4377-B6E2-02F406C8A93B}" type="datetimeFigureOut">
              <a:rPr lang="en-US" smtClean="0"/>
              <a:pPr/>
              <a:t>5/7/2020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2D49909A-0819-4A41-8170-B4BB2B09988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352800"/>
            <a:ext cx="7543800" cy="4114800"/>
          </a:xfrm>
        </p:spPr>
        <p:txBody>
          <a:bodyPr>
            <a:noAutofit/>
          </a:bodyPr>
          <a:lstStyle/>
          <a:p>
            <a:pPr algn="l"/>
            <a:endParaRPr lang="en-US" sz="1800" b="1" dirty="0" smtClean="0"/>
          </a:p>
          <a:p>
            <a:pPr algn="l"/>
            <a:endParaRPr lang="en-US" sz="1800" b="1" dirty="0" smtClean="0"/>
          </a:p>
          <a:p>
            <a:pPr algn="l"/>
            <a:endParaRPr lang="en-US" sz="1800" b="1" dirty="0" smtClean="0"/>
          </a:p>
          <a:p>
            <a:pPr algn="l"/>
            <a:endParaRPr lang="en-US" sz="1800" b="1" dirty="0" smtClean="0"/>
          </a:p>
          <a:p>
            <a:pPr algn="l"/>
            <a:r>
              <a:rPr lang="en-US" sz="1800" b="1" dirty="0" smtClean="0"/>
              <a:t>Prof(Dr) B.L. </a:t>
            </a:r>
            <a:r>
              <a:rPr lang="en-US" sz="1800" b="1" dirty="0" err="1" smtClean="0"/>
              <a:t>Verma</a:t>
            </a:r>
            <a:endParaRPr lang="en-US" sz="1800" b="1" dirty="0" smtClean="0"/>
          </a:p>
          <a:p>
            <a:pPr algn="l"/>
            <a:r>
              <a:rPr lang="en-US" sz="1800" b="1" dirty="0" smtClean="0"/>
              <a:t>Professor</a:t>
            </a:r>
          </a:p>
          <a:p>
            <a:pPr algn="l"/>
            <a:r>
              <a:rPr lang="en-US" sz="1800" b="1" dirty="0" smtClean="0"/>
              <a:t>Department of business Administration</a:t>
            </a:r>
          </a:p>
          <a:p>
            <a:pPr algn="l"/>
            <a:r>
              <a:rPr lang="en-US" sz="1800" b="1" dirty="0" smtClean="0"/>
              <a:t>UCCMS,MLSU,UDAIPUR</a:t>
            </a:r>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a:p>
        </p:txBody>
      </p:sp>
      <p:sp>
        <p:nvSpPr>
          <p:cNvPr id="2" name="Title 1"/>
          <p:cNvSpPr>
            <a:spLocks noGrp="1"/>
          </p:cNvSpPr>
          <p:nvPr>
            <p:ph type="ctrTitle"/>
          </p:nvPr>
        </p:nvSpPr>
        <p:spPr/>
        <p:txBody>
          <a:bodyPr/>
          <a:lstStyle/>
          <a:p>
            <a:r>
              <a:rPr lang="en-US" b="1" dirty="0" smtClean="0"/>
              <a:t>Marketing </a:t>
            </a:r>
            <a:r>
              <a:rPr lang="en-US" b="1" dirty="0"/>
              <a:t>mix elements for rural segments: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5632311"/>
          </a:xfrm>
          <a:prstGeom prst="rect">
            <a:avLst/>
          </a:prstGeom>
        </p:spPr>
        <p:txBody>
          <a:bodyPr wrap="square">
            <a:spAutoFit/>
          </a:bodyPr>
          <a:lstStyle/>
          <a:p>
            <a:pPr fontAlgn="base"/>
            <a:r>
              <a:rPr lang="en-US" sz="4000" dirty="0" smtClean="0"/>
              <a:t>Village fairs and festivals are ideal venues for projecting these programmes. In certain cases, public meetings, too, are used for rural promotion. </a:t>
            </a:r>
            <a:endParaRPr lang="en-US" sz="4000" dirty="0" smtClean="0"/>
          </a:p>
          <a:p>
            <a:pPr fontAlgn="base"/>
            <a:endParaRPr lang="en-US" sz="4000" dirty="0" smtClean="0"/>
          </a:p>
          <a:p>
            <a:pPr fontAlgn="base"/>
            <a:r>
              <a:rPr lang="en-US" sz="4000" dirty="0" smtClean="0"/>
              <a:t>Music </a:t>
            </a:r>
            <a:r>
              <a:rPr lang="en-US" sz="4000" dirty="0" smtClean="0"/>
              <a:t>cassettes (CDs) are another effective medium for rural communication. It is an appealing medium and a comparatively less expensive medium.</a:t>
            </a:r>
            <a:endParaRPr lang="en-US"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001643"/>
          </a:xfrm>
          <a:prstGeom prst="rect">
            <a:avLst/>
          </a:prstGeom>
        </p:spPr>
        <p:txBody>
          <a:bodyPr wrap="square">
            <a:spAutoFit/>
          </a:bodyPr>
          <a:lstStyle/>
          <a:p>
            <a:pPr fontAlgn="base"/>
            <a:r>
              <a:rPr lang="en-US" sz="3200" dirty="0"/>
              <a:t>Different language groups can be reached with a low budget. They can be played in cinema houses or in other places where rural people assemble. It is also essential that in all rural communication, the rural genius must be kept in view. The theme, the message, the copy, the language, and the delivery must match the rural context</a:t>
            </a:r>
            <a:r>
              <a:rPr lang="en-US" sz="3200" dirty="0" smtClean="0"/>
              <a:t>.</a:t>
            </a:r>
          </a:p>
          <a:p>
            <a:pPr fontAlgn="base"/>
            <a:endParaRPr lang="en-US" sz="3200" dirty="0"/>
          </a:p>
          <a:p>
            <a:pPr fontAlgn="base"/>
            <a:r>
              <a:rPr lang="en-US" sz="3200" dirty="0"/>
              <a:t>Evidently, rural communication needs creativity and innovation. In rural marketing, usually a greater time lag is involved between the introduction of a product and its economic size sale. This is because the rural buyer’s adoption process is relatively more time consuming.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5632311"/>
          </a:xfrm>
          <a:prstGeom prst="rect">
            <a:avLst/>
          </a:prstGeom>
        </p:spPr>
        <p:txBody>
          <a:bodyPr wrap="square">
            <a:spAutoFit/>
          </a:bodyPr>
          <a:lstStyle/>
          <a:p>
            <a:pPr algn="just" fontAlgn="base"/>
            <a:r>
              <a:rPr lang="en-US" sz="4000" b="1" dirty="0"/>
              <a:t>4. Place Mix:</a:t>
            </a:r>
          </a:p>
          <a:p>
            <a:pPr algn="just" fontAlgn="base"/>
            <a:r>
              <a:rPr lang="en-US" sz="4000" dirty="0"/>
              <a:t>Rural markets face the critical issues of distribution. The marketer has to strengthen the distribution strategies. </a:t>
            </a:r>
            <a:endParaRPr lang="en-US" sz="4000" dirty="0" smtClean="0"/>
          </a:p>
          <a:p>
            <a:pPr algn="just" fontAlgn="base"/>
            <a:r>
              <a:rPr lang="en-US" sz="4000" dirty="0" smtClean="0"/>
              <a:t>Distributing </a:t>
            </a:r>
            <a:r>
              <a:rPr lang="en-US" sz="4000" dirty="0"/>
              <a:t>small and medium sized packets through poor roads, over long distances, into deep pockets of rural India and getting the stockiest to trust the mobility is a herculean task.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fontAlgn="base"/>
            <a:r>
              <a:rPr lang="en-US" sz="4400" b="1" dirty="0"/>
              <a:t>1. Product Mix:</a:t>
            </a:r>
          </a:p>
          <a:p>
            <a:pPr fontAlgn="base"/>
            <a:r>
              <a:rPr lang="en-US" sz="4400" dirty="0"/>
              <a:t>Product is a powerful determinant of firm’s success. The products must be suitable to rural customers in all significant aspects. The company must produce product according to the present and the expected state of rural buyers.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32311"/>
          </a:xfrm>
          <a:prstGeom prst="rect">
            <a:avLst/>
          </a:prstGeom>
        </p:spPr>
        <p:txBody>
          <a:bodyPr wrap="square">
            <a:spAutoFit/>
          </a:bodyPr>
          <a:lstStyle/>
          <a:p>
            <a:pPr algn="just" fontAlgn="base"/>
            <a:r>
              <a:rPr lang="en-US" sz="3600" dirty="0" smtClean="0"/>
              <a:t>Product features (size, shape, </a:t>
            </a:r>
            <a:r>
              <a:rPr lang="en-US" sz="3600" dirty="0" err="1" smtClean="0"/>
              <a:t>colour</a:t>
            </a:r>
            <a:r>
              <a:rPr lang="en-US" sz="3600" dirty="0" smtClean="0"/>
              <a:t>, weight, etc.), qualities, brand name, packaging, labeling, services, and other relevant aspect must be fit with needs, wants and capacity of buyers. </a:t>
            </a:r>
            <a:endParaRPr lang="en-US" sz="3600" dirty="0" smtClean="0"/>
          </a:p>
          <a:p>
            <a:pPr algn="just" fontAlgn="base"/>
            <a:endParaRPr lang="en-US" sz="3600" dirty="0" smtClean="0"/>
          </a:p>
          <a:p>
            <a:pPr algn="just" fontAlgn="base"/>
            <a:r>
              <a:rPr lang="en-US" sz="3600" dirty="0" smtClean="0"/>
              <a:t>Product </a:t>
            </a:r>
            <a:r>
              <a:rPr lang="en-US" sz="3600" dirty="0" smtClean="0"/>
              <a:t>must undergo necessary changes and improvements to sustain its suitability over time. Note that effectiveness of other decisions like pricing, promotion and place also depends on the product.</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5632311"/>
          </a:xfrm>
          <a:prstGeom prst="rect">
            <a:avLst/>
          </a:prstGeom>
        </p:spPr>
        <p:txBody>
          <a:bodyPr wrap="square">
            <a:spAutoFit/>
          </a:bodyPr>
          <a:lstStyle/>
          <a:p>
            <a:pPr fontAlgn="base"/>
            <a:r>
              <a:rPr lang="en-US" sz="4000" b="1" dirty="0"/>
              <a:t>2. Price Mix:</a:t>
            </a:r>
          </a:p>
          <a:p>
            <a:pPr fontAlgn="base"/>
            <a:r>
              <a:rPr lang="en-US" sz="4000" dirty="0"/>
              <a:t>Price is the unique element of marketing mix, particularly, for rural markets. </a:t>
            </a:r>
            <a:endParaRPr lang="en-US" sz="4000" dirty="0" smtClean="0"/>
          </a:p>
          <a:p>
            <a:pPr fontAlgn="base"/>
            <a:endParaRPr lang="en-US" sz="4000" dirty="0" smtClean="0"/>
          </a:p>
          <a:p>
            <a:pPr fontAlgn="base"/>
            <a:r>
              <a:rPr lang="en-US" sz="4000" dirty="0" smtClean="0"/>
              <a:t>Rural </a:t>
            </a:r>
            <a:r>
              <a:rPr lang="en-US" sz="4000" dirty="0"/>
              <a:t>customers are most price sensitive and, hence, price plays more decisive role in buying decisions. Pricing policies and strategies must be formulated with care and caution.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016758"/>
          </a:xfrm>
          <a:prstGeom prst="rect">
            <a:avLst/>
          </a:prstGeom>
        </p:spPr>
        <p:txBody>
          <a:bodyPr wrap="square">
            <a:spAutoFit/>
          </a:bodyPr>
          <a:lstStyle/>
          <a:p>
            <a:pPr fontAlgn="base"/>
            <a:r>
              <a:rPr lang="en-US" sz="4000" dirty="0" smtClean="0"/>
              <a:t>Price level, discounts and rebates, credit and installment faculties, and so on are important considerations while setting and altering prices. </a:t>
            </a:r>
            <a:endParaRPr lang="en-US" sz="4000" dirty="0" smtClean="0"/>
          </a:p>
          <a:p>
            <a:pPr fontAlgn="base"/>
            <a:endParaRPr lang="en-US" sz="4000" dirty="0" smtClean="0"/>
          </a:p>
          <a:p>
            <a:pPr fontAlgn="base"/>
            <a:r>
              <a:rPr lang="en-US" sz="4000" dirty="0" smtClean="0"/>
              <a:t>Normally</a:t>
            </a:r>
            <a:r>
              <a:rPr lang="en-US" sz="4000" dirty="0" smtClean="0"/>
              <a:t>, the low-priced products attract rural buyers. However, some rural customers are quality and status conscious.</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algn="just" fontAlgn="base"/>
            <a:r>
              <a:rPr lang="en-US" sz="3200" b="1" dirty="0"/>
              <a:t>3. Promotion Mix:</a:t>
            </a:r>
          </a:p>
          <a:p>
            <a:pPr algn="just" fontAlgn="base"/>
            <a:r>
              <a:rPr lang="en-US" sz="3200" dirty="0"/>
              <a:t>Rural markets are delicately powerful. Certain adaptations are required to cater to the rural masses. The promotion strategies and distribution strategies are of paramount importance. Ad makers have learned to leverage the benefits of improved infrastructure and media reach. </a:t>
            </a:r>
            <a:endParaRPr lang="en-US" sz="3200" dirty="0" smtClean="0"/>
          </a:p>
          <a:p>
            <a:pPr algn="just" fontAlgn="base"/>
            <a:endParaRPr lang="en-US" sz="3200" dirty="0" smtClean="0"/>
          </a:p>
          <a:p>
            <a:pPr algn="just" fontAlgn="base"/>
            <a:r>
              <a:rPr lang="en-US" sz="3200" dirty="0" smtClean="0"/>
              <a:t>The </a:t>
            </a:r>
            <a:r>
              <a:rPr lang="en-US" sz="3200" dirty="0"/>
              <a:t>television airs advertisements to lure rural masses, and they are sure it reaches the target audience, because majority of rural India possesses and is glued to TV sets!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pPr algn="just"/>
            <a:r>
              <a:rPr lang="en-US" sz="4000" dirty="0"/>
              <a:t>Marketing manager has to decide on promotional tools such as advertisement (objectives, message, media, budget, scheduling, etc.), sales promotion (sales promotion tools, levels, costs, timing, etc.), personal selling (including objectives, sales force size, recruitment and selection, training and development, remuneration, training, controlling, etc.), and publicity and public relations.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a:r>
              <a:rPr lang="en-US" sz="4000" dirty="0"/>
              <a:t>The method of promotion needs to be tailored to suit the expectations of the market. Van/ vehicle campaigns, edutainment films, generating word of mouth publicity through opinion leaders, </a:t>
            </a:r>
            <a:r>
              <a:rPr lang="en-US" sz="4000" dirty="0" err="1"/>
              <a:t>colourful</a:t>
            </a:r>
            <a:r>
              <a:rPr lang="en-US" sz="4000" dirty="0"/>
              <a:t> wall paintings, etc., techniques have been proved effective. The wide reach of television has exposed the conservative audience to westernization.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86309"/>
          </a:xfrm>
          <a:prstGeom prst="rect">
            <a:avLst/>
          </a:prstGeom>
        </p:spPr>
        <p:txBody>
          <a:bodyPr wrap="square">
            <a:spAutoFit/>
          </a:bodyPr>
          <a:lstStyle/>
          <a:p>
            <a:pPr algn="just" fontAlgn="base"/>
            <a:r>
              <a:rPr lang="en-US" sz="4400" dirty="0"/>
              <a:t>Similarly, puppet-shows, dance, dramas and mythological songs, specially developed for product-promotion purpose, are now being used in rural markets. </a:t>
            </a:r>
            <a:endParaRPr lang="en-US" sz="4400" dirty="0" smtClean="0"/>
          </a:p>
          <a:p>
            <a:pPr algn="just" fontAlgn="base"/>
            <a:endParaRPr lang="en-US" sz="4400" dirty="0" smtClean="0"/>
          </a:p>
          <a:p>
            <a:pPr algn="just" fontAlgn="base"/>
            <a:r>
              <a:rPr lang="en-US" sz="4400" dirty="0" smtClean="0"/>
              <a:t>These </a:t>
            </a:r>
            <a:r>
              <a:rPr lang="en-US" sz="4400" dirty="0"/>
              <a:t>traditional art forms readily render for communication with the rural society</a:t>
            </a:r>
            <a:r>
              <a:rPr lang="en-US" sz="4400" dirty="0" smtClean="0"/>
              <a:t>.</a:t>
            </a:r>
            <a:endParaRPr lang="en-US"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TotalTime>
  <Words>697</Words>
  <Application>Microsoft Office PowerPoint</Application>
  <PresentationFormat>On-screen Show (4:3)</PresentationFormat>
  <Paragraphs>65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Marketing mix elements for rural segments:</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mix elements for rural segments:</dc:title>
  <dc:creator>Ashutosh</dc:creator>
  <cp:lastModifiedBy>Ashutosh</cp:lastModifiedBy>
  <cp:revision>3</cp:revision>
  <dcterms:created xsi:type="dcterms:W3CDTF">2020-04-30T10:52:28Z</dcterms:created>
  <dcterms:modified xsi:type="dcterms:W3CDTF">2020-05-07T06:33:18Z</dcterms:modified>
</cp:coreProperties>
</file>