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1DFBA7-32FB-480D-B3F9-2D2ACE4508C8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636A9-30F6-48FF-B951-BB53A6D6DB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636A9-30F6-48FF-B951-BB53A6D6DB9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DB8971A-1616-4E48-BC5A-EC5B0EFD9EED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4D36677-607B-4CF4-B704-AA8A77E27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eting91.com/marketing-mix-bosch-bosch-marketing-mix/" TargetMode="External"/><Relationship Id="rId2" Type="http://schemas.openxmlformats.org/officeDocument/2006/relationships/hyperlink" Target="https://www.marketing91.com/marketing-mix-of-siemen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marketing91.com/types-of-demand-2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eting91.com/marketing-strategy-audi/" TargetMode="External"/><Relationship Id="rId2" Type="http://schemas.openxmlformats.org/officeDocument/2006/relationships/hyperlink" Target="https://www.marketing91.com/marketing-strategy-bmw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marketing91.com/swot-analysis-absolut-vodka/" TargetMode="External"/><Relationship Id="rId5" Type="http://schemas.openxmlformats.org/officeDocument/2006/relationships/hyperlink" Target="https://www.marketing91.com/marketing-strategy-of-adidas/" TargetMode="External"/><Relationship Id="rId4" Type="http://schemas.openxmlformats.org/officeDocument/2006/relationships/hyperlink" Target="https://www.marketing91.com/marketing-strategy-of-harley-davidso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Direct_marketin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142999"/>
          </a:xfrm>
        </p:spPr>
        <p:txBody>
          <a:bodyPr/>
          <a:lstStyle/>
          <a:p>
            <a:r>
              <a:rPr lang="en-US" dirty="0" smtClean="0"/>
              <a:t>Objectives of Advertising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7467600" cy="27432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Prof(Dr) </a:t>
            </a:r>
            <a:r>
              <a:rPr lang="en-US" dirty="0" err="1" smtClean="0"/>
              <a:t>B.L.Verma</a:t>
            </a:r>
            <a:endParaRPr lang="en-US" dirty="0" smtClean="0"/>
          </a:p>
          <a:p>
            <a:pPr algn="l"/>
            <a:r>
              <a:rPr lang="en-US" dirty="0" smtClean="0"/>
              <a:t>Professor</a:t>
            </a:r>
          </a:p>
          <a:p>
            <a:pPr algn="l"/>
            <a:r>
              <a:rPr lang="en-US" dirty="0" smtClean="0"/>
              <a:t>Department of Business Administration</a:t>
            </a:r>
          </a:p>
          <a:p>
            <a:pPr algn="l"/>
            <a:r>
              <a:rPr lang="en-US" dirty="0" smtClean="0"/>
              <a:t>UCCMS,MLSU,UDAIPUR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7. Information about the Changes to the Consumers and </a:t>
            </a:r>
            <a:r>
              <a:rPr lang="en-US" sz="2400" dirty="0" smtClean="0"/>
              <a:t>Users</a:t>
            </a:r>
          </a:p>
          <a:p>
            <a:endParaRPr lang="en-US" sz="2400" dirty="0"/>
          </a:p>
          <a:p>
            <a:r>
              <a:rPr lang="en-US" sz="2400" dirty="0"/>
              <a:t>Another objective of advertising is to inform the consumers and users about the changes are as to the quality, packing, design, size, brand, price, weight packing, etc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8. Forcing Middleman to Handle the </a:t>
            </a:r>
            <a:r>
              <a:rPr lang="en-US" sz="2400" dirty="0" smtClean="0"/>
              <a:t>Products</a:t>
            </a:r>
          </a:p>
          <a:p>
            <a:endParaRPr lang="en-US" sz="2400" dirty="0"/>
          </a:p>
          <a:p>
            <a:r>
              <a:rPr lang="en-US" sz="2400" dirty="0"/>
              <a:t>The object of advertising is to force the middleman to handle a particular product or products only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9. Neutralizing Competitor’s Advertising</a:t>
            </a:r>
          </a:p>
          <a:p>
            <a:pPr algn="just"/>
            <a:r>
              <a:rPr lang="en-US" sz="2400" dirty="0"/>
              <a:t>Another objective of advertising is to neutralize competitors advertising as its promotional strategy.</a:t>
            </a:r>
          </a:p>
          <a:p>
            <a:pPr algn="just"/>
            <a:r>
              <a:rPr lang="en-US" sz="2400" dirty="0"/>
              <a:t>It is essential to follow similar practices to neutralize their effects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10. To Persuade</a:t>
            </a:r>
          </a:p>
          <a:p>
            <a:pPr algn="just"/>
            <a:r>
              <a:rPr lang="en-US" sz="2400" dirty="0"/>
              <a:t>In today’s competitive environment, it is essential to persuade prospective buyers by establishing the superiority of one brand over the others.</a:t>
            </a:r>
          </a:p>
          <a:p>
            <a:pPr algn="just"/>
            <a:r>
              <a:rPr lang="en-US" sz="2400" dirty="0"/>
              <a:t>Efforts in this direction include the source of credibility or influence such as celebrate to persuade the people to buy.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810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11. Enhancing Goodwill of the </a:t>
            </a:r>
            <a:r>
              <a:rPr lang="en-US" sz="4000" dirty="0" smtClean="0"/>
              <a:t>Firm</a:t>
            </a:r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/>
              <a:t>The objective of advertising is also to enhance the goodwill and reputation of the firm in the minds of middleman, consumers, and users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12. Performing Selling </a:t>
            </a:r>
            <a:r>
              <a:rPr lang="en-US" sz="2800" dirty="0" smtClean="0"/>
              <a:t>Job</a:t>
            </a:r>
          </a:p>
          <a:p>
            <a:endParaRPr lang="en-US" sz="2800" dirty="0"/>
          </a:p>
          <a:p>
            <a:r>
              <a:rPr lang="en-US" sz="2800" dirty="0"/>
              <a:t>The object of advertising is also to perform the selling function. e.g. mail order business where the selling function is performed by advertisement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13. Acquaint Buyers with New </a:t>
            </a:r>
            <a:r>
              <a:rPr lang="en-US" sz="2800" dirty="0" smtClean="0"/>
              <a:t>Uses</a:t>
            </a:r>
          </a:p>
          <a:p>
            <a:endParaRPr lang="en-US" sz="2800" dirty="0"/>
          </a:p>
          <a:p>
            <a:r>
              <a:rPr lang="en-US" sz="2800" dirty="0"/>
              <a:t>The objective of advertising is also acquainting buyers and users with the new uses of a product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14. Assistant Salesman Efforts</a:t>
            </a:r>
          </a:p>
          <a:p>
            <a:pPr algn="just"/>
            <a:r>
              <a:rPr lang="en-US" sz="2400" dirty="0"/>
              <a:t>The objective of advertising is also to assist the salesman’s efforts in increasing the sales of a product.</a:t>
            </a:r>
          </a:p>
          <a:p>
            <a:pPr algn="just"/>
            <a:r>
              <a:rPr lang="en-US" sz="2400" dirty="0"/>
              <a:t>Since the advertisement educates the customers about the product, the function of the salesman remains simply to sell the product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15. Reduction in Production and Distribution Costs</a:t>
            </a:r>
          </a:p>
          <a:p>
            <a:pPr algn="just"/>
            <a:r>
              <a:rPr lang="en-US" sz="2400" dirty="0"/>
              <a:t>The objective of advertising is also to assist a producer in reducing production and distribution costs.</a:t>
            </a:r>
          </a:p>
          <a:p>
            <a:pPr algn="just"/>
            <a:r>
              <a:rPr lang="en-US" sz="2400" dirty="0"/>
              <a:t>Advertising helps in increasing sales and also in informing prospective customers about the product.</a:t>
            </a:r>
          </a:p>
          <a:p>
            <a:pPr algn="just"/>
            <a:r>
              <a:rPr lang="en-US" sz="2400" dirty="0"/>
              <a:t>This causes large scale production resulting in an overall reduction in the cost of production and distribution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0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16. Maintenance of </a:t>
            </a:r>
            <a:r>
              <a:rPr lang="en-US" sz="2800" dirty="0" smtClean="0"/>
              <a:t>Demand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objective of advertising is not only the increasing demand but also to maintain the demand for existing products or product.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17. Rationalization for </a:t>
            </a:r>
            <a:r>
              <a:rPr lang="en-US" sz="2800" dirty="0" smtClean="0"/>
              <a:t>Buying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The Objectives of advertising is also to provide a rationalization for buying to the buyers so as to make the right selection of the product needed by them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000" dirty="0" smtClean="0"/>
          </a:p>
          <a:p>
            <a:endParaRPr lang="en-US" sz="4000" dirty="0" smtClean="0"/>
          </a:p>
          <a:p>
            <a:r>
              <a:rPr lang="en-US" sz="4000" dirty="0" smtClean="0"/>
              <a:t>18</a:t>
            </a:r>
            <a:r>
              <a:rPr lang="en-US" sz="4000" dirty="0"/>
              <a:t>. To Expand the </a:t>
            </a:r>
            <a:r>
              <a:rPr lang="en-US" sz="4000" dirty="0" smtClean="0"/>
              <a:t>Market</a:t>
            </a:r>
          </a:p>
          <a:p>
            <a:endParaRPr lang="en-US" sz="4000" dirty="0"/>
          </a:p>
          <a:p>
            <a:r>
              <a:rPr lang="en-US" sz="4000" dirty="0"/>
              <a:t>Those organizations that want to expand the market can advertise to stimulate new buyers from untapped markets.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1"/>
            <a:ext cx="8305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Increase </a:t>
            </a:r>
            <a:r>
              <a:rPr lang="en-US" sz="2000" dirty="0" smtClean="0"/>
              <a:t>profits</a:t>
            </a:r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/>
              <a:t>With the value being communicated and the brand being differentiated as well as sales being increased, there is no doubt that advertising can contribute a lot to increasing profits. Advertising should never be looked at as an expense or a liability. In fact, it is an investment for a firm just like a brand is an investment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/>
              <a:t>Look at the likes of </a:t>
            </a:r>
            <a:r>
              <a:rPr lang="en-US" sz="2000" dirty="0">
                <a:hlinkClick r:id="rId2"/>
              </a:rPr>
              <a:t>Siemens</a:t>
            </a:r>
            <a:r>
              <a:rPr lang="en-US" sz="2000" dirty="0"/>
              <a:t> or </a:t>
            </a:r>
            <a:r>
              <a:rPr lang="en-US" sz="2000" dirty="0">
                <a:hlinkClick r:id="rId3"/>
              </a:rPr>
              <a:t>Bosch</a:t>
            </a:r>
            <a:r>
              <a:rPr lang="en-US" sz="2000" dirty="0"/>
              <a:t> – Brands which have invested heavily in positioning themselves on the basis of their German engineering. As a result, today they </a:t>
            </a:r>
            <a:r>
              <a:rPr lang="en-US" sz="2000" dirty="0">
                <a:hlinkClick r:id="rId4"/>
              </a:rPr>
              <a:t>demand</a:t>
            </a:r>
            <a:r>
              <a:rPr lang="en-US" sz="2000" dirty="0"/>
              <a:t> high profits in whatever segments they operate in or whatever products they sell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80772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Create Desire</a:t>
            </a:r>
          </a:p>
          <a:p>
            <a:r>
              <a:rPr lang="en-US" sz="2000" dirty="0"/>
              <a:t>Again, referring to the AIDA model, one of the key factors in advertising is to create a desire for the product so that the customer wants the product. Brands which are known to do this are </a:t>
            </a:r>
            <a:r>
              <a:rPr lang="en-US" sz="2000" dirty="0">
                <a:hlinkClick r:id="rId2"/>
              </a:rPr>
              <a:t>BMW</a:t>
            </a:r>
            <a:r>
              <a:rPr lang="en-US" sz="2000" dirty="0"/>
              <a:t>, </a:t>
            </a:r>
            <a:r>
              <a:rPr lang="en-US" sz="2000" dirty="0">
                <a:hlinkClick r:id="rId3"/>
              </a:rPr>
              <a:t>Audi</a:t>
            </a:r>
            <a:r>
              <a:rPr lang="en-US" sz="2000" dirty="0"/>
              <a:t>, </a:t>
            </a:r>
            <a:r>
              <a:rPr lang="en-US" sz="2000" dirty="0">
                <a:hlinkClick r:id="rId4"/>
              </a:rPr>
              <a:t>Harley Davidson</a:t>
            </a:r>
            <a:r>
              <a:rPr lang="en-US" sz="2000" dirty="0"/>
              <a:t>, </a:t>
            </a:r>
            <a:r>
              <a:rPr lang="en-US" sz="2000" dirty="0">
                <a:hlinkClick r:id="rId5"/>
              </a:rPr>
              <a:t>Adidas</a:t>
            </a:r>
            <a:r>
              <a:rPr lang="en-US" sz="2000" dirty="0"/>
              <a:t> and others. These brands are master of advertising where they create so much desire for the product that the customer absolutely wants a product even if he doesn’t need it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/>
              <a:t>There are many stories of Harley Davidson as a brand wherein customers have saved money for years to buy a particular bike of Harley Davidson. Same stories can be heard about an Audi or a BMW. A unique example in this case are the bottles of </a:t>
            </a:r>
            <a:r>
              <a:rPr lang="en-US" sz="2000" dirty="0" err="1">
                <a:hlinkClick r:id="rId6"/>
              </a:rPr>
              <a:t>Absolut</a:t>
            </a:r>
            <a:r>
              <a:rPr lang="en-US" sz="2000" dirty="0"/>
              <a:t> Vodka. </a:t>
            </a:r>
            <a:r>
              <a:rPr lang="en-US" sz="2000" dirty="0" err="1"/>
              <a:t>Absolut</a:t>
            </a:r>
            <a:r>
              <a:rPr lang="en-US" sz="2000" dirty="0"/>
              <a:t> Vodka is so famous for its bottles that there are collectors who desire to collect all different bottle types of </a:t>
            </a:r>
            <a:r>
              <a:rPr lang="en-US" sz="2000" dirty="0" err="1"/>
              <a:t>Absolut</a:t>
            </a:r>
            <a:r>
              <a:rPr lang="en-US" sz="2000" dirty="0"/>
              <a:t> Vodka. Such desire creation is an effect of advertising + brand building + the fan following over time.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848600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229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en-US" sz="3600" dirty="0" smtClean="0"/>
              <a:t>Preparation </a:t>
            </a:r>
            <a:r>
              <a:rPr lang="en-US" sz="3600" dirty="0"/>
              <a:t>of Ground for Sale of New </a:t>
            </a:r>
            <a:r>
              <a:rPr lang="en-US" sz="3600" dirty="0" smtClean="0"/>
              <a:t>Product</a:t>
            </a:r>
          </a:p>
          <a:p>
            <a:pPr marL="742950" indent="-742950"/>
            <a:endParaRPr lang="en-US" sz="3600" dirty="0"/>
          </a:p>
          <a:p>
            <a:r>
              <a:rPr lang="en-US" sz="3600" dirty="0"/>
              <a:t>When a new product is to be introduced in the market, advertising is necessary</a:t>
            </a:r>
            <a:r>
              <a:rPr lang="en-US" sz="3600" dirty="0" smtClean="0"/>
              <a:t>.</a:t>
            </a:r>
          </a:p>
          <a:p>
            <a:endParaRPr lang="en-US" sz="3600" dirty="0" smtClean="0"/>
          </a:p>
          <a:p>
            <a:r>
              <a:rPr lang="en-US" sz="3600" dirty="0"/>
              <a:t>The potential consumers can be informed only by means of advertisement.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In this way</a:t>
            </a:r>
            <a:r>
              <a:rPr lang="en-US" sz="4000" dirty="0"/>
              <a:t>, the advertisement may be used for preparing a ground for the sale of a new product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The mass media like television, cinema halls, are used for this purpose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2. Creation of </a:t>
            </a:r>
            <a:r>
              <a:rPr lang="en-US" sz="2400" dirty="0" smtClean="0"/>
              <a:t>Demand</a:t>
            </a:r>
          </a:p>
          <a:p>
            <a:endParaRPr lang="en-US" sz="2400" dirty="0"/>
          </a:p>
          <a:p>
            <a:r>
              <a:rPr lang="en-US" sz="2400" dirty="0"/>
              <a:t>Another main objective of the advertisement is to create demand for a </a:t>
            </a:r>
            <a:endParaRPr lang="en-US" sz="2400" dirty="0" smtClean="0"/>
          </a:p>
          <a:p>
            <a:r>
              <a:rPr lang="en-US" sz="2400" dirty="0" smtClean="0"/>
              <a:t>product </a:t>
            </a:r>
            <a:r>
              <a:rPr lang="en-US" sz="2400" dirty="0"/>
              <a:t>or service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Advertising creates a favorable atmosphere for </a:t>
            </a:r>
            <a:r>
              <a:rPr lang="en-US" sz="2400" b="1" dirty="0"/>
              <a:t>maintaining or improving sales</a:t>
            </a:r>
            <a:r>
              <a:rPr lang="en-US" sz="2400" dirty="0"/>
              <a:t>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Customers </a:t>
            </a:r>
            <a:r>
              <a:rPr lang="en-US" sz="2400" dirty="0"/>
              <a:t>are regularly reminded about the product, brand, etc.</a:t>
            </a:r>
          </a:p>
          <a:p>
            <a:r>
              <a:rPr lang="en-US" sz="2400" dirty="0"/>
              <a:t>The prospective customers may be induced to buy a product by informing them about the comparative quality, price and other attributes of that product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05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3. Educate the Consumers and </a:t>
            </a:r>
            <a:r>
              <a:rPr lang="en-US" sz="3200" dirty="0" smtClean="0"/>
              <a:t>Users</a:t>
            </a:r>
          </a:p>
          <a:p>
            <a:endParaRPr lang="en-US" sz="3200" dirty="0"/>
          </a:p>
          <a:p>
            <a:r>
              <a:rPr lang="en-US" sz="3200" dirty="0"/>
              <a:t>Another objective of the advertising is to educate the consumers and the users about the uses and utility of the product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Unless information reaches the consumers and the users, they cannot decide and make a good choice.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685800"/>
            <a:ext cx="838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4. Building up Brand Image and Brand </a:t>
            </a:r>
            <a:r>
              <a:rPr lang="en-US" sz="2800" dirty="0" smtClean="0"/>
              <a:t>Loyalty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Another objective is to build up brand image and brand loyalty and to make it strong enough not to change a particular brand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This object can be achieved through constant and repeated advertisements about the brand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229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5. To Sell </a:t>
            </a:r>
            <a:r>
              <a:rPr lang="en-US" sz="2800" dirty="0" smtClean="0"/>
              <a:t>Direct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Sometimes advertising intends to </a:t>
            </a:r>
            <a:r>
              <a:rPr lang="en-US" sz="2800" dirty="0">
                <a:hlinkClick r:id="rId2"/>
              </a:rPr>
              <a:t>sell direct-to-consumer</a:t>
            </a:r>
            <a:r>
              <a:rPr lang="en-US" sz="2800" dirty="0"/>
              <a:t> so that maintenance cost could be reduced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Advertisers can give their address to where the customers can approach and purchase the products at a reasonable price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6553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6. Facing the Competition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838200"/>
            <a:ext cx="8305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Another objective of advertising is to face the existing competition.</a:t>
            </a:r>
          </a:p>
          <a:p>
            <a:r>
              <a:rPr lang="en-US" sz="2800" dirty="0"/>
              <a:t>The producer informs the consumer about the price, quality, and availability of the product. 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Sometimes</a:t>
            </a:r>
            <a:r>
              <a:rPr lang="en-US" sz="2800" dirty="0"/>
              <a:t>, group advertisements are done which eliminate the competition almost completely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</TotalTime>
  <Words>792</Words>
  <Application>Microsoft Office PowerPoint</Application>
  <PresentationFormat>On-screen Show (4:3)</PresentationFormat>
  <Paragraphs>111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Objectives of Advertising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Objectives of Advertising</dc:title>
  <dc:creator>Ashutosh</dc:creator>
  <cp:lastModifiedBy>Ashutosh</cp:lastModifiedBy>
  <cp:revision>8</cp:revision>
  <dcterms:created xsi:type="dcterms:W3CDTF">2020-04-17T13:28:48Z</dcterms:created>
  <dcterms:modified xsi:type="dcterms:W3CDTF">2020-04-18T04:39:37Z</dcterms:modified>
</cp:coreProperties>
</file>