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21E9FE2-162A-4C91-A732-ED45EA131BA8}"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63D8300-0C41-4E11-970E-22BCBD481B1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21E9FE2-162A-4C91-A732-ED45EA131BA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63D8300-0C41-4E11-970E-22BCBD481B1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21E9FE2-162A-4C91-A732-ED45EA131BA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63D8300-0C41-4E11-970E-22BCBD481B1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21E9FE2-162A-4C91-A732-ED45EA131BA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63D8300-0C41-4E11-970E-22BCBD481B13}"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21E9FE2-162A-4C91-A732-ED45EA131BA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63D8300-0C41-4E11-970E-22BCBD481B13}"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21E9FE2-162A-4C91-A732-ED45EA131BA8}"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63D8300-0C41-4E11-970E-22BCBD481B13}"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21E9FE2-162A-4C91-A732-ED45EA131BA8}"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63D8300-0C41-4E11-970E-22BCBD481B1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21E9FE2-162A-4C91-A732-ED45EA131BA8}"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63D8300-0C41-4E11-970E-22BCBD481B13}"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21E9FE2-162A-4C91-A732-ED45EA131BA8}"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63D8300-0C41-4E11-970E-22BCBD481B1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21E9FE2-162A-4C91-A732-ED45EA131BA8}"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63D8300-0C41-4E11-970E-22BCBD481B1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21E9FE2-162A-4C91-A732-ED45EA131BA8}"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63D8300-0C41-4E11-970E-22BCBD481B13}"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21E9FE2-162A-4C91-A732-ED45EA131BA8}"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63D8300-0C41-4E11-970E-22BCBD481B1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2971800"/>
          </a:xfrm>
        </p:spPr>
        <p:txBody>
          <a:bodyPr>
            <a:normAutofit fontScale="90000"/>
          </a:bodyPr>
          <a:lstStyle/>
          <a:p>
            <a:pPr algn="ctr" fontAlgn="base"/>
            <a:r>
              <a:rPr lang="en-US" b="1" dirty="0" smtClean="0"/>
              <a:t/>
            </a:r>
            <a:br>
              <a:rPr lang="en-US" b="1" dirty="0" smtClean="0"/>
            </a:br>
            <a:r>
              <a:rPr lang="en-US" dirty="0" smtClean="0"/>
              <a:t/>
            </a:r>
            <a:br>
              <a:rPr lang="en-US" dirty="0" smtClean="0"/>
            </a:br>
            <a:r>
              <a:rPr lang="en-US" b="1" dirty="0" smtClean="0"/>
              <a:t>Sales </a:t>
            </a:r>
            <a:r>
              <a:rPr lang="en-US" b="1" dirty="0" smtClean="0"/>
              <a:t>Organization</a:t>
            </a:r>
            <a:r>
              <a:rPr lang="en-US" b="1" dirty="0"/>
              <a:t> Structures </a:t>
            </a:r>
            <a:br>
              <a:rPr lang="en-US" b="1" dirty="0"/>
            </a:br>
            <a:r>
              <a:rPr lang="en-US" dirty="0" smtClean="0"/>
              <a:t/>
            </a:r>
            <a:br>
              <a:rPr lang="en-US" dirty="0" smtClean="0"/>
            </a:br>
            <a:endParaRPr lang="en-US" dirty="0"/>
          </a:p>
        </p:txBody>
      </p:sp>
      <p:sp>
        <p:nvSpPr>
          <p:cNvPr id="3" name="Subtitle 2"/>
          <p:cNvSpPr>
            <a:spLocks noGrp="1"/>
          </p:cNvSpPr>
          <p:nvPr>
            <p:ph type="subTitle" idx="1"/>
          </p:nvPr>
        </p:nvSpPr>
        <p:spPr>
          <a:xfrm>
            <a:off x="457200" y="2895600"/>
            <a:ext cx="8001000" cy="1915711"/>
          </a:xfrm>
        </p:spPr>
        <p:txBody>
          <a:bodyPr>
            <a:normAutofit/>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370975"/>
          </a:xfrm>
          <a:prstGeom prst="rect">
            <a:avLst/>
          </a:prstGeom>
        </p:spPr>
        <p:txBody>
          <a:bodyPr wrap="square">
            <a:spAutoFit/>
          </a:bodyPr>
          <a:lstStyle/>
          <a:p>
            <a:pPr fontAlgn="base"/>
            <a:r>
              <a:rPr lang="en-US" sz="2400" b="1" dirty="0"/>
              <a:t>2. Structure on the Basis of Customers</a:t>
            </a:r>
            <a:r>
              <a:rPr lang="en-US" sz="2400" b="1" dirty="0" smtClean="0"/>
              <a:t>:</a:t>
            </a:r>
          </a:p>
          <a:p>
            <a:pPr fontAlgn="base"/>
            <a:endParaRPr lang="en-US" sz="2400" b="1" dirty="0"/>
          </a:p>
          <a:p>
            <a:pPr fontAlgn="base"/>
            <a:r>
              <a:rPr lang="en-US" sz="2400" dirty="0"/>
              <a:t>This type of departmentalization advisable when the nature and types of customers differ. </a:t>
            </a:r>
            <a:endParaRPr lang="en-US" sz="2400" dirty="0" smtClean="0"/>
          </a:p>
          <a:p>
            <a:pPr fontAlgn="base"/>
            <a:r>
              <a:rPr lang="en-US" sz="2400" dirty="0" smtClean="0"/>
              <a:t>For </a:t>
            </a:r>
            <a:r>
              <a:rPr lang="en-US" sz="2400" dirty="0"/>
              <a:t>example, for nature and types of customers differ. </a:t>
            </a:r>
            <a:endParaRPr lang="en-US" sz="2400" dirty="0" smtClean="0"/>
          </a:p>
          <a:p>
            <a:pPr fontAlgn="base"/>
            <a:endParaRPr lang="en-US" sz="2400" dirty="0" smtClean="0"/>
          </a:p>
          <a:p>
            <a:pPr fontAlgn="base"/>
            <a:r>
              <a:rPr lang="en-US" sz="2400" dirty="0" smtClean="0"/>
              <a:t>For </a:t>
            </a:r>
            <a:r>
              <a:rPr lang="en-US" sz="2400" dirty="0"/>
              <a:t>example, for industrial as well as consumer products, different departments can be formed, based on the nature of the departments can be formed, based on the nature of the costumers and the nature of the product</a:t>
            </a:r>
            <a:r>
              <a:rPr lang="en-US" sz="2400" dirty="0" smtClean="0"/>
              <a:t>.</a:t>
            </a:r>
          </a:p>
          <a:p>
            <a:pPr fontAlgn="base"/>
            <a:endParaRPr lang="en-US" sz="2400" dirty="0" smtClean="0"/>
          </a:p>
          <a:p>
            <a:pPr fontAlgn="base"/>
            <a:endParaRPr lang="en-US" sz="2400" dirty="0"/>
          </a:p>
          <a:p>
            <a:pPr fontAlgn="base"/>
            <a:r>
              <a:rPr lang="en-US" sz="2400" dirty="0"/>
              <a:t>In this type of structure, the staff authorities (specialist) for all types of customers are similar.</a:t>
            </a:r>
          </a:p>
          <a:p>
            <a:r>
              <a:rPr lang="en-US" sz="2400" dirty="0" smtClean="0"/>
              <a:t/>
            </a:r>
            <a:br>
              <a:rPr lang="en-US" sz="2400" dirty="0" smtClean="0"/>
            </a:b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4893647"/>
          </a:xfrm>
          <a:prstGeom prst="rect">
            <a:avLst/>
          </a:prstGeom>
        </p:spPr>
        <p:txBody>
          <a:bodyPr wrap="square">
            <a:spAutoFit/>
          </a:bodyPr>
          <a:lstStyle/>
          <a:p>
            <a:pPr fontAlgn="base"/>
            <a:r>
              <a:rPr lang="en-US" sz="2400" b="1" dirty="0"/>
              <a:t>Merits</a:t>
            </a:r>
            <a:r>
              <a:rPr lang="en-US" sz="2400" b="1" dirty="0" smtClean="0"/>
              <a:t>:</a:t>
            </a:r>
          </a:p>
          <a:p>
            <a:pPr fontAlgn="base"/>
            <a:endParaRPr lang="en-US" sz="2400" dirty="0"/>
          </a:p>
          <a:p>
            <a:pPr marL="400050" indent="-400050" fontAlgn="base">
              <a:buAutoNum type="romanLcParenBoth"/>
            </a:pPr>
            <a:r>
              <a:rPr lang="en-US" sz="2400" dirty="0" smtClean="0"/>
              <a:t>Sufficient </a:t>
            </a:r>
            <a:r>
              <a:rPr lang="en-US" sz="2400" dirty="0"/>
              <a:t>attention can be given to every category of customers</a:t>
            </a:r>
            <a:r>
              <a:rPr lang="en-US" sz="2400" dirty="0" smtClean="0"/>
              <a:t>.</a:t>
            </a:r>
          </a:p>
          <a:p>
            <a:pPr marL="400050" indent="-400050" fontAlgn="base">
              <a:buAutoNum type="romanLcParenBoth"/>
            </a:pPr>
            <a:endParaRPr lang="en-US" sz="2400" dirty="0"/>
          </a:p>
          <a:p>
            <a:pPr fontAlgn="base"/>
            <a:r>
              <a:rPr lang="en-US" sz="2400" dirty="0"/>
              <a:t>(ii) Maximum services can be provided to the customers to their satisfaction</a:t>
            </a:r>
            <a:r>
              <a:rPr lang="en-US" sz="2400" dirty="0" smtClean="0"/>
              <a:t>.</a:t>
            </a:r>
          </a:p>
          <a:p>
            <a:pPr fontAlgn="base"/>
            <a:endParaRPr lang="en-US" sz="2400" dirty="0"/>
          </a:p>
          <a:p>
            <a:pPr fontAlgn="base"/>
            <a:r>
              <a:rPr lang="en-US" sz="2400" dirty="0"/>
              <a:t>(iii) Sales planning and policies can be made keeping in view of each category of customers</a:t>
            </a:r>
            <a:r>
              <a:rPr lang="en-US" sz="2400" dirty="0" smtClean="0"/>
              <a:t>.</a:t>
            </a:r>
          </a:p>
          <a:p>
            <a:pPr fontAlgn="base"/>
            <a:endParaRPr lang="en-US" sz="2400" dirty="0"/>
          </a:p>
          <a:p>
            <a:pPr fontAlgn="base"/>
            <a:r>
              <a:rPr lang="en-US" sz="2400" dirty="0"/>
              <a:t>(iv) Salesmen can be appointed keeping in view of the special features of the customers in each category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5324535"/>
          </a:xfrm>
          <a:prstGeom prst="rect">
            <a:avLst/>
          </a:prstGeom>
        </p:spPr>
        <p:txBody>
          <a:bodyPr wrap="square">
            <a:spAutoFit/>
          </a:bodyPr>
          <a:lstStyle/>
          <a:p>
            <a:pPr fontAlgn="base"/>
            <a:r>
              <a:rPr lang="en-US" sz="2000" b="1" dirty="0"/>
              <a:t>Demerits:</a:t>
            </a:r>
            <a:endParaRPr lang="en-US" sz="2000" dirty="0"/>
          </a:p>
          <a:p>
            <a:pPr marL="400050" indent="-400050" fontAlgn="base">
              <a:buAutoNum type="romanLcParenBoth"/>
            </a:pPr>
            <a:r>
              <a:rPr lang="en-US" sz="2000" dirty="0" smtClean="0"/>
              <a:t>The </a:t>
            </a:r>
            <a:r>
              <a:rPr lang="en-US" sz="2000" dirty="0"/>
              <a:t>establishment expenses will be too high</a:t>
            </a:r>
            <a:r>
              <a:rPr lang="en-US" sz="2000" dirty="0" smtClean="0"/>
              <a:t>.</a:t>
            </a:r>
          </a:p>
          <a:p>
            <a:pPr marL="400050" indent="-400050" fontAlgn="base"/>
            <a:endParaRPr lang="en-US" sz="2000" dirty="0"/>
          </a:p>
          <a:p>
            <a:pPr fontAlgn="base"/>
            <a:r>
              <a:rPr lang="en-US" sz="2000" dirty="0"/>
              <a:t>(ii) Controlling and coordination of sales activities create problem</a:t>
            </a:r>
            <a:r>
              <a:rPr lang="en-US" sz="2000" dirty="0" smtClean="0"/>
              <a:t>.</a:t>
            </a:r>
          </a:p>
          <a:p>
            <a:pPr fontAlgn="base"/>
            <a:endParaRPr lang="en-US" sz="2000" dirty="0"/>
          </a:p>
          <a:p>
            <a:pPr fontAlgn="base"/>
            <a:r>
              <a:rPr lang="en-US" sz="2000" dirty="0"/>
              <a:t>(iii) Market-oriented </a:t>
            </a:r>
            <a:r>
              <a:rPr lang="en-US" sz="2000" dirty="0" smtClean="0"/>
              <a:t>structure</a:t>
            </a:r>
          </a:p>
          <a:p>
            <a:pPr fontAlgn="base"/>
            <a:endParaRPr lang="en-US" sz="2000" dirty="0"/>
          </a:p>
          <a:p>
            <a:pPr fontAlgn="base"/>
            <a:endParaRPr lang="en-US" sz="2000" dirty="0" smtClean="0"/>
          </a:p>
          <a:p>
            <a:pPr fontAlgn="base"/>
            <a:r>
              <a:rPr lang="en-US" sz="2000" dirty="0" smtClean="0"/>
              <a:t>(</a:t>
            </a:r>
            <a:r>
              <a:rPr lang="en-US" sz="2000" dirty="0"/>
              <a:t>iv) The departmentalization of sales organization may be made on geographical/market basis also. </a:t>
            </a:r>
            <a:endParaRPr lang="en-US" sz="2000" dirty="0" smtClean="0"/>
          </a:p>
          <a:p>
            <a:pPr fontAlgn="base"/>
            <a:endParaRPr lang="en-US" sz="2000" dirty="0" smtClean="0"/>
          </a:p>
          <a:p>
            <a:pPr fontAlgn="base"/>
            <a:endParaRPr lang="en-US" sz="2000" dirty="0" smtClean="0"/>
          </a:p>
          <a:p>
            <a:pPr fontAlgn="base"/>
            <a:r>
              <a:rPr lang="en-US" sz="2000" dirty="0" smtClean="0"/>
              <a:t>The </a:t>
            </a:r>
            <a:r>
              <a:rPr lang="en-US" sz="2000" dirty="0"/>
              <a:t>total sales territory is divided and sub-divided into segments and for each sub­division, a separate sales department is set up. The responsibility of each department is assigned to a Manager. To coordinate and control the activities of respective sub-divisions, a Gen. Manger (sales) is appointed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5632311"/>
          </a:xfrm>
          <a:prstGeom prst="rect">
            <a:avLst/>
          </a:prstGeom>
        </p:spPr>
        <p:txBody>
          <a:bodyPr wrap="square">
            <a:spAutoFit/>
          </a:bodyPr>
          <a:lstStyle/>
          <a:p>
            <a:pPr fontAlgn="base"/>
            <a:r>
              <a:rPr lang="en-US" sz="2400" b="1" dirty="0"/>
              <a:t>3. Structure on the Basis of Market</a:t>
            </a:r>
            <a:r>
              <a:rPr lang="en-US" sz="2400" b="1" dirty="0" smtClean="0"/>
              <a:t>:</a:t>
            </a:r>
          </a:p>
          <a:p>
            <a:pPr fontAlgn="base"/>
            <a:endParaRPr lang="en-US" sz="2400" b="1" dirty="0"/>
          </a:p>
          <a:p>
            <a:pPr fontAlgn="base"/>
            <a:r>
              <a:rPr lang="en-US" sz="2400" b="1" dirty="0"/>
              <a:t>Merits</a:t>
            </a:r>
            <a:r>
              <a:rPr lang="en-US" sz="2400" b="1" dirty="0" smtClean="0"/>
              <a:t>:</a:t>
            </a:r>
          </a:p>
          <a:p>
            <a:pPr fontAlgn="base"/>
            <a:endParaRPr lang="en-US" sz="2400" dirty="0"/>
          </a:p>
          <a:p>
            <a:pPr marL="400050" indent="-400050" fontAlgn="base">
              <a:buAutoNum type="romanLcParenBoth"/>
            </a:pPr>
            <a:r>
              <a:rPr lang="en-US" sz="2400" dirty="0" smtClean="0"/>
              <a:t>Better </a:t>
            </a:r>
            <a:r>
              <a:rPr lang="en-US" sz="2400" dirty="0"/>
              <a:t>services can be made available to customers of individual marketing area</a:t>
            </a:r>
            <a:r>
              <a:rPr lang="en-US" sz="2400" dirty="0" smtClean="0"/>
              <a:t>.</a:t>
            </a:r>
          </a:p>
          <a:p>
            <a:pPr marL="400050" indent="-400050" fontAlgn="base">
              <a:buAutoNum type="romanLcParenBoth"/>
            </a:pPr>
            <a:endParaRPr lang="en-US" sz="2400" dirty="0"/>
          </a:p>
          <a:p>
            <a:pPr fontAlgn="base"/>
            <a:r>
              <a:rPr lang="en-US" sz="2400" dirty="0"/>
              <a:t>(ii) New product requirements can be identified for each area</a:t>
            </a:r>
            <a:r>
              <a:rPr lang="en-US" sz="2400" dirty="0" smtClean="0"/>
              <a:t>.</a:t>
            </a:r>
          </a:p>
          <a:p>
            <a:pPr fontAlgn="base"/>
            <a:endParaRPr lang="en-US" sz="2400" dirty="0"/>
          </a:p>
          <a:p>
            <a:pPr fontAlgn="base"/>
            <a:r>
              <a:rPr lang="en-US" sz="2400" dirty="0"/>
              <a:t>(iii) Transportation cost can be minimized</a:t>
            </a:r>
            <a:r>
              <a:rPr lang="en-US" sz="2400" dirty="0" smtClean="0"/>
              <a:t>.</a:t>
            </a:r>
          </a:p>
          <a:p>
            <a:pPr fontAlgn="base"/>
            <a:endParaRPr lang="en-US" sz="2400" dirty="0"/>
          </a:p>
          <a:p>
            <a:pPr fontAlgn="base"/>
            <a:r>
              <a:rPr lang="en-US" sz="2400" dirty="0"/>
              <a:t>(iv) Necessary changes/modification in the products can be suitably made with the specific requirements of a particular market.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382000" cy="5324535"/>
          </a:xfrm>
          <a:prstGeom prst="rect">
            <a:avLst/>
          </a:prstGeom>
        </p:spPr>
        <p:txBody>
          <a:bodyPr wrap="square">
            <a:spAutoFit/>
          </a:bodyPr>
          <a:lstStyle/>
          <a:p>
            <a:pPr fontAlgn="base"/>
            <a:r>
              <a:rPr lang="en-US" sz="2000" dirty="0"/>
              <a:t>(v) Sales plans, policies and marketing efforts can be directed in accordance with the requirements of each market</a:t>
            </a:r>
            <a:r>
              <a:rPr lang="en-US" sz="2000" dirty="0" smtClean="0"/>
              <a:t>.</a:t>
            </a:r>
          </a:p>
          <a:p>
            <a:pPr fontAlgn="base"/>
            <a:endParaRPr lang="en-US" sz="2000" dirty="0" smtClean="0"/>
          </a:p>
          <a:p>
            <a:pPr fontAlgn="base"/>
            <a:endParaRPr lang="en-US" sz="2000" dirty="0"/>
          </a:p>
          <a:p>
            <a:pPr fontAlgn="base"/>
            <a:r>
              <a:rPr lang="en-US" sz="2000" dirty="0"/>
              <a:t>(vi) Marketing strategies for each market to deal with competition effectively can be formulated</a:t>
            </a:r>
            <a:r>
              <a:rPr lang="en-US" sz="2000" dirty="0" smtClean="0"/>
              <a:t>.</a:t>
            </a:r>
          </a:p>
          <a:p>
            <a:pPr fontAlgn="base"/>
            <a:endParaRPr lang="en-US" sz="2000" dirty="0" smtClean="0"/>
          </a:p>
          <a:p>
            <a:pPr fontAlgn="base"/>
            <a:endParaRPr lang="en-US" sz="2000" dirty="0"/>
          </a:p>
          <a:p>
            <a:pPr fontAlgn="base"/>
            <a:r>
              <a:rPr lang="en-US" sz="2000" dirty="0"/>
              <a:t>(vii) A comparative sales analysis between different zones/territories can be made possible</a:t>
            </a:r>
            <a:r>
              <a:rPr lang="en-US" sz="2000" dirty="0" smtClean="0"/>
              <a:t>.</a:t>
            </a:r>
          </a:p>
          <a:p>
            <a:pPr fontAlgn="base"/>
            <a:endParaRPr lang="en-US" sz="2000" dirty="0" smtClean="0"/>
          </a:p>
          <a:p>
            <a:pPr fontAlgn="base"/>
            <a:endParaRPr lang="en-US" sz="2000" dirty="0"/>
          </a:p>
          <a:p>
            <a:pPr fontAlgn="base"/>
            <a:r>
              <a:rPr lang="en-US" sz="2000" dirty="0"/>
              <a:t>(viii) Sales persons with specific qualities, belonging to particular zone, can be appointed keeping in view of the traditions existing in the particular market and can be controlled effectively.</a:t>
            </a:r>
          </a:p>
          <a:p>
            <a:r>
              <a:rPr lang="en-US" sz="2000" dirty="0" smtClean="0"/>
              <a:t/>
            </a:r>
            <a:br>
              <a:rPr lang="en-US" sz="2000" dirty="0" smtClean="0"/>
            </a:br>
            <a:endParaRPr lang="en-US"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5262979"/>
          </a:xfrm>
          <a:prstGeom prst="rect">
            <a:avLst/>
          </a:prstGeom>
        </p:spPr>
        <p:txBody>
          <a:bodyPr wrap="square">
            <a:spAutoFit/>
          </a:bodyPr>
          <a:lstStyle/>
          <a:p>
            <a:pPr fontAlgn="base"/>
            <a:r>
              <a:rPr lang="en-US" sz="2800" b="1" dirty="0"/>
              <a:t>Demerits:</a:t>
            </a:r>
            <a:endParaRPr lang="en-US" sz="2800" dirty="0"/>
          </a:p>
          <a:p>
            <a:pPr marL="400050" indent="-400050" fontAlgn="base">
              <a:buAutoNum type="romanLcParenBoth"/>
            </a:pPr>
            <a:r>
              <a:rPr lang="en-US" sz="2800" dirty="0" smtClean="0"/>
              <a:t>Departmentalization </a:t>
            </a:r>
            <a:r>
              <a:rPr lang="en-US" sz="2800" dirty="0"/>
              <a:t>of this type is too expensive</a:t>
            </a:r>
            <a:r>
              <a:rPr lang="en-US" sz="2800" dirty="0" smtClean="0"/>
              <a:t>.</a:t>
            </a:r>
          </a:p>
          <a:p>
            <a:pPr marL="400050" indent="-400050" fontAlgn="base">
              <a:buAutoNum type="romanLcParenBoth"/>
            </a:pPr>
            <a:endParaRPr lang="en-US" sz="2800" dirty="0" smtClean="0"/>
          </a:p>
          <a:p>
            <a:pPr marL="400050" indent="-400050" fontAlgn="base">
              <a:buAutoNum type="romanLcParenBoth"/>
            </a:pPr>
            <a:endParaRPr lang="en-US" sz="2800" dirty="0"/>
          </a:p>
          <a:p>
            <a:pPr fontAlgn="base"/>
            <a:r>
              <a:rPr lang="en-US" sz="2800" dirty="0"/>
              <a:t>(ii) It is difficult to coordinate the activities of different markets</a:t>
            </a:r>
            <a:r>
              <a:rPr lang="en-US" sz="2800" dirty="0" smtClean="0"/>
              <a:t>.</a:t>
            </a:r>
          </a:p>
          <a:p>
            <a:pPr fontAlgn="base"/>
            <a:endParaRPr lang="en-US" sz="2800" dirty="0" smtClean="0"/>
          </a:p>
          <a:p>
            <a:pPr fontAlgn="base"/>
            <a:endParaRPr lang="en-US" sz="2800" dirty="0"/>
          </a:p>
          <a:p>
            <a:pPr fontAlgn="base"/>
            <a:r>
              <a:rPr lang="en-US" sz="2800" dirty="0"/>
              <a:t>(iii) There are chances of conflicts for resources allocation and other facilities between departments.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4985980"/>
          </a:xfrm>
          <a:prstGeom prst="rect">
            <a:avLst/>
          </a:prstGeom>
        </p:spPr>
        <p:txBody>
          <a:bodyPr wrap="square">
            <a:spAutoFit/>
          </a:bodyPr>
          <a:lstStyle/>
          <a:p>
            <a:pPr fontAlgn="base"/>
            <a:r>
              <a:rPr lang="en-US" sz="2000" b="1" dirty="0"/>
              <a:t>Suitability:</a:t>
            </a:r>
            <a:endParaRPr lang="en-US" sz="2000" dirty="0"/>
          </a:p>
          <a:p>
            <a:pPr fontAlgn="base"/>
            <a:r>
              <a:rPr lang="en-US" sz="2000" b="1" dirty="0"/>
              <a:t>Territorial </a:t>
            </a:r>
            <a:r>
              <a:rPr lang="en-US" sz="2000" b="1" dirty="0" smtClean="0"/>
              <a:t>based </a:t>
            </a:r>
            <a:r>
              <a:rPr lang="en-US" sz="2000" b="1" dirty="0"/>
              <a:t>departmentalization is suitable in the following situation where</a:t>
            </a:r>
            <a:r>
              <a:rPr lang="en-US" sz="2000" b="1" dirty="0" smtClean="0"/>
              <a:t>:</a:t>
            </a:r>
          </a:p>
          <a:p>
            <a:pPr fontAlgn="base"/>
            <a:endParaRPr lang="en-US" sz="2000" b="1" dirty="0" smtClean="0"/>
          </a:p>
          <a:p>
            <a:pPr fontAlgn="base"/>
            <a:endParaRPr lang="en-US" sz="2000" dirty="0"/>
          </a:p>
          <a:p>
            <a:pPr marL="400050" indent="-400050" fontAlgn="base">
              <a:buAutoNum type="romanLcParenBoth"/>
            </a:pPr>
            <a:r>
              <a:rPr lang="en-US" sz="2000" dirty="0" smtClean="0"/>
              <a:t>The </a:t>
            </a:r>
            <a:r>
              <a:rPr lang="en-US" sz="2000" dirty="0"/>
              <a:t>market territory is so extensive and substantial</a:t>
            </a:r>
            <a:r>
              <a:rPr lang="en-US" sz="2000" dirty="0" smtClean="0"/>
              <a:t>,</a:t>
            </a:r>
          </a:p>
          <a:p>
            <a:pPr marL="400050" indent="-400050" fontAlgn="base">
              <a:buAutoNum type="romanLcParenBoth"/>
            </a:pPr>
            <a:endParaRPr lang="en-US" sz="2000" dirty="0" smtClean="0"/>
          </a:p>
          <a:p>
            <a:pPr marL="400050" indent="-400050" fontAlgn="base">
              <a:buAutoNum type="romanLcParenBoth"/>
            </a:pPr>
            <a:endParaRPr lang="en-US" sz="2000" dirty="0"/>
          </a:p>
          <a:p>
            <a:pPr fontAlgn="base"/>
            <a:r>
              <a:rPr lang="en-US" sz="2000" dirty="0"/>
              <a:t>(ii) There are much difference in the characteristics of each market</a:t>
            </a:r>
            <a:r>
              <a:rPr lang="en-US" sz="2000" dirty="0" smtClean="0"/>
              <a:t>,</a:t>
            </a:r>
          </a:p>
          <a:p>
            <a:pPr fontAlgn="base"/>
            <a:endParaRPr lang="en-US" sz="2000" dirty="0" smtClean="0"/>
          </a:p>
          <a:p>
            <a:pPr fontAlgn="base"/>
            <a:endParaRPr lang="en-US" sz="2000" dirty="0"/>
          </a:p>
          <a:p>
            <a:pPr fontAlgn="base"/>
            <a:r>
              <a:rPr lang="en-US" sz="2000" dirty="0"/>
              <a:t>(iii) The products can be differentiated in quality according to market-wise, </a:t>
            </a:r>
            <a:endParaRPr lang="en-US" sz="2000" dirty="0" smtClean="0"/>
          </a:p>
          <a:p>
            <a:pPr fontAlgn="base"/>
            <a:endParaRPr lang="en-US" sz="2000" dirty="0" smtClean="0"/>
          </a:p>
          <a:p>
            <a:pPr fontAlgn="base"/>
            <a:endParaRPr lang="en-US" sz="2000" dirty="0" smtClean="0"/>
          </a:p>
          <a:p>
            <a:pPr fontAlgn="base"/>
            <a:r>
              <a:rPr lang="en-US" sz="2000" dirty="0" smtClean="0"/>
              <a:t>(iv</a:t>
            </a:r>
            <a:r>
              <a:rPr lang="en-US" sz="2000" dirty="0"/>
              <a:t>) The total sales are much larger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458200" cy="5693866"/>
          </a:xfrm>
          <a:prstGeom prst="rect">
            <a:avLst/>
          </a:prstGeom>
        </p:spPr>
        <p:txBody>
          <a:bodyPr wrap="square">
            <a:spAutoFit/>
          </a:bodyPr>
          <a:lstStyle/>
          <a:p>
            <a:pPr fontAlgn="base"/>
            <a:r>
              <a:rPr lang="en-US" sz="2800" b="1" dirty="0"/>
              <a:t>4. Structure on the Basis of Functions</a:t>
            </a:r>
            <a:r>
              <a:rPr lang="en-US" sz="2800" b="1" dirty="0" smtClean="0"/>
              <a:t>:</a:t>
            </a:r>
          </a:p>
          <a:p>
            <a:pPr fontAlgn="base"/>
            <a:endParaRPr lang="en-US" sz="2800" b="1" dirty="0"/>
          </a:p>
          <a:p>
            <a:pPr fontAlgn="base"/>
            <a:r>
              <a:rPr lang="en-US" sz="2800" dirty="0"/>
              <a:t>In this type of departmentalization, the selling activities are divided according to the functions to be performed, such as, sales planning, management of sales personnel, sales and distribution, advertising and sales promotion, sales analysis, marketing research, etc. </a:t>
            </a:r>
            <a:endParaRPr lang="en-US" sz="2800" dirty="0" smtClean="0"/>
          </a:p>
          <a:p>
            <a:pPr fontAlgn="base"/>
            <a:endParaRPr lang="en-US" sz="2800" dirty="0" smtClean="0"/>
          </a:p>
          <a:p>
            <a:pPr fontAlgn="base"/>
            <a:endParaRPr lang="en-US" sz="2800" dirty="0" smtClean="0"/>
          </a:p>
          <a:p>
            <a:pPr fontAlgn="base"/>
            <a:r>
              <a:rPr lang="en-US" sz="2800" dirty="0" smtClean="0"/>
              <a:t>In </a:t>
            </a:r>
            <a:r>
              <a:rPr lang="en-US" sz="2800" dirty="0"/>
              <a:t>this type of departmentalization, special attention is given to every aspect of the sales activities and, therefore, profits may increase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534400" cy="5632311"/>
          </a:xfrm>
          <a:prstGeom prst="rect">
            <a:avLst/>
          </a:prstGeom>
        </p:spPr>
        <p:txBody>
          <a:bodyPr wrap="square">
            <a:spAutoFit/>
          </a:bodyPr>
          <a:lstStyle/>
          <a:p>
            <a:pPr fontAlgn="base"/>
            <a:r>
              <a:rPr lang="en-US" sz="2400" b="1" dirty="0" smtClean="0"/>
              <a:t>Merits:</a:t>
            </a:r>
            <a:endParaRPr lang="en-US" sz="2400" dirty="0" smtClean="0"/>
          </a:p>
          <a:p>
            <a:pPr marL="514350" indent="-514350" fontAlgn="base">
              <a:buAutoNum type="romanLcParenBoth"/>
            </a:pPr>
            <a:r>
              <a:rPr lang="en-US" sz="2400" dirty="0" smtClean="0"/>
              <a:t>Specialization at different levels could be achieved.</a:t>
            </a:r>
          </a:p>
          <a:p>
            <a:pPr marL="514350" indent="-514350" fontAlgn="base">
              <a:buAutoNum type="romanLcParenBoth"/>
            </a:pPr>
            <a:endParaRPr lang="en-US" sz="2400" dirty="0" smtClean="0"/>
          </a:p>
          <a:p>
            <a:pPr fontAlgn="base"/>
            <a:r>
              <a:rPr lang="en-US" sz="2400" dirty="0" smtClean="0"/>
              <a:t>(ii) The number of departmentalization may either be reduced or increased according to the needs.</a:t>
            </a:r>
          </a:p>
          <a:p>
            <a:pPr fontAlgn="base"/>
            <a:endParaRPr lang="en-US" sz="2400" dirty="0" smtClean="0"/>
          </a:p>
          <a:p>
            <a:pPr fontAlgn="base"/>
            <a:r>
              <a:rPr lang="en-US" sz="2400" dirty="0" smtClean="0"/>
              <a:t>(iii) Decision-making is quick as far as possible.</a:t>
            </a:r>
          </a:p>
          <a:p>
            <a:pPr fontAlgn="base"/>
            <a:endParaRPr lang="en-US" sz="2400" dirty="0" smtClean="0"/>
          </a:p>
          <a:p>
            <a:pPr fontAlgn="base"/>
            <a:r>
              <a:rPr lang="en-US" sz="2400" dirty="0" smtClean="0"/>
              <a:t>(iv) Easy to coordinate between sub-functions, with certain exceptions.</a:t>
            </a:r>
          </a:p>
          <a:p>
            <a:pPr fontAlgn="base"/>
            <a:endParaRPr lang="en-US" sz="2400" dirty="0" smtClean="0"/>
          </a:p>
          <a:p>
            <a:pPr fontAlgn="base"/>
            <a:r>
              <a:rPr lang="en-US" sz="2400" dirty="0" smtClean="0"/>
              <a:t>(v) Less expensive, compared to other types of departmentalization.</a:t>
            </a:r>
          </a:p>
          <a:p>
            <a:r>
              <a:rPr lang="en-US" sz="2400" dirty="0" smtClean="0"/>
              <a:t/>
            </a:r>
            <a:br>
              <a:rPr lang="en-US" sz="2400" dirty="0" smtClean="0"/>
            </a:br>
            <a:endParaRPr 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229600" cy="6001643"/>
          </a:xfrm>
          <a:prstGeom prst="rect">
            <a:avLst/>
          </a:prstGeom>
        </p:spPr>
        <p:txBody>
          <a:bodyPr wrap="square">
            <a:spAutoFit/>
          </a:bodyPr>
          <a:lstStyle/>
          <a:p>
            <a:pPr fontAlgn="base"/>
            <a:r>
              <a:rPr lang="en-US" sz="2400" b="1" dirty="0"/>
              <a:t>Demerits:</a:t>
            </a:r>
            <a:endParaRPr lang="en-US" sz="2400" dirty="0"/>
          </a:p>
          <a:p>
            <a:pPr marL="400050" indent="-400050" fontAlgn="base">
              <a:buAutoNum type="romanLcParenBoth"/>
            </a:pPr>
            <a:r>
              <a:rPr lang="en-US" sz="2400" dirty="0" smtClean="0"/>
              <a:t>More </a:t>
            </a:r>
            <a:r>
              <a:rPr lang="en-US" sz="2400" dirty="0"/>
              <a:t>attention on a particular product cannot be given</a:t>
            </a:r>
            <a:r>
              <a:rPr lang="en-US" sz="2400" dirty="0" smtClean="0"/>
              <a:t>.</a:t>
            </a:r>
          </a:p>
          <a:p>
            <a:pPr marL="400050" indent="-400050" fontAlgn="base"/>
            <a:endParaRPr lang="en-US" sz="2400" dirty="0"/>
          </a:p>
          <a:p>
            <a:pPr fontAlgn="base"/>
            <a:r>
              <a:rPr lang="en-US" sz="2400" dirty="0"/>
              <a:t>(ii) Functions of sub-departments sometimes get delayed because of their dependence on the other departments</a:t>
            </a:r>
            <a:r>
              <a:rPr lang="en-US" sz="2400" dirty="0" smtClean="0"/>
              <a:t>.</a:t>
            </a:r>
          </a:p>
          <a:p>
            <a:pPr fontAlgn="base"/>
            <a:endParaRPr lang="en-US" sz="2400" dirty="0"/>
          </a:p>
          <a:p>
            <a:pPr fontAlgn="base"/>
            <a:r>
              <a:rPr lang="en-US" sz="2400" dirty="0"/>
              <a:t>(iii) Due to increased responsibility on the General Manager (Sales), problem of coordination may arise</a:t>
            </a:r>
            <a:r>
              <a:rPr lang="en-US" sz="2400" dirty="0" smtClean="0"/>
              <a:t>.</a:t>
            </a:r>
          </a:p>
          <a:p>
            <a:pPr fontAlgn="base"/>
            <a:endParaRPr lang="en-US" sz="2400" dirty="0"/>
          </a:p>
          <a:p>
            <a:pPr fontAlgn="base"/>
            <a:r>
              <a:rPr lang="en-US" sz="2400" dirty="0"/>
              <a:t>(iv) Problems like non-cooperation, difference of opinion, etc. may exist between departments</a:t>
            </a:r>
            <a:r>
              <a:rPr lang="en-US" sz="2400" dirty="0" smtClean="0"/>
              <a:t>.</a:t>
            </a:r>
          </a:p>
          <a:p>
            <a:pPr fontAlgn="base"/>
            <a:endParaRPr lang="en-US" sz="2400" dirty="0"/>
          </a:p>
          <a:p>
            <a:pPr fontAlgn="base"/>
            <a:r>
              <a:rPr lang="en-US" sz="2400" dirty="0"/>
              <a:t>(v) Mal-functioning of a department may affect the efficiency of the organization as a whole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1"/>
            <a:ext cx="8382000" cy="4401205"/>
          </a:xfrm>
          <a:prstGeom prst="rect">
            <a:avLst/>
          </a:prstGeom>
        </p:spPr>
        <p:txBody>
          <a:bodyPr wrap="square">
            <a:spAutoFit/>
          </a:bodyPr>
          <a:lstStyle/>
          <a:p>
            <a:pPr algn="just" fontAlgn="base"/>
            <a:r>
              <a:rPr lang="en-US" sz="2000" dirty="0" smtClean="0"/>
              <a:t>In the words of C. L. Boiling, </a:t>
            </a:r>
          </a:p>
          <a:p>
            <a:pPr algn="just" fontAlgn="base"/>
            <a:endParaRPr lang="en-US" sz="2000" dirty="0" smtClean="0"/>
          </a:p>
          <a:p>
            <a:pPr algn="just" fontAlgn="base"/>
            <a:r>
              <a:rPr lang="en-US" sz="2000" dirty="0" smtClean="0"/>
              <a:t>“A good sales </a:t>
            </a:r>
            <a:r>
              <a:rPr lang="en-US" sz="2000" dirty="0" err="1" smtClean="0"/>
              <a:t>organisation</a:t>
            </a:r>
            <a:r>
              <a:rPr lang="en-US" sz="2000" dirty="0" smtClean="0"/>
              <a:t> is one where functions of departments have been carefully planned and coordinated towards the objective of pulling the product in the hands of the customers, the whole effort being efficiently supervised and managed so that each functions is carried out in the desired manner.”</a:t>
            </a:r>
          </a:p>
          <a:p>
            <a:pPr algn="just" fontAlgn="base"/>
            <a:endParaRPr lang="en-US" sz="2000" dirty="0" smtClean="0"/>
          </a:p>
          <a:p>
            <a:pPr algn="just" fontAlgn="base"/>
            <a:endParaRPr lang="en-US" sz="2000" dirty="0" smtClean="0"/>
          </a:p>
          <a:p>
            <a:pPr algn="just" fontAlgn="base"/>
            <a:r>
              <a:rPr lang="en-US" sz="2000" dirty="0" smtClean="0"/>
              <a:t>In the words of H. R. </a:t>
            </a:r>
            <a:r>
              <a:rPr lang="en-US" sz="2000" dirty="0" err="1" smtClean="0"/>
              <a:t>Tosdal</a:t>
            </a:r>
            <a:r>
              <a:rPr lang="en-US" sz="2000" dirty="0" smtClean="0"/>
              <a:t>,</a:t>
            </a:r>
          </a:p>
          <a:p>
            <a:pPr algn="just" fontAlgn="base"/>
            <a:endParaRPr lang="en-US" sz="2000" dirty="0" smtClean="0"/>
          </a:p>
          <a:p>
            <a:pPr algn="just" fontAlgn="base"/>
            <a:r>
              <a:rPr lang="en-US" sz="2000" dirty="0" smtClean="0"/>
              <a:t> “A sales </a:t>
            </a:r>
            <a:r>
              <a:rPr lang="en-US" sz="2000" dirty="0" err="1" smtClean="0"/>
              <a:t>organisation</a:t>
            </a:r>
            <a:r>
              <a:rPr lang="en-US" sz="2000" dirty="0" smtClean="0"/>
              <a:t> consists of human beings working together for the marketing of products manufactured by the firm or the commodities which have been purchased for resale.”</a:t>
            </a:r>
            <a:endParaRPr lang="en-US"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6124754"/>
          </a:xfrm>
          <a:prstGeom prst="rect">
            <a:avLst/>
          </a:prstGeom>
        </p:spPr>
        <p:txBody>
          <a:bodyPr wrap="square">
            <a:spAutoFit/>
          </a:bodyPr>
          <a:lstStyle/>
          <a:p>
            <a:pPr fontAlgn="base"/>
            <a:r>
              <a:rPr lang="en-US" sz="2800" b="1" dirty="0" smtClean="0"/>
              <a:t>Suitability:</a:t>
            </a:r>
            <a:endParaRPr lang="en-US" sz="2800" dirty="0" smtClean="0"/>
          </a:p>
          <a:p>
            <a:pPr fontAlgn="base"/>
            <a:r>
              <a:rPr lang="en-US" sz="2800" b="1" dirty="0" smtClean="0"/>
              <a:t>Organization structure on functional basis is suitable in such situations where:</a:t>
            </a:r>
            <a:endParaRPr lang="en-US" sz="2800" dirty="0" smtClean="0"/>
          </a:p>
          <a:p>
            <a:pPr marL="400050" indent="-400050" fontAlgn="base">
              <a:buAutoNum type="romanLcParenBoth"/>
            </a:pPr>
            <a:r>
              <a:rPr lang="en-US" sz="2800" dirty="0" smtClean="0"/>
              <a:t>The size of the organization is small,</a:t>
            </a:r>
          </a:p>
          <a:p>
            <a:pPr marL="400050" indent="-400050" fontAlgn="base">
              <a:buAutoNum type="romanLcParenBoth"/>
            </a:pPr>
            <a:endParaRPr lang="en-US" sz="2800" dirty="0" smtClean="0"/>
          </a:p>
          <a:p>
            <a:pPr marL="400050" indent="-400050" fontAlgn="base">
              <a:buAutoNum type="romanLcParenBoth"/>
            </a:pPr>
            <a:endParaRPr lang="en-US" sz="2800" dirty="0" smtClean="0"/>
          </a:p>
          <a:p>
            <a:pPr fontAlgn="base"/>
            <a:r>
              <a:rPr lang="en-US" sz="2800" dirty="0" smtClean="0"/>
              <a:t>(ii) There is only limited number of products, and</a:t>
            </a:r>
          </a:p>
          <a:p>
            <a:pPr fontAlgn="base"/>
            <a:endParaRPr lang="en-US" sz="2800" dirty="0" smtClean="0"/>
          </a:p>
          <a:p>
            <a:pPr fontAlgn="base"/>
            <a:endParaRPr lang="en-US" sz="2800" dirty="0" smtClean="0"/>
          </a:p>
          <a:p>
            <a:pPr fontAlgn="base"/>
            <a:r>
              <a:rPr lang="en-US" sz="2800" dirty="0" smtClean="0"/>
              <a:t>(iii) There are not much differences in the techniques of production.</a:t>
            </a:r>
          </a:p>
          <a:p>
            <a:r>
              <a:rPr lang="en-US" sz="2800" dirty="0" smtClean="0"/>
              <a:t/>
            </a:r>
            <a:br>
              <a:rPr lang="en-US" sz="2800" dirty="0" smtClean="0"/>
            </a:br>
            <a:endParaRPr lang="en-US"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534400" cy="5262979"/>
          </a:xfrm>
          <a:prstGeom prst="rect">
            <a:avLst/>
          </a:prstGeom>
        </p:spPr>
        <p:txBody>
          <a:bodyPr wrap="square">
            <a:spAutoFit/>
          </a:bodyPr>
          <a:lstStyle/>
          <a:p>
            <a:pPr fontAlgn="base"/>
            <a:r>
              <a:rPr lang="en-US" sz="2400" b="1" dirty="0"/>
              <a:t>5. Structure on Combined Basis</a:t>
            </a:r>
            <a:r>
              <a:rPr lang="en-US" sz="2400" b="1" dirty="0" smtClean="0"/>
              <a:t>:</a:t>
            </a:r>
          </a:p>
          <a:p>
            <a:pPr fontAlgn="base"/>
            <a:endParaRPr lang="en-US" sz="2400" b="1" dirty="0"/>
          </a:p>
          <a:p>
            <a:pPr fontAlgn="base"/>
            <a:r>
              <a:rPr lang="en-US" sz="2400" dirty="0"/>
              <a:t>Many big business organizations which produce diversified products and having extensive markets use the combined type of sales department. </a:t>
            </a:r>
            <a:endParaRPr lang="en-US" sz="2400" dirty="0" smtClean="0"/>
          </a:p>
          <a:p>
            <a:pPr fontAlgn="base"/>
            <a:endParaRPr lang="en-US" sz="2400" dirty="0" smtClean="0"/>
          </a:p>
          <a:p>
            <a:pPr fontAlgn="base"/>
            <a:r>
              <a:rPr lang="en-US" sz="2400" dirty="0" smtClean="0"/>
              <a:t>Such </a:t>
            </a:r>
            <a:r>
              <a:rPr lang="en-US" sz="2400" dirty="0"/>
              <a:t>a setup is essential for them to get specialization at every stage of marketing activities. </a:t>
            </a:r>
            <a:endParaRPr lang="en-US" sz="2400" dirty="0" smtClean="0"/>
          </a:p>
          <a:p>
            <a:pPr fontAlgn="base"/>
            <a:endParaRPr lang="en-US" sz="2400" dirty="0" smtClean="0"/>
          </a:p>
          <a:p>
            <a:pPr fontAlgn="base"/>
            <a:r>
              <a:rPr lang="en-US" sz="2400" dirty="0" smtClean="0"/>
              <a:t>Two </a:t>
            </a:r>
            <a:r>
              <a:rPr lang="en-US" sz="2400" dirty="0"/>
              <a:t>or more types of departments (products, market or other types are combined together) are usually combined for this purpose.</a:t>
            </a:r>
          </a:p>
          <a:p>
            <a:r>
              <a:rPr lang="en-US" sz="2400" dirty="0" smtClean="0"/>
              <a:t/>
            </a:r>
            <a:br>
              <a:rPr lang="en-US" sz="2400" dirty="0" smtClean="0"/>
            </a:br>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324535"/>
          </a:xfrm>
          <a:prstGeom prst="rect">
            <a:avLst/>
          </a:prstGeom>
        </p:spPr>
        <p:txBody>
          <a:bodyPr wrap="square">
            <a:spAutoFit/>
          </a:bodyPr>
          <a:lstStyle/>
          <a:p>
            <a:pPr fontAlgn="base"/>
            <a:r>
              <a:rPr lang="en-US" sz="2000" b="1" dirty="0"/>
              <a:t>Merits:</a:t>
            </a:r>
            <a:endParaRPr lang="en-US" sz="2000" dirty="0"/>
          </a:p>
          <a:p>
            <a:pPr marL="400050" indent="-400050" fontAlgn="base">
              <a:buAutoNum type="romanLcParenBoth"/>
            </a:pPr>
            <a:r>
              <a:rPr lang="en-US" sz="2000" dirty="0" smtClean="0"/>
              <a:t>Careful </a:t>
            </a:r>
            <a:r>
              <a:rPr lang="en-US" sz="2000" dirty="0"/>
              <a:t>attention to every need of the sales organization is possible</a:t>
            </a:r>
            <a:r>
              <a:rPr lang="en-US" sz="2000" dirty="0" smtClean="0"/>
              <a:t>.</a:t>
            </a:r>
          </a:p>
          <a:p>
            <a:pPr marL="400050" indent="-400050" fontAlgn="base"/>
            <a:endParaRPr lang="en-US" sz="2000" dirty="0"/>
          </a:p>
          <a:p>
            <a:pPr fontAlgn="base"/>
            <a:r>
              <a:rPr lang="en-US" sz="2000" dirty="0"/>
              <a:t>(ii) There is advantage of specialization</a:t>
            </a:r>
            <a:r>
              <a:rPr lang="en-US" sz="2000" dirty="0" smtClean="0"/>
              <a:t>.</a:t>
            </a:r>
          </a:p>
          <a:p>
            <a:pPr fontAlgn="base"/>
            <a:endParaRPr lang="en-US" sz="2000" dirty="0"/>
          </a:p>
          <a:p>
            <a:pPr fontAlgn="base"/>
            <a:r>
              <a:rPr lang="en-US" sz="2000" dirty="0"/>
              <a:t>(iii) Better coordination is possible between products, sales territories, and sales functions</a:t>
            </a:r>
            <a:r>
              <a:rPr lang="en-US" sz="2000" dirty="0" smtClean="0"/>
              <a:t>.</a:t>
            </a:r>
          </a:p>
          <a:p>
            <a:pPr fontAlgn="base"/>
            <a:endParaRPr lang="en-US" sz="2000" dirty="0"/>
          </a:p>
          <a:p>
            <a:pPr fontAlgn="base"/>
            <a:r>
              <a:rPr lang="en-US" sz="2000" b="1" dirty="0"/>
              <a:t>Demerits</a:t>
            </a:r>
            <a:r>
              <a:rPr lang="en-US" sz="2000" b="1" dirty="0" smtClean="0"/>
              <a:t>:</a:t>
            </a:r>
          </a:p>
          <a:p>
            <a:pPr fontAlgn="base"/>
            <a:endParaRPr lang="en-US" sz="2000" dirty="0"/>
          </a:p>
          <a:p>
            <a:pPr marL="400050" indent="-400050" fontAlgn="base">
              <a:buAutoNum type="romanLcParenBoth"/>
            </a:pPr>
            <a:r>
              <a:rPr lang="en-US" sz="2000" dirty="0" smtClean="0"/>
              <a:t>Higher </a:t>
            </a:r>
            <a:r>
              <a:rPr lang="en-US" sz="2000" dirty="0"/>
              <a:t>operating costs due to excessive specialization</a:t>
            </a:r>
            <a:r>
              <a:rPr lang="en-US" sz="2000" dirty="0" smtClean="0"/>
              <a:t>.</a:t>
            </a:r>
          </a:p>
          <a:p>
            <a:pPr marL="400050" indent="-400050" fontAlgn="base">
              <a:buAutoNum type="romanLcParenBoth"/>
            </a:pPr>
            <a:endParaRPr lang="en-US" sz="2000" dirty="0"/>
          </a:p>
          <a:p>
            <a:pPr fontAlgn="base"/>
            <a:r>
              <a:rPr lang="en-US" sz="2000" dirty="0"/>
              <a:t>(ii) Problems of supervision and control on employees of different departments</a:t>
            </a:r>
            <a:r>
              <a:rPr lang="en-US" sz="2000" dirty="0" smtClean="0"/>
              <a:t>.</a:t>
            </a:r>
          </a:p>
          <a:p>
            <a:pPr fontAlgn="base"/>
            <a:endParaRPr lang="en-US" sz="2000" dirty="0"/>
          </a:p>
          <a:p>
            <a:pPr fontAlgn="base"/>
            <a:r>
              <a:rPr lang="en-US" sz="2000" dirty="0"/>
              <a:t>(iii) Problem of communication.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05800" cy="4893647"/>
          </a:xfrm>
          <a:prstGeom prst="rect">
            <a:avLst/>
          </a:prstGeom>
        </p:spPr>
        <p:txBody>
          <a:bodyPr wrap="square">
            <a:spAutoFit/>
          </a:bodyPr>
          <a:lstStyle/>
          <a:p>
            <a:pPr fontAlgn="base"/>
            <a:r>
              <a:rPr lang="en-US" sz="2400" b="1" dirty="0"/>
              <a:t>Suitability:</a:t>
            </a:r>
            <a:endParaRPr lang="en-US" sz="2400" dirty="0"/>
          </a:p>
          <a:p>
            <a:pPr fontAlgn="base"/>
            <a:r>
              <a:rPr lang="en-US" sz="2400" b="1" dirty="0"/>
              <a:t>The combined type of departmentalization is suitable where</a:t>
            </a:r>
            <a:r>
              <a:rPr lang="en-US" sz="2400" b="1" dirty="0" smtClean="0"/>
              <a:t>:</a:t>
            </a:r>
          </a:p>
          <a:p>
            <a:pPr fontAlgn="base"/>
            <a:endParaRPr lang="en-US" sz="2400" b="1" dirty="0" smtClean="0"/>
          </a:p>
          <a:p>
            <a:pPr fontAlgn="base"/>
            <a:endParaRPr lang="en-US" sz="2400" dirty="0"/>
          </a:p>
          <a:p>
            <a:pPr marL="400050" indent="-400050" fontAlgn="base">
              <a:buAutoNum type="romanLcParenBoth"/>
            </a:pPr>
            <a:r>
              <a:rPr lang="en-US" sz="2400" dirty="0" smtClean="0"/>
              <a:t>The </a:t>
            </a:r>
            <a:r>
              <a:rPr lang="en-US" sz="2400" dirty="0"/>
              <a:t>size of the sales debarment is so </a:t>
            </a:r>
            <a:r>
              <a:rPr lang="en-US" sz="2400" dirty="0" smtClean="0"/>
              <a:t>larger</a:t>
            </a:r>
          </a:p>
          <a:p>
            <a:pPr marL="400050" indent="-400050" fontAlgn="base">
              <a:buAutoNum type="romanLcParenBoth"/>
            </a:pPr>
            <a:endParaRPr lang="en-US" sz="2400" dirty="0" smtClean="0"/>
          </a:p>
          <a:p>
            <a:pPr marL="400050" indent="-400050" fontAlgn="base">
              <a:buAutoNum type="romanLcParenBoth"/>
            </a:pPr>
            <a:endParaRPr lang="en-US" sz="2400" dirty="0"/>
          </a:p>
          <a:p>
            <a:pPr fontAlgn="base"/>
            <a:r>
              <a:rPr lang="en-US" sz="2400" dirty="0"/>
              <a:t>(ii) There are extensive and substantial markets for the product, </a:t>
            </a:r>
            <a:r>
              <a:rPr lang="en-US" sz="2400" dirty="0" smtClean="0"/>
              <a:t>and</a:t>
            </a:r>
          </a:p>
          <a:p>
            <a:pPr fontAlgn="base"/>
            <a:endParaRPr lang="en-US" sz="2400" dirty="0" smtClean="0"/>
          </a:p>
          <a:p>
            <a:pPr fontAlgn="base"/>
            <a:endParaRPr lang="en-US" sz="2400" dirty="0"/>
          </a:p>
          <a:p>
            <a:pPr fontAlgn="base"/>
            <a:r>
              <a:rPr lang="en-US" sz="2400" dirty="0"/>
              <a:t>(iii) The company operates with a number of products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10600" cy="6555641"/>
          </a:xfrm>
          <a:prstGeom prst="rect">
            <a:avLst/>
          </a:prstGeom>
        </p:spPr>
        <p:txBody>
          <a:bodyPr wrap="square">
            <a:spAutoFit/>
          </a:bodyPr>
          <a:lstStyle/>
          <a:p>
            <a:pPr fontAlgn="base"/>
            <a:r>
              <a:rPr lang="en-US" sz="2800" b="1" dirty="0" smtClean="0"/>
              <a:t>Committee Sales Organization:</a:t>
            </a:r>
            <a:endParaRPr lang="en-US" sz="2800" dirty="0" smtClean="0"/>
          </a:p>
          <a:p>
            <a:pPr fontAlgn="base"/>
            <a:r>
              <a:rPr lang="en-US" sz="2800" dirty="0" smtClean="0"/>
              <a:t>The committee is never the sole basis for organizing a sales department. It is a method of organizing the executive group for planning and policy formulation; while leaving implementation of plans and policies to individual executives. </a:t>
            </a:r>
          </a:p>
          <a:p>
            <a:pPr fontAlgn="base"/>
            <a:endParaRPr lang="en-US" sz="2800" dirty="0" smtClean="0"/>
          </a:p>
          <a:p>
            <a:pPr fontAlgn="base"/>
            <a:r>
              <a:rPr lang="en-US" sz="2800" dirty="0" smtClean="0"/>
              <a:t>The committees usually found in sales organizations include training committee, customer relations committee, personnel and merchandising committees, committee on new products, etc.</a:t>
            </a:r>
          </a:p>
          <a:p>
            <a:r>
              <a:rPr lang="en-US" sz="2800" dirty="0" smtClean="0"/>
              <a:t/>
            </a:r>
            <a:br>
              <a:rPr lang="en-US" sz="2800" dirty="0" smtClean="0"/>
            </a:br>
            <a:endParaRPr lang="en-US" sz="2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381000"/>
            <a:ext cx="8458200" cy="4708981"/>
          </a:xfrm>
          <a:prstGeom prst="rect">
            <a:avLst/>
          </a:prstGeom>
        </p:spPr>
        <p:txBody>
          <a:bodyPr wrap="square">
            <a:spAutoFit/>
          </a:bodyPr>
          <a:lstStyle/>
          <a:p>
            <a:pPr fontAlgn="base"/>
            <a:r>
              <a:rPr lang="en-US" sz="2000" b="1" dirty="0" smtClean="0"/>
              <a:t>Merits:</a:t>
            </a:r>
            <a:endParaRPr lang="en-US" sz="2000" dirty="0" smtClean="0"/>
          </a:p>
          <a:p>
            <a:pPr fontAlgn="base"/>
            <a:r>
              <a:rPr lang="en-US" sz="2000" b="1" dirty="0" smtClean="0"/>
              <a:t>The use of committees in the sales department has many advantages:</a:t>
            </a:r>
          </a:p>
          <a:p>
            <a:pPr fontAlgn="base"/>
            <a:endParaRPr lang="en-US" sz="2000" dirty="0" smtClean="0"/>
          </a:p>
          <a:p>
            <a:pPr marL="400050" indent="-400050" fontAlgn="base">
              <a:buAutoNum type="romanLcParenBoth"/>
            </a:pPr>
            <a:r>
              <a:rPr lang="en-US" sz="2000" dirty="0" smtClean="0"/>
              <a:t>Before policies are made and action is taken, important problems can be deliberated by the committee members and are measured against varied viewpoints.</a:t>
            </a:r>
          </a:p>
          <a:p>
            <a:pPr marL="400050" indent="-400050" fontAlgn="base">
              <a:buAutoNum type="romanLcParenBoth"/>
            </a:pPr>
            <a:endParaRPr lang="en-US" sz="2000" dirty="0" smtClean="0"/>
          </a:p>
          <a:p>
            <a:pPr marL="400050" indent="-400050" fontAlgn="base">
              <a:buAutoNum type="romanLcParenBoth"/>
            </a:pPr>
            <a:endParaRPr lang="en-US" sz="2000" dirty="0" smtClean="0"/>
          </a:p>
          <a:p>
            <a:pPr fontAlgn="base"/>
            <a:r>
              <a:rPr lang="en-US" sz="2000" dirty="0" smtClean="0"/>
              <a:t>(ii) Committees promote coordination among members of the executive team</a:t>
            </a:r>
          </a:p>
          <a:p>
            <a:pPr fontAlgn="base"/>
            <a:endParaRPr lang="en-US" sz="2000" dirty="0" smtClean="0"/>
          </a:p>
          <a:p>
            <a:pPr fontAlgn="base"/>
            <a:endParaRPr lang="en-US" sz="2000" dirty="0" smtClean="0"/>
          </a:p>
          <a:p>
            <a:pPr fontAlgn="base"/>
            <a:r>
              <a:rPr lang="en-US" sz="2000" dirty="0" smtClean="0"/>
              <a:t>(iii) Committees render most important service in providing focal points for discussion and for making good suggestions.</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5262979"/>
          </a:xfrm>
          <a:prstGeom prst="rect">
            <a:avLst/>
          </a:prstGeom>
        </p:spPr>
        <p:txBody>
          <a:bodyPr wrap="square">
            <a:spAutoFit/>
          </a:bodyPr>
          <a:lstStyle/>
          <a:p>
            <a:pPr algn="just" fontAlgn="base"/>
            <a:r>
              <a:rPr lang="en-US" sz="2800" dirty="0"/>
              <a:t>In the words of Stiff, </a:t>
            </a:r>
            <a:r>
              <a:rPr lang="en-US" sz="2800" dirty="0" err="1"/>
              <a:t>Cundiff</a:t>
            </a:r>
            <a:r>
              <a:rPr lang="en-US" sz="2800" dirty="0"/>
              <a:t> and </a:t>
            </a:r>
            <a:r>
              <a:rPr lang="en-US" sz="2800" dirty="0" err="1"/>
              <a:t>Govoni</a:t>
            </a:r>
            <a:r>
              <a:rPr lang="en-US" sz="2800" dirty="0"/>
              <a:t>, </a:t>
            </a:r>
            <a:endParaRPr lang="en-US" sz="2800" dirty="0" smtClean="0"/>
          </a:p>
          <a:p>
            <a:pPr algn="just" fontAlgn="base"/>
            <a:endParaRPr lang="en-US" sz="2800" dirty="0" smtClean="0"/>
          </a:p>
          <a:p>
            <a:pPr algn="just" fontAlgn="base"/>
            <a:endParaRPr lang="en-US" sz="2800" dirty="0" smtClean="0"/>
          </a:p>
          <a:p>
            <a:pPr algn="just" fontAlgn="base"/>
            <a:r>
              <a:rPr lang="en-US" sz="2800" dirty="0" smtClean="0"/>
              <a:t>“</a:t>
            </a:r>
            <a:r>
              <a:rPr lang="en-US" sz="2800" dirty="0"/>
              <a:t>Sales </a:t>
            </a:r>
            <a:r>
              <a:rPr lang="en-US" sz="2800" dirty="0" err="1"/>
              <a:t>organisation</a:t>
            </a:r>
            <a:r>
              <a:rPr lang="en-US" sz="2800" dirty="0"/>
              <a:t> is both an orienting point for cooperative </a:t>
            </a:r>
            <a:r>
              <a:rPr lang="en-US" sz="2800" dirty="0" err="1"/>
              <a:t>endeavour</a:t>
            </a:r>
            <a:r>
              <a:rPr lang="en-US" sz="2800" dirty="0"/>
              <a:t> and a structure of human relationships. It is composed of the group of individuals, striving jointly to reach qualitative and quantitative personal selling objectives and bearing both informal and formal relations to one another.”</a:t>
            </a:r>
          </a:p>
          <a:p>
            <a:pPr algn="just"/>
            <a:r>
              <a:rPr lang="en-US" sz="2800" dirty="0" smtClean="0"/>
              <a:t/>
            </a:r>
            <a:br>
              <a:rPr lang="en-US" sz="2800" dirty="0" smtClean="0"/>
            </a:b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pPr marL="342900" indent="-342900" fontAlgn="base">
              <a:buAutoNum type="arabicPeriod"/>
            </a:pPr>
            <a:r>
              <a:rPr lang="en-US" sz="2800" b="1" dirty="0" smtClean="0"/>
              <a:t>Structure </a:t>
            </a:r>
            <a:r>
              <a:rPr lang="en-US" sz="2800" b="1" dirty="0"/>
              <a:t>on Product Basis</a:t>
            </a:r>
            <a:r>
              <a:rPr lang="en-US" sz="2800" b="1" dirty="0" smtClean="0"/>
              <a:t>:</a:t>
            </a:r>
          </a:p>
          <a:p>
            <a:pPr marL="342900" indent="-342900" fontAlgn="base"/>
            <a:endParaRPr lang="en-US" sz="2800" dirty="0"/>
          </a:p>
          <a:p>
            <a:pPr fontAlgn="base"/>
            <a:r>
              <a:rPr lang="en-US" sz="2800" dirty="0"/>
              <a:t>When a number of products are to be marketed, the departmentalization of sales organization is based on the nature of the products. </a:t>
            </a:r>
            <a:endParaRPr lang="en-US" sz="2800" dirty="0" smtClean="0"/>
          </a:p>
          <a:p>
            <a:pPr fontAlgn="base"/>
            <a:endParaRPr lang="en-US" sz="2800" dirty="0" smtClean="0"/>
          </a:p>
          <a:p>
            <a:pPr fontAlgn="base"/>
            <a:r>
              <a:rPr lang="en-US" sz="2800" dirty="0" smtClean="0"/>
              <a:t>Each </a:t>
            </a:r>
            <a:r>
              <a:rPr lang="en-US" sz="2800" dirty="0"/>
              <a:t>product is assigned to a department under the charge of a manager. For overall supervision, control and coordination, a General Manager (Sales) is appointed.</a:t>
            </a:r>
          </a:p>
          <a:p>
            <a:r>
              <a:rPr lang="en-US" sz="2800" dirty="0" smtClean="0"/>
              <a:t/>
            </a:r>
            <a:br>
              <a:rPr lang="en-US" sz="2800" dirty="0" smtClean="0"/>
            </a:b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324535"/>
          </a:xfrm>
          <a:prstGeom prst="rect">
            <a:avLst/>
          </a:prstGeom>
        </p:spPr>
        <p:txBody>
          <a:bodyPr wrap="square">
            <a:spAutoFit/>
          </a:bodyPr>
          <a:lstStyle/>
          <a:p>
            <a:pPr fontAlgn="base"/>
            <a:r>
              <a:rPr lang="en-US" sz="2000" dirty="0"/>
              <a:t>On product basis itself, two types of departments can be formed – (</a:t>
            </a:r>
            <a:r>
              <a:rPr lang="en-US" sz="2000" dirty="0" err="1"/>
              <a:t>i</a:t>
            </a:r>
            <a:r>
              <a:rPr lang="en-US" sz="2000" dirty="0"/>
              <a:t>) Sales department with line authority subdivided by products (one staff officer for all the products) and (ii) sales department subdivided by different sales authority (one staff officer for each product</a:t>
            </a:r>
            <a:r>
              <a:rPr lang="en-US" sz="2000" dirty="0" smtClean="0"/>
              <a:t>).</a:t>
            </a:r>
          </a:p>
          <a:p>
            <a:pPr fontAlgn="base"/>
            <a:endParaRPr lang="en-US" sz="2000" dirty="0"/>
          </a:p>
          <a:p>
            <a:pPr fontAlgn="base"/>
            <a:r>
              <a:rPr lang="en-US" sz="2000" dirty="0"/>
              <a:t>In the first case, one line authority and staff organization has been formed for the entire sales organization. The General Manger (Sales) reports to Vice-President in charge of marketing. Six subordinates report to the General Manager (Sales). Staff authority for all the products remains with one person. But separate line authority for each product is appointed, namely sales manager, product ‘A’, and sales manager product ‘B’. Staff authority (specialist) is appointed on the basis of sales functions to be performed.</a:t>
            </a:r>
          </a:p>
          <a:p>
            <a:r>
              <a:rPr lang="en-US" sz="2000" dirty="0" smtClean="0"/>
              <a:t/>
            </a:r>
            <a:br>
              <a:rPr lang="en-US" sz="2000" dirty="0" smtClean="0"/>
            </a:br>
            <a:endParaRPr 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457200"/>
            <a:ext cx="8229600" cy="4524315"/>
          </a:xfrm>
          <a:prstGeom prst="rect">
            <a:avLst/>
          </a:prstGeom>
        </p:spPr>
        <p:txBody>
          <a:bodyPr wrap="square">
            <a:spAutoFit/>
          </a:bodyPr>
          <a:lstStyle/>
          <a:p>
            <a:pPr algn="just"/>
            <a:r>
              <a:rPr lang="en-US" sz="3600" dirty="0"/>
              <a:t>In the second case, for each product, line and staff authority are appointed separately for each product, because of the complexity and technical nature of the product. But it is not necessary always that for each product same number of staff specialist will be appointed.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fontAlgn="base"/>
            <a:r>
              <a:rPr lang="en-US" sz="2400" b="1" dirty="0"/>
              <a:t>Merits:</a:t>
            </a:r>
            <a:endParaRPr lang="en-US" sz="2400" dirty="0"/>
          </a:p>
          <a:p>
            <a:pPr marL="400050" indent="-400050" fontAlgn="base">
              <a:buAutoNum type="romanLcParenBoth"/>
            </a:pPr>
            <a:r>
              <a:rPr lang="en-US" sz="2400" dirty="0" smtClean="0"/>
              <a:t>Each </a:t>
            </a:r>
            <a:r>
              <a:rPr lang="en-US" sz="2400" dirty="0"/>
              <a:t>product gets equal importance in the sales</a:t>
            </a:r>
            <a:r>
              <a:rPr lang="en-US" sz="2400" dirty="0" smtClean="0"/>
              <a:t>.</a:t>
            </a:r>
          </a:p>
          <a:p>
            <a:pPr marL="400050" indent="-400050" fontAlgn="base"/>
            <a:endParaRPr lang="en-US" sz="2400" dirty="0"/>
          </a:p>
          <a:p>
            <a:pPr fontAlgn="base"/>
            <a:r>
              <a:rPr lang="en-US" sz="2400" dirty="0"/>
              <a:t>(ii) Advantages of specialization and division of work</a:t>
            </a:r>
            <a:r>
              <a:rPr lang="en-US" sz="2400" dirty="0" smtClean="0"/>
              <a:t>.</a:t>
            </a:r>
          </a:p>
          <a:p>
            <a:pPr fontAlgn="base"/>
            <a:endParaRPr lang="en-US" sz="2400" dirty="0"/>
          </a:p>
          <a:p>
            <a:pPr fontAlgn="base"/>
            <a:r>
              <a:rPr lang="en-US" sz="2400" dirty="0"/>
              <a:t>(iii) Unnecessary interference in different functions come to an end</a:t>
            </a:r>
            <a:r>
              <a:rPr lang="en-US" sz="2400" dirty="0" smtClean="0"/>
              <a:t>.</a:t>
            </a:r>
          </a:p>
          <a:p>
            <a:pPr fontAlgn="base"/>
            <a:endParaRPr lang="en-US" sz="2400" dirty="0"/>
          </a:p>
          <a:p>
            <a:pPr fontAlgn="base"/>
            <a:r>
              <a:rPr lang="en-US" sz="2400" dirty="0"/>
              <a:t>(iv) Easier to assign responsibility to everyone in the sales department</a:t>
            </a:r>
            <a:r>
              <a:rPr lang="en-US" sz="2400" dirty="0" smtClean="0"/>
              <a:t>.</a:t>
            </a:r>
          </a:p>
          <a:p>
            <a:pPr fontAlgn="base"/>
            <a:endParaRPr lang="en-US" sz="2400" dirty="0"/>
          </a:p>
          <a:p>
            <a:pPr fontAlgn="base"/>
            <a:r>
              <a:rPr lang="en-US" sz="2400" dirty="0"/>
              <a:t>(v) Comparative evaluation of efficiency of departments is possible</a:t>
            </a:r>
            <a:r>
              <a:rPr lang="en-US" sz="2400" dirty="0" smtClean="0"/>
              <a:t>.</a:t>
            </a:r>
          </a:p>
          <a:p>
            <a:pPr fontAlgn="base"/>
            <a:endParaRPr lang="en-US" sz="2400" dirty="0"/>
          </a:p>
          <a:p>
            <a:pPr fontAlgn="base"/>
            <a:r>
              <a:rPr lang="en-US" sz="2400" dirty="0"/>
              <a:t>(vi) The buyers get maximum satisfaction.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305800" cy="5693866"/>
          </a:xfrm>
          <a:prstGeom prst="rect">
            <a:avLst/>
          </a:prstGeom>
        </p:spPr>
        <p:txBody>
          <a:bodyPr wrap="square">
            <a:spAutoFit/>
          </a:bodyPr>
          <a:lstStyle/>
          <a:p>
            <a:pPr fontAlgn="base"/>
            <a:r>
              <a:rPr lang="en-US" sz="2800" b="1" dirty="0"/>
              <a:t>Demerits</a:t>
            </a:r>
            <a:r>
              <a:rPr lang="en-US" sz="2800" b="1" dirty="0" smtClean="0"/>
              <a:t>:</a:t>
            </a:r>
          </a:p>
          <a:p>
            <a:pPr fontAlgn="base"/>
            <a:endParaRPr lang="en-US" sz="2800" dirty="0"/>
          </a:p>
          <a:p>
            <a:pPr fontAlgn="base"/>
            <a:r>
              <a:rPr lang="en-US" sz="2800" dirty="0" smtClean="0"/>
              <a:t>(</a:t>
            </a:r>
            <a:r>
              <a:rPr lang="en-US" sz="2800" dirty="0" err="1" smtClean="0"/>
              <a:t>i</a:t>
            </a:r>
            <a:r>
              <a:rPr lang="en-US" sz="2800" dirty="0" smtClean="0"/>
              <a:t>) Difficulty </a:t>
            </a:r>
            <a:r>
              <a:rPr lang="en-US" sz="2800" dirty="0"/>
              <a:t>in coordinating the activities of different </a:t>
            </a:r>
            <a:endParaRPr lang="en-US" sz="2800" dirty="0" smtClean="0"/>
          </a:p>
          <a:p>
            <a:pPr fontAlgn="base"/>
            <a:r>
              <a:rPr lang="en-US" sz="2800" dirty="0" smtClean="0"/>
              <a:t>products/departments.</a:t>
            </a:r>
          </a:p>
          <a:p>
            <a:pPr fontAlgn="base"/>
            <a:endParaRPr lang="en-US" sz="2800" dirty="0"/>
          </a:p>
          <a:p>
            <a:pPr fontAlgn="base"/>
            <a:r>
              <a:rPr lang="en-US" sz="2800" dirty="0"/>
              <a:t>(ii) Selling costs tend to be higher if the sales at the estimated level are not reached</a:t>
            </a:r>
            <a:r>
              <a:rPr lang="en-US" sz="2800" dirty="0" smtClean="0"/>
              <a:t>.</a:t>
            </a:r>
          </a:p>
          <a:p>
            <a:pPr fontAlgn="base"/>
            <a:endParaRPr lang="en-US" sz="2800" dirty="0"/>
          </a:p>
          <a:p>
            <a:pPr fontAlgn="base"/>
            <a:r>
              <a:rPr lang="en-US" sz="2800" dirty="0"/>
              <a:t>(iii) The operational costs will also be higher because of the larger number of employees.</a:t>
            </a:r>
          </a:p>
          <a:p>
            <a:r>
              <a:rPr lang="en-US" sz="2800" dirty="0" smtClean="0"/>
              <a:t/>
            </a:r>
            <a:br>
              <a:rPr lang="en-US" sz="2800" dirty="0" smtClean="0"/>
            </a:b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3400"/>
            <a:ext cx="8382000" cy="4832092"/>
          </a:xfrm>
          <a:prstGeom prst="rect">
            <a:avLst/>
          </a:prstGeom>
        </p:spPr>
        <p:txBody>
          <a:bodyPr wrap="square">
            <a:spAutoFit/>
          </a:bodyPr>
          <a:lstStyle/>
          <a:p>
            <a:pPr fontAlgn="base"/>
            <a:r>
              <a:rPr lang="en-US" sz="2800" b="1" dirty="0"/>
              <a:t>Suitability:</a:t>
            </a:r>
            <a:endParaRPr lang="en-US" sz="2800" dirty="0"/>
          </a:p>
          <a:p>
            <a:pPr fontAlgn="base"/>
            <a:r>
              <a:rPr lang="en-US" sz="2800" b="1" dirty="0"/>
              <a:t>Departmentalization on the basis of product is suitable where</a:t>
            </a:r>
            <a:r>
              <a:rPr lang="en-US" sz="2800" b="1" dirty="0" smtClean="0"/>
              <a:t>:</a:t>
            </a:r>
          </a:p>
          <a:p>
            <a:pPr fontAlgn="base"/>
            <a:endParaRPr lang="en-US" sz="2800" dirty="0"/>
          </a:p>
          <a:p>
            <a:pPr marL="400050" indent="-400050" fontAlgn="base">
              <a:buAutoNum type="romanLcParenBoth"/>
            </a:pPr>
            <a:r>
              <a:rPr lang="en-US" sz="2800" dirty="0" smtClean="0"/>
              <a:t>The </a:t>
            </a:r>
            <a:r>
              <a:rPr lang="en-US" sz="2800" dirty="0"/>
              <a:t>number of products are many</a:t>
            </a:r>
            <a:r>
              <a:rPr lang="en-US" sz="2800" dirty="0" smtClean="0"/>
              <a:t>,</a:t>
            </a:r>
          </a:p>
          <a:p>
            <a:pPr marL="400050" indent="-400050" fontAlgn="base">
              <a:buAutoNum type="romanLcParenBoth"/>
            </a:pPr>
            <a:endParaRPr lang="en-US" sz="2800" dirty="0"/>
          </a:p>
          <a:p>
            <a:pPr fontAlgn="base"/>
            <a:r>
              <a:rPr lang="en-US" sz="2800" dirty="0"/>
              <a:t>(ii) The prices of products are much higher to bear the expenses of different departments, </a:t>
            </a:r>
            <a:r>
              <a:rPr lang="en-US" sz="2800" dirty="0" smtClean="0"/>
              <a:t>and</a:t>
            </a:r>
          </a:p>
          <a:p>
            <a:pPr fontAlgn="base"/>
            <a:endParaRPr lang="en-US" sz="2800" dirty="0"/>
          </a:p>
          <a:p>
            <a:pPr fontAlgn="base"/>
            <a:r>
              <a:rPr lang="en-US" sz="2800" dirty="0"/>
              <a:t>(iii) The product are of technical nature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27</TotalTime>
  <Words>1711</Words>
  <Application>Microsoft Office PowerPoint</Application>
  <PresentationFormat>On-screen Show (4:3)</PresentationFormat>
  <Paragraphs>220</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Concourse</vt:lpstr>
      <vt:lpstr>  Sales Organization Structures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Organization Structures   </dc:title>
  <dc:creator>Ashutosh</dc:creator>
  <cp:lastModifiedBy>Ashutosh</cp:lastModifiedBy>
  <cp:revision>7</cp:revision>
  <dcterms:created xsi:type="dcterms:W3CDTF">2020-04-19T14:06:36Z</dcterms:created>
  <dcterms:modified xsi:type="dcterms:W3CDTF">2020-04-21T10:07:54Z</dcterms:modified>
</cp:coreProperties>
</file>