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93927-C759-457E-8346-B0CABCF0832B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8A402B5-9CEE-43A3-91EB-A2F8BF7E92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93927-C759-457E-8346-B0CABCF0832B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402B5-9CEE-43A3-91EB-A2F8BF7E92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93927-C759-457E-8346-B0CABCF0832B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402B5-9CEE-43A3-91EB-A2F8BF7E92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93927-C759-457E-8346-B0CABCF0832B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402B5-9CEE-43A3-91EB-A2F8BF7E92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93927-C759-457E-8346-B0CABCF0832B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8A402B5-9CEE-43A3-91EB-A2F8BF7E92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93927-C759-457E-8346-B0CABCF0832B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402B5-9CEE-43A3-91EB-A2F8BF7E92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93927-C759-457E-8346-B0CABCF0832B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402B5-9CEE-43A3-91EB-A2F8BF7E92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93927-C759-457E-8346-B0CABCF0832B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402B5-9CEE-43A3-91EB-A2F8BF7E92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93927-C759-457E-8346-B0CABCF0832B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402B5-9CEE-43A3-91EB-A2F8BF7E92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93927-C759-457E-8346-B0CABCF0832B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402B5-9CEE-43A3-91EB-A2F8BF7E92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93927-C759-457E-8346-B0CABCF0832B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8A402B5-9CEE-43A3-91EB-A2F8BF7E92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3293927-C759-457E-8346-B0CABCF0832B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8A402B5-9CEE-43A3-91EB-A2F8BF7E92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strategies-for-building-maximum-customer-satisfaction/" TargetMode="External"/><Relationship Id="rId2" Type="http://schemas.openxmlformats.org/officeDocument/2006/relationships/hyperlink" Target="https://www.googlesir.com/marketing-strategies-towards-marketing-segmentation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functions-of-sales-management/" TargetMode="External"/><Relationship Id="rId2" Type="http://schemas.openxmlformats.org/officeDocument/2006/relationships/hyperlink" Target="https://www.googlesir.com/techniques-of-decision-making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googlesir.com/steps-in-sales-force-management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sir.com/methods-techniques-of-employee-group-training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employee-motivation-guide/" TargetMode="External"/><Relationship Id="rId2" Type="http://schemas.openxmlformats.org/officeDocument/2006/relationships/hyperlink" Target="https://www.googlesir.com/theory-x-and-theory-y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lucidchart.com/blog/what-is-the-7-step-sales-proces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886200"/>
            <a:ext cx="7543800" cy="2743200"/>
          </a:xfrm>
        </p:spPr>
        <p:txBody>
          <a:bodyPr>
            <a:normAutofit fontScale="77500" lnSpcReduction="2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1"/>
            <a:ext cx="7772400" cy="2076450"/>
          </a:xfrm>
        </p:spPr>
        <p:txBody>
          <a:bodyPr>
            <a:normAutofit/>
          </a:bodyPr>
          <a:lstStyle/>
          <a:p>
            <a:r>
              <a:rPr lang="en-US" dirty="0"/>
              <a:t>Stages of Sales Management Process 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6106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5400" dirty="0"/>
              <a:t>Sales management is a systematic process. When managers fail to follow a defined sales management process, chaos reigns and field sales force merely react to customer requests rather than help them solve problems.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152401"/>
            <a:ext cx="84582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1. Strategic Sales Planning</a:t>
            </a:r>
          </a:p>
          <a:p>
            <a:pPr algn="just"/>
            <a:r>
              <a:rPr lang="en-US" sz="2800" dirty="0"/>
              <a:t>Sales Management is concerned with strategic decision making, as well as </a:t>
            </a:r>
            <a:r>
              <a:rPr lang="en-US" sz="2800" b="1" dirty="0"/>
              <a:t>implementing marketing plans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b="1" dirty="0"/>
              <a:t>For example</a:t>
            </a:r>
            <a:r>
              <a:rPr lang="en-US" sz="2800" dirty="0"/>
              <a:t>, sales managers often become involved in the formulation of </a:t>
            </a:r>
            <a:r>
              <a:rPr lang="en-US" sz="2800" dirty="0">
                <a:hlinkClick r:id="rId2"/>
              </a:rPr>
              <a:t>marketing programmes</a:t>
            </a:r>
            <a:r>
              <a:rPr lang="en-US" sz="2800" dirty="0"/>
              <a:t>. They contribute to changes in the product line, the pricing of products, and the selection of advertising campaigns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/>
              <a:t>Sales managers are involved in developing Strategies for assessing different Markets and </a:t>
            </a:r>
            <a:r>
              <a:rPr lang="en-US" sz="2800" dirty="0">
                <a:hlinkClick r:id="rId3"/>
              </a:rPr>
              <a:t>building customer relationships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/>
              <a:t>Sales managers can easily obtain information about customer needs, product demand and market conditions.</a:t>
            </a:r>
            <a:br>
              <a:rPr lang="en-US" sz="2800" dirty="0"/>
            </a:b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304800"/>
            <a:ext cx="85344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/>
              <a:t>With this information</a:t>
            </a:r>
            <a:r>
              <a:rPr lang="en-US" sz="2400" dirty="0"/>
              <a:t>, search managers can contribute to corporate </a:t>
            </a:r>
            <a:r>
              <a:rPr lang="en-US" sz="2400" dirty="0">
                <a:hlinkClick r:id="rId2"/>
              </a:rPr>
              <a:t>decision making</a:t>
            </a:r>
            <a:r>
              <a:rPr lang="en-US" sz="2400" dirty="0"/>
              <a:t>. Sales management is also responsible for developing budgets for implementing the firm’s marketing plans.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b="1" dirty="0"/>
              <a:t>Thus</a:t>
            </a:r>
            <a:r>
              <a:rPr lang="en-US" sz="2400" dirty="0"/>
              <a:t>, they determine a target sales level and the amount that will be spent on the </a:t>
            </a:r>
            <a:r>
              <a:rPr lang="en-US" sz="2400" dirty="0">
                <a:hlinkClick r:id="rId3"/>
              </a:rPr>
              <a:t>sales function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2. Understanding the Selling </a:t>
            </a:r>
            <a:r>
              <a:rPr lang="en-US" sz="2400" dirty="0" smtClean="0"/>
              <a:t>Function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Sales management is responsible for developing and achieving results through salespeople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b="1" dirty="0"/>
              <a:t>Hence</a:t>
            </a:r>
            <a:r>
              <a:rPr lang="en-US" sz="2400" dirty="0"/>
              <a:t>, sales managers should understand the </a:t>
            </a:r>
            <a:r>
              <a:rPr lang="en-US" sz="2400" dirty="0">
                <a:hlinkClick r:id="rId4"/>
              </a:rPr>
              <a:t>role and responsibilities of </a:t>
            </a:r>
            <a:r>
              <a:rPr lang="en-US" sz="2400" dirty="0" err="1">
                <a:hlinkClick r:id="rId4"/>
              </a:rPr>
              <a:t>Salesforce</a:t>
            </a:r>
            <a:r>
              <a:rPr lang="en-US" sz="2400" dirty="0"/>
              <a:t>.</a:t>
            </a:r>
          </a:p>
          <a:p>
            <a:pPr algn="just"/>
            <a:r>
              <a:rPr lang="en-US" sz="2400" dirty="0"/>
              <a:t>They should motivate sales persons to convert prospects in to repeat buyers.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305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They should also encourage salespeople to develop </a:t>
            </a:r>
            <a:r>
              <a:rPr lang="en-US" sz="4000" b="1" dirty="0"/>
              <a:t>long-term customer relationships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/>
          </a:p>
          <a:p>
            <a:pPr algn="just"/>
            <a:r>
              <a:rPr lang="en-US" sz="4000" dirty="0"/>
              <a:t>3. Sales Goals and </a:t>
            </a:r>
            <a:r>
              <a:rPr lang="en-US" sz="4000" dirty="0" smtClean="0"/>
              <a:t>Structure</a:t>
            </a:r>
          </a:p>
          <a:p>
            <a:pPr algn="just"/>
            <a:endParaRPr lang="en-US" sz="4000" dirty="0"/>
          </a:p>
          <a:p>
            <a:pPr algn="just"/>
            <a:r>
              <a:rPr lang="en-US" sz="4000" dirty="0"/>
              <a:t>Sales managers need to know where potential customers are located and how much they can be expected to buy.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457200"/>
            <a:ext cx="8686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They are also projects sales for existing accounts. They estimate potentials and forecast sales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They also design service </a:t>
            </a:r>
            <a:r>
              <a:rPr lang="en-US" sz="3200" dirty="0" err="1"/>
              <a:t>organisational</a:t>
            </a:r>
            <a:r>
              <a:rPr lang="en-US" sz="3200" dirty="0"/>
              <a:t> structures. </a:t>
            </a:r>
            <a:endParaRPr lang="en-US" sz="3200" dirty="0" smtClean="0"/>
          </a:p>
          <a:p>
            <a:endParaRPr lang="en-US" sz="3200" dirty="0" smtClean="0"/>
          </a:p>
          <a:p>
            <a:r>
              <a:rPr lang="en-US" sz="3200" dirty="0" smtClean="0"/>
              <a:t>The </a:t>
            </a:r>
            <a:r>
              <a:rPr lang="en-US" sz="3200" dirty="0"/>
              <a:t>next step in </a:t>
            </a:r>
            <a:r>
              <a:rPr lang="en-US" sz="3200" b="1" dirty="0"/>
              <a:t>Sales Management process</a:t>
            </a:r>
            <a:r>
              <a:rPr lang="en-US" sz="3200" dirty="0"/>
              <a:t> is to assign a salesman to individual territories to minimize travel and contact costs.</a:t>
            </a:r>
          </a:p>
          <a:p>
            <a:endParaRPr lang="en-US" sz="3200" dirty="0"/>
          </a:p>
          <a:p>
            <a:r>
              <a:rPr lang="en-US" sz="3200" dirty="0"/>
              <a:t>4. Building Sales Competencies</a:t>
            </a:r>
          </a:p>
          <a:p>
            <a:r>
              <a:rPr lang="en-US" sz="3200" dirty="0"/>
              <a:t>Sales managers hire salespeople with appropriate skills to implement the sales strategy.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1"/>
            <a:ext cx="85344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After hiring,</a:t>
            </a:r>
            <a:r>
              <a:rPr lang="en-US" sz="3200" dirty="0"/>
              <a:t> they should be trained before they are sent into the field. Training is given to familiarize salespeople with the company’s products, operating procedures, customer nature etc.</a:t>
            </a:r>
          </a:p>
          <a:p>
            <a:r>
              <a:rPr lang="en-US" sz="3200" dirty="0"/>
              <a:t>Sales manager uses the </a:t>
            </a:r>
            <a:r>
              <a:rPr lang="en-US" sz="3200" dirty="0">
                <a:hlinkClick r:id="rId2"/>
              </a:rPr>
              <a:t>most cost-effective method of training</a:t>
            </a:r>
            <a:r>
              <a:rPr lang="en-US" sz="3200" dirty="0"/>
              <a:t>.</a:t>
            </a:r>
          </a:p>
          <a:p>
            <a:endParaRPr lang="en-US" sz="3200" dirty="0"/>
          </a:p>
          <a:p>
            <a:r>
              <a:rPr lang="en-US" sz="3200" dirty="0"/>
              <a:t>5. Managing the </a:t>
            </a:r>
            <a:r>
              <a:rPr lang="en-US" sz="3200" dirty="0" err="1"/>
              <a:t>Salesforce</a:t>
            </a:r>
            <a:endParaRPr lang="en-US" sz="3200" dirty="0"/>
          </a:p>
          <a:p>
            <a:r>
              <a:rPr lang="en-US" sz="3200" dirty="0"/>
              <a:t>The last phase of the process focuses on managing the </a:t>
            </a:r>
            <a:r>
              <a:rPr lang="en-US" sz="3200" dirty="0" err="1"/>
              <a:t>Salesforce</a:t>
            </a:r>
            <a:r>
              <a:rPr lang="en-US" sz="3200" dirty="0"/>
              <a:t>, including leading, motivating, compensating, and evaluating performance.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458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/>
              <a:t>Effective sales managers know how to supervise and lead their salespeople.</a:t>
            </a:r>
          </a:p>
          <a:p>
            <a:pPr algn="just"/>
            <a:endParaRPr lang="en-US" sz="4400" dirty="0"/>
          </a:p>
          <a:p>
            <a:pPr algn="just"/>
            <a:r>
              <a:rPr lang="en-US" sz="4400" dirty="0"/>
              <a:t>They inspire people to grow and develop professionally. Good sales managers provide models of </a:t>
            </a:r>
            <a:r>
              <a:rPr lang="en-US" sz="4400" b="1" dirty="0" err="1"/>
              <a:t>behaviour</a:t>
            </a:r>
            <a:r>
              <a:rPr lang="en-US" sz="4400" b="1" dirty="0"/>
              <a:t> for salesmen</a:t>
            </a:r>
            <a:r>
              <a:rPr lang="en-US" sz="4400" dirty="0"/>
              <a:t> to emulate. They develop strong mutual trust and rapport with subordinates</a:t>
            </a:r>
            <a:r>
              <a:rPr lang="en-US" sz="4400" dirty="0" smtClean="0"/>
              <a:t>.</a:t>
            </a:r>
            <a:endParaRPr lang="en-US" sz="4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382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/>
              <a:t>They </a:t>
            </a:r>
            <a:r>
              <a:rPr lang="en-US" sz="3200" dirty="0" smtClean="0">
                <a:hlinkClick r:id="rId2"/>
              </a:rPr>
              <a:t>motivate employees</a:t>
            </a:r>
            <a:r>
              <a:rPr lang="en-US" sz="3200" dirty="0" smtClean="0"/>
              <a:t> by setting goals, enforcing rules and by defining Expectations.</a:t>
            </a:r>
          </a:p>
          <a:p>
            <a:pPr algn="just"/>
            <a:r>
              <a:rPr lang="en-US" sz="3200" dirty="0" smtClean="0"/>
              <a:t>Sales manager use a variety of </a:t>
            </a:r>
            <a:r>
              <a:rPr lang="en-US" sz="3200" dirty="0" smtClean="0">
                <a:hlinkClick r:id="rId3"/>
              </a:rPr>
              <a:t>tools to motivate salespeople</a:t>
            </a:r>
            <a:r>
              <a:rPr lang="en-US" sz="3200" dirty="0" smtClean="0"/>
              <a:t> to work efficiently and effectively. </a:t>
            </a:r>
            <a:endParaRPr lang="en-US" sz="3200" dirty="0" smtClean="0"/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They </a:t>
            </a:r>
            <a:r>
              <a:rPr lang="en-US" sz="3200" dirty="0" smtClean="0"/>
              <a:t>create a goal-directed effort. They have well-designed compensation package. They devise an effective mix of salary, bonuses, commission’s, expenses and benefits.</a:t>
            </a:r>
          </a:p>
          <a:p>
            <a:pPr algn="just"/>
            <a:endParaRPr lang="en-US" sz="3200" b="1" dirty="0" smtClean="0"/>
          </a:p>
          <a:p>
            <a:pPr algn="just"/>
            <a:r>
              <a:rPr lang="en-US" sz="3200" b="1" dirty="0" smtClean="0"/>
              <a:t>Finally</a:t>
            </a:r>
            <a:r>
              <a:rPr lang="en-US" sz="3200" dirty="0" smtClean="0"/>
              <a:t>, they </a:t>
            </a:r>
            <a:r>
              <a:rPr lang="en-US" sz="3200" dirty="0" smtClean="0">
                <a:hlinkClick r:id="rId4"/>
              </a:rPr>
              <a:t>evaluate the performance of the </a:t>
            </a:r>
            <a:r>
              <a:rPr lang="en-US" sz="3200" dirty="0" err="1" smtClean="0">
                <a:hlinkClick r:id="rId4"/>
              </a:rPr>
              <a:t>Salesforce</a:t>
            </a:r>
            <a:r>
              <a:rPr lang="en-US" sz="3200" dirty="0" smtClean="0"/>
              <a:t>. They also review selling costs and measure the impact of </a:t>
            </a:r>
            <a:r>
              <a:rPr lang="en-US" sz="3200" dirty="0" err="1" smtClean="0"/>
              <a:t>Salesforce</a:t>
            </a:r>
            <a:r>
              <a:rPr lang="en-US" sz="3200" dirty="0" smtClean="0"/>
              <a:t> activities on Profits.</a:t>
            </a:r>
            <a:endParaRPr lang="en-US" sz="3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</TotalTime>
  <Words>144</Words>
  <Application>Microsoft Office PowerPoint</Application>
  <PresentationFormat>On-screen Show (4:3)</PresentationFormat>
  <Paragraphs>135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Equity</vt:lpstr>
      <vt:lpstr>Stages of Sales Management Process 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Stages of Sales Management Process  </dc:title>
  <dc:creator>Ashutosh</dc:creator>
  <cp:lastModifiedBy>Ashutosh</cp:lastModifiedBy>
  <cp:revision>5</cp:revision>
  <dcterms:created xsi:type="dcterms:W3CDTF">2020-05-10T14:11:57Z</dcterms:created>
  <dcterms:modified xsi:type="dcterms:W3CDTF">2020-05-12T05:48:41Z</dcterms:modified>
</cp:coreProperties>
</file>