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7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CCABB4E1-E7A3-45AE-BD91-0209DDD98998}" type="datetimeFigureOut">
              <a:rPr lang="en-US" smtClean="0"/>
              <a:pPr/>
              <a:t>4/21/2020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75F46ECE-2519-45FC-8428-6F4AA4EFC121}"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CABB4E1-E7A3-45AE-BD91-0209DDD98998}" type="datetimeFigureOut">
              <a:rPr lang="en-US" smtClean="0"/>
              <a:pPr/>
              <a:t>4/21/2020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F46ECE-2519-45FC-8428-6F4AA4EFC12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CABB4E1-E7A3-45AE-BD91-0209DDD98998}" type="datetimeFigureOut">
              <a:rPr lang="en-US" smtClean="0"/>
              <a:pPr/>
              <a:t>4/21/2020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F46ECE-2519-45FC-8428-6F4AA4EFC12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CCABB4E1-E7A3-45AE-BD91-0209DDD98998}" type="datetimeFigureOut">
              <a:rPr lang="en-US" smtClean="0"/>
              <a:pPr/>
              <a:t>4/21/2020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F46ECE-2519-45FC-8428-6F4AA4EFC121}"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CCABB4E1-E7A3-45AE-BD91-0209DDD98998}" type="datetimeFigureOut">
              <a:rPr lang="en-US" smtClean="0"/>
              <a:pPr/>
              <a:t>4/21/2020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75F46ECE-2519-45FC-8428-6F4AA4EFC121}"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CCABB4E1-E7A3-45AE-BD91-0209DDD98998}" type="datetimeFigureOut">
              <a:rPr lang="en-US" smtClean="0"/>
              <a:pPr/>
              <a:t>4/21/2020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5F46ECE-2519-45FC-8428-6F4AA4EFC121}"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CCABB4E1-E7A3-45AE-BD91-0209DDD98998}" type="datetimeFigureOut">
              <a:rPr lang="en-US" smtClean="0"/>
              <a:pPr/>
              <a:t>4/21/2020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5F46ECE-2519-45FC-8428-6F4AA4EFC121}"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CABB4E1-E7A3-45AE-BD91-0209DDD98998}" type="datetimeFigureOut">
              <a:rPr lang="en-US" smtClean="0"/>
              <a:pPr/>
              <a:t>4/21/2020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5F46ECE-2519-45FC-8428-6F4AA4EFC12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ABB4E1-E7A3-45AE-BD91-0209DDD98998}" type="datetimeFigureOut">
              <a:rPr lang="en-US" smtClean="0"/>
              <a:pPr/>
              <a:t>4/21/2020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5F46ECE-2519-45FC-8428-6F4AA4EFC12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CABB4E1-E7A3-45AE-BD91-0209DDD98998}" type="datetimeFigureOut">
              <a:rPr lang="en-US" smtClean="0"/>
              <a:pPr/>
              <a:t>4/21/2020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5F46ECE-2519-45FC-8428-6F4AA4EFC121}"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CABB4E1-E7A3-45AE-BD91-0209DDD98998}" type="datetimeFigureOut">
              <a:rPr lang="en-US" smtClean="0"/>
              <a:pPr/>
              <a:t>4/21/2020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75F46ECE-2519-45FC-8428-6F4AA4EFC121}"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CCABB4E1-E7A3-45AE-BD91-0209DDD98998}" type="datetimeFigureOut">
              <a:rPr lang="en-US" smtClean="0"/>
              <a:pPr/>
              <a:t>4/21/2020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75F46ECE-2519-45FC-8428-6F4AA4EFC12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 y="3886200"/>
            <a:ext cx="7467600" cy="1752600"/>
          </a:xfrm>
        </p:spPr>
        <p:txBody>
          <a:bodyPr>
            <a:normAutofit fontScale="92500" lnSpcReduction="10000"/>
          </a:bodyPr>
          <a:lstStyle/>
          <a:p>
            <a:pPr algn="l"/>
            <a:r>
              <a:rPr lang="en-US" dirty="0" smtClean="0"/>
              <a:t>Prof(Dr) </a:t>
            </a:r>
            <a:r>
              <a:rPr lang="en-US" dirty="0" err="1" smtClean="0"/>
              <a:t>B.L.Verma</a:t>
            </a:r>
            <a:r>
              <a:rPr lang="en-US" dirty="0" smtClean="0"/>
              <a:t/>
            </a:r>
            <a:br>
              <a:rPr lang="en-US" dirty="0" smtClean="0"/>
            </a:br>
            <a:r>
              <a:rPr lang="en-US" dirty="0" smtClean="0"/>
              <a:t>Professor</a:t>
            </a:r>
            <a:br>
              <a:rPr lang="en-US" dirty="0" smtClean="0"/>
            </a:br>
            <a:r>
              <a:rPr lang="en-US" dirty="0" smtClean="0"/>
              <a:t>Department of Business Administration</a:t>
            </a:r>
            <a:br>
              <a:rPr lang="en-US" dirty="0" smtClean="0"/>
            </a:br>
            <a:r>
              <a:rPr lang="en-US" dirty="0" smtClean="0"/>
              <a:t>UCCMS,MLSU,UDAIPUR</a:t>
            </a:r>
            <a:br>
              <a:rPr lang="en-US" dirty="0" smtClean="0"/>
            </a:br>
            <a:endParaRPr lang="en-US" dirty="0" smtClean="0"/>
          </a:p>
          <a:p>
            <a:pPr algn="l"/>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lstStyle/>
          <a:p>
            <a:r>
              <a:rPr lang="en-US" dirty="0" smtClean="0"/>
              <a:t>Role of Channels of Distribution</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534400" cy="4832092"/>
          </a:xfrm>
          <a:prstGeom prst="rect">
            <a:avLst/>
          </a:prstGeom>
        </p:spPr>
        <p:txBody>
          <a:bodyPr wrap="square">
            <a:spAutoFit/>
          </a:bodyPr>
          <a:lstStyle/>
          <a:p>
            <a:r>
              <a:rPr lang="en-US" sz="2800" b="1" dirty="0"/>
              <a:t>The channels assist in executing the price mechanism between the firm and the final customers:</a:t>
            </a:r>
            <a:r>
              <a:rPr lang="en-US" sz="2800" dirty="0"/>
              <a:t> </a:t>
            </a:r>
            <a:endParaRPr lang="en-US" sz="2800" dirty="0" smtClean="0"/>
          </a:p>
          <a:p>
            <a:endParaRPr lang="en-US" sz="2800" dirty="0" smtClean="0"/>
          </a:p>
          <a:p>
            <a:r>
              <a:rPr lang="en-US" sz="2800" dirty="0" smtClean="0"/>
              <a:t>The </a:t>
            </a:r>
            <a:r>
              <a:rPr lang="en-US" sz="2800" dirty="0"/>
              <a:t>intermediaries help in reaching a price level which is acceptable both to the producers as well to the consumers</a:t>
            </a:r>
            <a:r>
              <a:rPr lang="en-US" sz="2800" dirty="0" smtClean="0"/>
              <a:t>.</a:t>
            </a:r>
          </a:p>
          <a:p>
            <a:endParaRPr lang="en-US" sz="2800" dirty="0"/>
          </a:p>
          <a:p>
            <a:r>
              <a:rPr lang="en-US" sz="2800" b="1" dirty="0"/>
              <a:t>Distribution channels assist in stock holding:</a:t>
            </a:r>
            <a:r>
              <a:rPr lang="en-US" sz="2800" dirty="0"/>
              <a:t> </a:t>
            </a:r>
            <a:endParaRPr lang="en-US" sz="2800" dirty="0" smtClean="0"/>
          </a:p>
          <a:p>
            <a:endParaRPr lang="en-US" sz="2800" dirty="0" smtClean="0"/>
          </a:p>
          <a:p>
            <a:r>
              <a:rPr lang="en-US" sz="2800" dirty="0" smtClean="0"/>
              <a:t>The </a:t>
            </a:r>
            <a:r>
              <a:rPr lang="en-US" sz="2800" dirty="0"/>
              <a:t>intermediaries perform various other functions like financing the products, storing the products, bearing of risks and providing required warehouse space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1"/>
            <a:ext cx="8305800" cy="6247864"/>
          </a:xfrm>
          <a:prstGeom prst="rect">
            <a:avLst/>
          </a:prstGeom>
        </p:spPr>
        <p:txBody>
          <a:bodyPr wrap="square">
            <a:spAutoFit/>
          </a:bodyPr>
          <a:lstStyle/>
          <a:p>
            <a:pPr fontAlgn="base"/>
            <a:r>
              <a:rPr lang="en-US" sz="4000" b="1" dirty="0"/>
              <a:t>Channels of Distribution Help in the Production Function</a:t>
            </a:r>
            <a:r>
              <a:rPr lang="en-US" sz="4000" b="1" dirty="0" smtClean="0"/>
              <a:t>:</a:t>
            </a:r>
          </a:p>
          <a:p>
            <a:pPr fontAlgn="base"/>
            <a:endParaRPr lang="en-US" sz="4000" dirty="0"/>
          </a:p>
          <a:p>
            <a:pPr fontAlgn="base"/>
            <a:r>
              <a:rPr lang="en-US" sz="4000" dirty="0"/>
              <a:t>The producer can concentrate on the production function leaving the marketing problem to middlemen who specialize in the profession, their services best utilized for selling the product.</a:t>
            </a:r>
          </a:p>
          <a:p>
            <a:r>
              <a:rPr lang="en-US" sz="4000" dirty="0" smtClean="0"/>
              <a:t/>
            </a:r>
            <a:br>
              <a:rPr lang="en-US" sz="4000" dirty="0" smtClean="0"/>
            </a:br>
            <a:endParaRPr lang="en-US" sz="40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05800" cy="6001643"/>
          </a:xfrm>
          <a:prstGeom prst="rect">
            <a:avLst/>
          </a:prstGeom>
        </p:spPr>
        <p:txBody>
          <a:bodyPr wrap="square">
            <a:spAutoFit/>
          </a:bodyPr>
          <a:lstStyle/>
          <a:p>
            <a:pPr fontAlgn="base"/>
            <a:r>
              <a:rPr lang="en-US" sz="4800" b="1" dirty="0"/>
              <a:t>Marketing Demand and Supply</a:t>
            </a:r>
            <a:r>
              <a:rPr lang="en-US" sz="4800" b="1" dirty="0" smtClean="0"/>
              <a:t>:</a:t>
            </a:r>
          </a:p>
          <a:p>
            <a:pPr fontAlgn="base"/>
            <a:endParaRPr lang="en-US" sz="4800" dirty="0"/>
          </a:p>
          <a:p>
            <a:pPr fontAlgn="base"/>
            <a:r>
              <a:rPr lang="en-US" sz="4800" dirty="0"/>
              <a:t>The chief function of intermediaries is to assemble the goods from many producers in such a manner that a customer can make effective purchases with ease.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05800" cy="5509200"/>
          </a:xfrm>
          <a:prstGeom prst="rect">
            <a:avLst/>
          </a:prstGeom>
        </p:spPr>
        <p:txBody>
          <a:bodyPr wrap="square">
            <a:spAutoFit/>
          </a:bodyPr>
          <a:lstStyle/>
          <a:p>
            <a:pPr fontAlgn="base"/>
            <a:r>
              <a:rPr lang="en-US" sz="4400" b="1" i="1" dirty="0"/>
              <a:t> </a:t>
            </a:r>
            <a:r>
              <a:rPr lang="en-US" sz="4400" b="1" dirty="0"/>
              <a:t>Financing the Producer</a:t>
            </a:r>
            <a:r>
              <a:rPr lang="en-US" sz="4400" b="1" dirty="0" smtClean="0"/>
              <a:t>:</a:t>
            </a:r>
          </a:p>
          <a:p>
            <a:pPr fontAlgn="base"/>
            <a:endParaRPr lang="en-US" sz="4400" dirty="0"/>
          </a:p>
          <a:p>
            <a:pPr fontAlgn="base"/>
            <a:r>
              <a:rPr lang="en-US" sz="4400" dirty="0"/>
              <a:t>Middlemen orders and purchases products in bulk from the producers to undertake large-scale production and in adopting better techniques of production because they have no problem for finance.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305800" cy="6247864"/>
          </a:xfrm>
          <a:prstGeom prst="rect">
            <a:avLst/>
          </a:prstGeom>
        </p:spPr>
        <p:txBody>
          <a:bodyPr wrap="square">
            <a:spAutoFit/>
          </a:bodyPr>
          <a:lstStyle/>
          <a:p>
            <a:pPr fontAlgn="base"/>
            <a:r>
              <a:rPr lang="en-US" sz="4000" b="1" dirty="0"/>
              <a:t>Aid to Communication</a:t>
            </a:r>
            <a:r>
              <a:rPr lang="en-US" sz="4000" b="1" dirty="0" smtClean="0"/>
              <a:t>:</a:t>
            </a:r>
          </a:p>
          <a:p>
            <a:pPr fontAlgn="base"/>
            <a:endParaRPr lang="en-US" sz="4000" dirty="0"/>
          </a:p>
          <a:p>
            <a:pPr fontAlgn="base"/>
            <a:r>
              <a:rPr lang="en-US" sz="4000" dirty="0"/>
              <a:t>The middlemen are connecting link between the producer and the buyer. Middlemen have complete knowledge of consumer </a:t>
            </a:r>
            <a:r>
              <a:rPr lang="en-US" sz="4000" dirty="0" err="1"/>
              <a:t>behaviour</a:t>
            </a:r>
            <a:r>
              <a:rPr lang="en-US" sz="4000" dirty="0"/>
              <a:t> and the market and they communicate the necessary information to the producer so that they may produce according to the needs of the consumers.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153400" cy="5632311"/>
          </a:xfrm>
          <a:prstGeom prst="rect">
            <a:avLst/>
          </a:prstGeom>
        </p:spPr>
        <p:txBody>
          <a:bodyPr wrap="square">
            <a:spAutoFit/>
          </a:bodyPr>
          <a:lstStyle/>
          <a:p>
            <a:pPr fontAlgn="base"/>
            <a:r>
              <a:rPr lang="en-US" sz="4000" b="1" dirty="0"/>
              <a:t>Stabilizing the Prices</a:t>
            </a:r>
            <a:r>
              <a:rPr lang="en-US" sz="4000" b="1" dirty="0" smtClean="0"/>
              <a:t>:</a:t>
            </a:r>
          </a:p>
          <a:p>
            <a:pPr fontAlgn="base"/>
            <a:endParaRPr lang="en-US" sz="4000" dirty="0"/>
          </a:p>
          <a:p>
            <a:pPr fontAlgn="base"/>
            <a:r>
              <a:rPr lang="en-US" sz="4000" dirty="0"/>
              <a:t>The middlemen help to stabilize the prices. By stocking goods, constant flow of goods to the market is assured at a place where they are wanting and at a proper time. Thus middlemen create place, time, and possession utilities to the products and maintain the prices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304800"/>
            <a:ext cx="7924800" cy="5078313"/>
          </a:xfrm>
          <a:prstGeom prst="rect">
            <a:avLst/>
          </a:prstGeom>
        </p:spPr>
        <p:txBody>
          <a:bodyPr wrap="square">
            <a:spAutoFit/>
          </a:bodyPr>
          <a:lstStyle/>
          <a:p>
            <a:pPr fontAlgn="base"/>
            <a:r>
              <a:rPr lang="en-US" sz="3600" b="1" dirty="0"/>
              <a:t>Promotional Activities:</a:t>
            </a:r>
            <a:endParaRPr lang="en-US" sz="3600" dirty="0"/>
          </a:p>
          <a:p>
            <a:pPr fontAlgn="base"/>
            <a:r>
              <a:rPr lang="en-US" sz="3600" dirty="0"/>
              <a:t>Middlemen also perform various promotional activities like advertising, personal selling and sales promotion. Sometimes wholesaler does it alone for the producer. </a:t>
            </a:r>
            <a:endParaRPr lang="en-US" sz="3600" dirty="0" smtClean="0"/>
          </a:p>
          <a:p>
            <a:pPr fontAlgn="base"/>
            <a:endParaRPr lang="en-US" sz="3600" dirty="0" smtClean="0"/>
          </a:p>
          <a:p>
            <a:pPr fontAlgn="base"/>
            <a:r>
              <a:rPr lang="en-US" sz="3600" dirty="0" smtClean="0"/>
              <a:t>Retailer </a:t>
            </a:r>
            <a:r>
              <a:rPr lang="en-US" sz="3600" dirty="0"/>
              <a:t>also performs such activities by displaying the product in his window which attracts the customers.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458200" cy="6863417"/>
          </a:xfrm>
          <a:prstGeom prst="rect">
            <a:avLst/>
          </a:prstGeom>
        </p:spPr>
        <p:txBody>
          <a:bodyPr wrap="square">
            <a:spAutoFit/>
          </a:bodyPr>
          <a:lstStyle/>
          <a:p>
            <a:pPr fontAlgn="base"/>
            <a:r>
              <a:rPr lang="en-US" sz="4000" b="1" dirty="0"/>
              <a:t> Pricing</a:t>
            </a:r>
            <a:r>
              <a:rPr lang="en-US" sz="4000" b="1" dirty="0" smtClean="0"/>
              <a:t>:</a:t>
            </a:r>
          </a:p>
          <a:p>
            <a:pPr fontAlgn="base"/>
            <a:endParaRPr lang="en-US" sz="4000" dirty="0"/>
          </a:p>
          <a:p>
            <a:pPr fontAlgn="base"/>
            <a:r>
              <a:rPr lang="en-US" sz="4000" dirty="0"/>
              <a:t>In pricing the product, the producer should invite the suggestions from the middlemen who are very close to the ultimate users and who know the consumer behavior aptly. Pricing may be different for different markets or products depending upon the channel of distribution.</a:t>
            </a:r>
          </a:p>
          <a:p>
            <a:r>
              <a:rPr lang="en-US" sz="4000" dirty="0" smtClean="0"/>
              <a:t/>
            </a:r>
            <a:br>
              <a:rPr lang="en-US" sz="4000" dirty="0" smtClean="0"/>
            </a:br>
            <a:endParaRPr lang="en-US" sz="4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1"/>
            <a:ext cx="8534400" cy="5509200"/>
          </a:xfrm>
          <a:prstGeom prst="rect">
            <a:avLst/>
          </a:prstGeom>
        </p:spPr>
        <p:txBody>
          <a:bodyPr wrap="square">
            <a:spAutoFit/>
          </a:bodyPr>
          <a:lstStyle/>
          <a:p>
            <a:pPr fontAlgn="base"/>
            <a:r>
              <a:rPr lang="en-US" sz="3200" b="1" dirty="0"/>
              <a:t>Importance of distribution channels:</a:t>
            </a:r>
            <a:endParaRPr lang="en-US" sz="3200" dirty="0"/>
          </a:p>
          <a:p>
            <a:pPr fontAlgn="base"/>
            <a:r>
              <a:rPr lang="en-US" sz="3200" dirty="0"/>
              <a:t>Manufacturers may always do not always need distribution channels. As discussed, it depends on several factors</a:t>
            </a:r>
            <a:r>
              <a:rPr lang="en-US" sz="3200" dirty="0" smtClean="0"/>
              <a:t>.</a:t>
            </a:r>
          </a:p>
          <a:p>
            <a:pPr fontAlgn="base"/>
            <a:r>
              <a:rPr lang="en-US" sz="3200" dirty="0" smtClean="0"/>
              <a:t> </a:t>
            </a:r>
            <a:r>
              <a:rPr lang="en-US" sz="3200" dirty="0"/>
              <a:t>Some of the importance’s are</a:t>
            </a:r>
          </a:p>
          <a:p>
            <a:pPr fontAlgn="base"/>
            <a:r>
              <a:rPr lang="en-US" sz="3200" dirty="0"/>
              <a:t>They create exchange efficiency by reducing the number of contacts needed</a:t>
            </a:r>
            <a:r>
              <a:rPr lang="en-US" sz="3200" dirty="0" smtClean="0"/>
              <a:t>.</a:t>
            </a:r>
          </a:p>
          <a:p>
            <a:pPr fontAlgn="base"/>
            <a:endParaRPr lang="en-US" sz="3200" dirty="0"/>
          </a:p>
          <a:p>
            <a:pPr fontAlgn="base"/>
            <a:r>
              <a:rPr lang="en-US" sz="3200" dirty="0"/>
              <a:t> The distribution channels can perform many functions like transportation, storage, selling, scale of operation and advertising better than the manufacturers</a:t>
            </a:r>
            <a:r>
              <a:rPr lang="en-US" sz="3200" dirty="0" smtClean="0"/>
              <a:t>.</a:t>
            </a:r>
            <a:endParaRPr lang="en-US" sz="3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001000" cy="6001643"/>
          </a:xfrm>
          <a:prstGeom prst="rect">
            <a:avLst/>
          </a:prstGeom>
        </p:spPr>
        <p:txBody>
          <a:bodyPr wrap="square">
            <a:spAutoFit/>
          </a:bodyPr>
          <a:lstStyle/>
          <a:p>
            <a:pPr fontAlgn="base"/>
            <a:r>
              <a:rPr lang="en-US" sz="4800" dirty="0" smtClean="0"/>
              <a:t>Large manufacturing companies can reduce their costs and time required to reach their products with the help of distribution channels</a:t>
            </a:r>
            <a:r>
              <a:rPr lang="en-US" sz="4800" dirty="0" smtClean="0"/>
              <a:t>.</a:t>
            </a:r>
          </a:p>
          <a:p>
            <a:pPr fontAlgn="base"/>
            <a:endParaRPr lang="en-US" sz="4800" dirty="0" smtClean="0"/>
          </a:p>
          <a:p>
            <a:pPr fontAlgn="base"/>
            <a:r>
              <a:rPr lang="en-US" sz="4800" dirty="0" smtClean="0"/>
              <a:t> These can offer promotion and financial support.</a:t>
            </a:r>
            <a:endParaRPr lang="en-US" sz="4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381000"/>
            <a:ext cx="8077200" cy="5509200"/>
          </a:xfrm>
          <a:prstGeom prst="rect">
            <a:avLst/>
          </a:prstGeom>
        </p:spPr>
        <p:txBody>
          <a:bodyPr wrap="square">
            <a:spAutoFit/>
          </a:bodyPr>
          <a:lstStyle/>
          <a:p>
            <a:r>
              <a:rPr lang="en-US" sz="3200" b="1" dirty="0"/>
              <a:t>Distribution channels offer salesmanship:</a:t>
            </a:r>
            <a:r>
              <a:rPr lang="en-US" sz="3200" dirty="0"/>
              <a:t> The distribution channels offer pivotal role of a sales agent. They help in creating new products in market. They specialize in word of mouth selling and promotion of products. </a:t>
            </a:r>
            <a:endParaRPr lang="en-US" sz="3200" dirty="0" smtClean="0"/>
          </a:p>
          <a:p>
            <a:endParaRPr lang="en-US" sz="3200" dirty="0" smtClean="0"/>
          </a:p>
          <a:p>
            <a:r>
              <a:rPr lang="en-US" sz="3200" dirty="0" smtClean="0"/>
              <a:t>They </a:t>
            </a:r>
            <a:r>
              <a:rPr lang="en-US" sz="3200" dirty="0"/>
              <a:t>assure pre-sale and post-sale service to the consumers. Since these channels are in direct and regular contact with the consumers, they do salesmanship very well and at the same time provide true and valuable feedback to the producers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05800" cy="6494085"/>
          </a:xfrm>
          <a:prstGeom prst="rect">
            <a:avLst/>
          </a:prstGeom>
        </p:spPr>
        <p:txBody>
          <a:bodyPr wrap="square">
            <a:spAutoFit/>
          </a:bodyPr>
          <a:lstStyle/>
          <a:p>
            <a:r>
              <a:rPr lang="en-US" sz="3200" b="1" dirty="0"/>
              <a:t>Distribution channels increase distributional efficiency:</a:t>
            </a:r>
            <a:r>
              <a:rPr lang="en-US" sz="3200" dirty="0"/>
              <a:t> The intermediary channels ease the sales process as they are in direct contact with the customers. </a:t>
            </a:r>
            <a:endParaRPr lang="en-US" sz="3200" dirty="0" smtClean="0"/>
          </a:p>
          <a:p>
            <a:endParaRPr lang="en-US" sz="3200" dirty="0" smtClean="0"/>
          </a:p>
          <a:p>
            <a:r>
              <a:rPr lang="en-US" sz="3200" dirty="0" smtClean="0"/>
              <a:t>They </a:t>
            </a:r>
            <a:r>
              <a:rPr lang="en-US" sz="3200" dirty="0"/>
              <a:t>narrow down the gap between producers and consumers both </a:t>
            </a:r>
            <a:r>
              <a:rPr lang="en-US" sz="3200" dirty="0" err="1"/>
              <a:t>ecoomically</a:t>
            </a:r>
            <a:r>
              <a:rPr lang="en-US" sz="3200" dirty="0"/>
              <a:t> and efficiently. </a:t>
            </a:r>
            <a:endParaRPr lang="en-US" sz="3200" dirty="0" smtClean="0"/>
          </a:p>
          <a:p>
            <a:endParaRPr lang="en-US" sz="3200" dirty="0" smtClean="0"/>
          </a:p>
          <a:p>
            <a:r>
              <a:rPr lang="en-US" sz="3200" dirty="0" smtClean="0"/>
              <a:t>These </a:t>
            </a:r>
            <a:r>
              <a:rPr lang="en-US" sz="3200" dirty="0"/>
              <a:t>intermediaries reduce the number of transactions involved in making products available from producers to consumers. For instance, there are four producers who are targeting to sell their products to four customers .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533401"/>
            <a:ext cx="8229600" cy="4524315"/>
          </a:xfrm>
          <a:prstGeom prst="rect">
            <a:avLst/>
          </a:prstGeom>
        </p:spPr>
        <p:txBody>
          <a:bodyPr wrap="square">
            <a:spAutoFit/>
          </a:bodyPr>
          <a:lstStyle/>
          <a:p>
            <a:r>
              <a:rPr lang="en-US" sz="3600" dirty="0" smtClean="0"/>
              <a:t>If there is no distribution channel involved, then there will be sixteen transactions involved. </a:t>
            </a:r>
            <a:endParaRPr lang="en-US" sz="3600" dirty="0" smtClean="0"/>
          </a:p>
          <a:p>
            <a:r>
              <a:rPr lang="en-US" sz="3600" dirty="0" smtClean="0"/>
              <a:t>But </a:t>
            </a:r>
            <a:r>
              <a:rPr lang="en-US" sz="3600" dirty="0" smtClean="0"/>
              <a:t>if the producers use distribution channels, then the number of transactions involved will be reduced to eight( four from producer to intermediary and four from intermediary to customer), and thereby the transportation costs and efforts will also be reduced.</a:t>
            </a:r>
            <a:endParaRPr lang="en-US" sz="36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533400"/>
            <a:ext cx="8534400" cy="6001643"/>
          </a:xfrm>
          <a:prstGeom prst="rect">
            <a:avLst/>
          </a:prstGeom>
        </p:spPr>
        <p:txBody>
          <a:bodyPr wrap="square">
            <a:spAutoFit/>
          </a:bodyPr>
          <a:lstStyle/>
          <a:p>
            <a:r>
              <a:rPr lang="en-US" sz="3200" b="1" dirty="0"/>
              <a:t>The channels offer products in required assortments:</a:t>
            </a:r>
            <a:r>
              <a:rPr lang="en-US" sz="3200" dirty="0"/>
              <a:t> Just like the producers have expertise in manufacturing products, similarly the intermediaries have their own expertise. </a:t>
            </a:r>
            <a:endParaRPr lang="en-US" sz="3200" dirty="0" smtClean="0"/>
          </a:p>
          <a:p>
            <a:endParaRPr lang="en-US" sz="3200" dirty="0" smtClean="0"/>
          </a:p>
          <a:p>
            <a:r>
              <a:rPr lang="en-US" sz="3200" dirty="0" smtClean="0"/>
              <a:t>The </a:t>
            </a:r>
            <a:r>
              <a:rPr lang="en-US" sz="3200" dirty="0"/>
              <a:t>wholesalers specialize in moving and transferring products from various producers to greater number of retailers. </a:t>
            </a:r>
            <a:endParaRPr lang="en-US" sz="3200" dirty="0" smtClean="0"/>
          </a:p>
          <a:p>
            <a:endParaRPr lang="en-US" sz="3200" dirty="0" smtClean="0"/>
          </a:p>
          <a:p>
            <a:r>
              <a:rPr lang="en-US" sz="3200" dirty="0" smtClean="0"/>
              <a:t>Similarly</a:t>
            </a:r>
            <a:r>
              <a:rPr lang="en-US" sz="3200" dirty="0"/>
              <a:t>, the retailers have expertise in selling a wide assortment of goods in less quantity to a greater number of final customers.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1"/>
            <a:ext cx="8382000" cy="5078313"/>
          </a:xfrm>
          <a:prstGeom prst="rect">
            <a:avLst/>
          </a:prstGeom>
        </p:spPr>
        <p:txBody>
          <a:bodyPr wrap="square">
            <a:spAutoFit/>
          </a:bodyPr>
          <a:lstStyle/>
          <a:p>
            <a:r>
              <a:rPr lang="en-US" sz="3600" dirty="0" smtClean="0"/>
              <a:t>Due to the presence of distribution channels(wholesalers and retailers), it is possible for a consumer to buy the required products at right time from a store conveniently located(geographically closer) rather than ordering from a far located factory. </a:t>
            </a:r>
            <a:endParaRPr lang="en-US" sz="3600" dirty="0" smtClean="0"/>
          </a:p>
          <a:p>
            <a:endParaRPr lang="en-US" sz="3600" dirty="0" smtClean="0"/>
          </a:p>
          <a:p>
            <a:r>
              <a:rPr lang="en-US" sz="3600" dirty="0" smtClean="0"/>
              <a:t>Thus</a:t>
            </a:r>
            <a:r>
              <a:rPr lang="en-US" sz="3600" dirty="0" smtClean="0"/>
              <a:t>, these intermediaries break the bulk and meet the less quantity demand of the customers.</a:t>
            </a:r>
            <a:endParaRPr lang="en-US" sz="36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458200" cy="6186309"/>
          </a:xfrm>
          <a:prstGeom prst="rect">
            <a:avLst/>
          </a:prstGeom>
        </p:spPr>
        <p:txBody>
          <a:bodyPr wrap="square">
            <a:spAutoFit/>
          </a:bodyPr>
          <a:lstStyle/>
          <a:p>
            <a:r>
              <a:rPr lang="en-US" sz="3600" b="1" dirty="0"/>
              <a:t>They assist in product merchandising:</a:t>
            </a:r>
            <a:r>
              <a:rPr lang="en-US" sz="3600" dirty="0"/>
              <a:t> It is actually the merchandising by intermediaries which fastens the product movement from the retail shop desk to the customer’s basket. When a customer goes to a retail shop, he may be fascinated by the attractive display of some new product, may get curious about that new product, and he may switch over to that new product leaving his regular product. Thus merchandising activities of the intermediaries serve as a quiet seller at a retail store</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22</TotalTime>
  <Words>446</Words>
  <Application>Microsoft Office PowerPoint</Application>
  <PresentationFormat>On-screen Show (4:3)</PresentationFormat>
  <Paragraphs>70</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Equity</vt:lpstr>
      <vt:lpstr>Role of Channels of Distribution</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Role of Channels of Distribution</dc:title>
  <dc:creator>Ashutosh</dc:creator>
  <cp:lastModifiedBy>Ashutosh</cp:lastModifiedBy>
  <cp:revision>4</cp:revision>
  <dcterms:created xsi:type="dcterms:W3CDTF">2020-04-21T04:25:36Z</dcterms:created>
  <dcterms:modified xsi:type="dcterms:W3CDTF">2020-04-21T15:44:10Z</dcterms:modified>
</cp:coreProperties>
</file>