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D740F000-9065-4640-A659-C55E1F08120A}" type="datetimeFigureOut">
              <a:rPr lang="en-US" smtClean="0"/>
              <a:pPr/>
              <a:t>5/6/2020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3CC9C51-64FF-4D92-8081-913075AC2A7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40F000-9065-4640-A659-C55E1F08120A}"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CC9C51-64FF-4D92-8081-913075AC2A7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40F000-9065-4640-A659-C55E1F08120A}"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CC9C51-64FF-4D92-8081-913075AC2A7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740F000-9065-4640-A659-C55E1F08120A}"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CC9C51-64FF-4D92-8081-913075AC2A7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740F000-9065-4640-A659-C55E1F08120A}" type="datetimeFigureOut">
              <a:rPr lang="en-US" smtClean="0"/>
              <a:pPr/>
              <a:t>5/6/2020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3CC9C51-64FF-4D92-8081-913075AC2A7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740F000-9065-4640-A659-C55E1F08120A}"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CC9C51-64FF-4D92-8081-913075AC2A7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740F000-9065-4640-A659-C55E1F08120A}" type="datetimeFigureOut">
              <a:rPr lang="en-US" smtClean="0"/>
              <a:pPr/>
              <a:t>5/6/2020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CC9C51-64FF-4D92-8081-913075AC2A7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740F000-9065-4640-A659-C55E1F08120A}" type="datetimeFigureOut">
              <a:rPr lang="en-US" smtClean="0"/>
              <a:pPr/>
              <a:t>5/6/2020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CC9C51-64FF-4D92-8081-913075AC2A7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40F000-9065-4640-A659-C55E1F08120A}" type="datetimeFigureOut">
              <a:rPr lang="en-US" smtClean="0"/>
              <a:pPr/>
              <a:t>5/6/2020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CC9C51-64FF-4D92-8081-913075AC2A7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740F000-9065-4640-A659-C55E1F08120A}"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CC9C51-64FF-4D92-8081-913075AC2A7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740F000-9065-4640-A659-C55E1F08120A}" type="datetimeFigureOut">
              <a:rPr lang="en-US" smtClean="0"/>
              <a:pPr/>
              <a:t>5/6/2020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3CC9C51-64FF-4D92-8081-913075AC2A7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D740F000-9065-4640-A659-C55E1F08120A}" type="datetimeFigureOut">
              <a:rPr lang="en-US" smtClean="0"/>
              <a:pPr/>
              <a:t>5/6/2020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3CC9C51-64FF-4D92-8081-913075AC2A7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8194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752601"/>
            <a:ext cx="7772400" cy="1847850"/>
          </a:xfrm>
        </p:spPr>
        <p:txBody>
          <a:bodyPr>
            <a:normAutofit fontScale="90000"/>
          </a:bodyPr>
          <a:lstStyle/>
          <a:p>
            <a:r>
              <a:rPr lang="en-US" b="1" dirty="0"/>
              <a:t>Agencies Involved in Marketing of Rural Commodities</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algn="just" fontAlgn="base"/>
            <a:r>
              <a:rPr lang="en-US" sz="4400" dirty="0" smtClean="0"/>
              <a:t>They act as financiers of poor producers. </a:t>
            </a:r>
            <a:endParaRPr lang="en-US" sz="4400" dirty="0" smtClean="0"/>
          </a:p>
          <a:p>
            <a:pPr algn="just" fontAlgn="base"/>
            <a:endParaRPr lang="en-US" sz="4400" dirty="0" smtClean="0"/>
          </a:p>
          <a:p>
            <a:pPr algn="just" fontAlgn="base"/>
            <a:r>
              <a:rPr lang="en-US" sz="4400" dirty="0" smtClean="0"/>
              <a:t>They </a:t>
            </a:r>
            <a:r>
              <a:rPr lang="en-US" sz="4400" dirty="0" smtClean="0"/>
              <a:t>often visit nearby markets and keep in touch with the prevailing prices. </a:t>
            </a:r>
            <a:endParaRPr lang="en-US" sz="4400" dirty="0" smtClean="0"/>
          </a:p>
          <a:p>
            <a:pPr algn="just" fontAlgn="base"/>
            <a:endParaRPr lang="en-US" sz="4400" dirty="0" smtClean="0"/>
          </a:p>
          <a:p>
            <a:pPr algn="just" fontAlgn="base"/>
            <a:r>
              <a:rPr lang="en-US" sz="4400" dirty="0" smtClean="0"/>
              <a:t>They </a:t>
            </a:r>
            <a:r>
              <a:rPr lang="en-US" sz="4400" dirty="0" smtClean="0"/>
              <a:t>either sell the collected produce in the nearby market or retain it for sale at a later date in the village itself.</a:t>
            </a:r>
            <a:endParaRPr lang="en-US" sz="4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fontAlgn="base"/>
            <a:r>
              <a:rPr lang="en-US" sz="4000" b="1" dirty="0"/>
              <a:t>(ii) Speculative Middlemen:</a:t>
            </a:r>
            <a:endParaRPr lang="en-US" sz="4000" dirty="0"/>
          </a:p>
          <a:p>
            <a:pPr algn="just" fontAlgn="base"/>
            <a:r>
              <a:rPr lang="en-US" sz="4000" dirty="0"/>
              <a:t>Those middlemen who take title to the product with a view to making a profit on it are called speculative middlemen. They are not regular buyers or sellers of produce. </a:t>
            </a:r>
            <a:endParaRPr lang="en-US" sz="4000" dirty="0" smtClean="0"/>
          </a:p>
          <a:p>
            <a:pPr algn="just" fontAlgn="base"/>
            <a:r>
              <a:rPr lang="en-US" sz="4000" dirty="0" smtClean="0"/>
              <a:t>They </a:t>
            </a:r>
            <a:r>
              <a:rPr lang="en-US" sz="4000" dirty="0" err="1"/>
              <a:t>specialise</a:t>
            </a:r>
            <a:r>
              <a:rPr lang="en-US" sz="4000" dirty="0"/>
              <a:t> in risk-taking. They buy at low prices when arrivals are substantial and sell in the off-season when prices are high. They do the minimum handling of goods.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632311"/>
          </a:xfrm>
          <a:prstGeom prst="rect">
            <a:avLst/>
          </a:prstGeom>
        </p:spPr>
        <p:txBody>
          <a:bodyPr wrap="square">
            <a:spAutoFit/>
          </a:bodyPr>
          <a:lstStyle/>
          <a:p>
            <a:pPr fontAlgn="base"/>
            <a:r>
              <a:rPr lang="en-US" sz="3600" dirty="0" smtClean="0"/>
              <a:t>They make a profit from short run as well as long-run price fluctuations.</a:t>
            </a:r>
          </a:p>
          <a:p>
            <a:pPr fontAlgn="base"/>
            <a:r>
              <a:rPr lang="en-US" sz="3600" dirty="0" smtClean="0"/>
              <a:t>Processors carry on their business either on their own or on custom basis. Some processors employ agents to buy for them in the producing areas, store the produce and process it throughout the year on continuous basis</a:t>
            </a:r>
            <a:r>
              <a:rPr lang="en-US" sz="3600" dirty="0" smtClean="0"/>
              <a:t>.</a:t>
            </a:r>
          </a:p>
          <a:p>
            <a:pPr fontAlgn="base"/>
            <a:endParaRPr lang="en-US" sz="3600" dirty="0" smtClean="0"/>
          </a:p>
          <a:p>
            <a:pPr fontAlgn="base"/>
            <a:r>
              <a:rPr lang="en-US" sz="3600" dirty="0" smtClean="0"/>
              <a:t>They also engage in advertising activity to create a demand for their processed products.</a:t>
            </a: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pPr algn="just" fontAlgn="base"/>
            <a:r>
              <a:rPr lang="en-US" sz="3600" b="1" dirty="0"/>
              <a:t>(iii) Agent Middlemen:</a:t>
            </a:r>
            <a:endParaRPr lang="en-US" sz="3600" dirty="0"/>
          </a:p>
          <a:p>
            <a:pPr algn="just" fontAlgn="base"/>
            <a:r>
              <a:rPr lang="en-US" sz="3600" dirty="0"/>
              <a:t>Agent middlemen act as representative of their clients. They do not take title to the produce and, therefore, do not own it. </a:t>
            </a:r>
            <a:endParaRPr lang="en-US" sz="3600" dirty="0" smtClean="0"/>
          </a:p>
          <a:p>
            <a:pPr algn="just" fontAlgn="base"/>
            <a:r>
              <a:rPr lang="en-US" sz="3600" dirty="0" smtClean="0"/>
              <a:t>They </a:t>
            </a:r>
            <a:r>
              <a:rPr lang="en-US" sz="3600" dirty="0"/>
              <a:t>merely negotiate the purchase and/or sale. They sell services to their principals and not the goods or commodities. </a:t>
            </a:r>
            <a:endParaRPr lang="en-US" sz="3600" dirty="0" smtClean="0"/>
          </a:p>
          <a:p>
            <a:pPr algn="just" fontAlgn="base"/>
            <a:r>
              <a:rPr lang="en-US" sz="3600" dirty="0" smtClean="0"/>
              <a:t>They </a:t>
            </a:r>
            <a:r>
              <a:rPr lang="en-US" sz="3600" dirty="0"/>
              <a:t>receive income in the form of commission or brokerage. They serve as buyers or sellers in effective bargaining</a:t>
            </a:r>
            <a:r>
              <a:rPr lang="en-US" sz="3600" dirty="0" smtClean="0"/>
              <a:t>.</a:t>
            </a:r>
            <a:endParaRPr lang="en-US" sz="3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382000" cy="6247864"/>
          </a:xfrm>
          <a:prstGeom prst="rect">
            <a:avLst/>
          </a:prstGeom>
        </p:spPr>
        <p:txBody>
          <a:bodyPr wrap="square">
            <a:spAutoFit/>
          </a:bodyPr>
          <a:lstStyle/>
          <a:p>
            <a:pPr algn="just" fontAlgn="base"/>
            <a:r>
              <a:rPr lang="en-US" sz="4000" b="1" dirty="0" smtClean="0"/>
              <a:t>(iv) Facilitative Middlemen:</a:t>
            </a:r>
            <a:endParaRPr lang="en-US" sz="4000" dirty="0" smtClean="0"/>
          </a:p>
          <a:p>
            <a:pPr algn="just" fontAlgn="base"/>
            <a:r>
              <a:rPr lang="en-US" sz="4000" dirty="0" smtClean="0"/>
              <a:t>Some middlemen do not buy and sell directly but assist in the marketing process. Marketing can take place even if they are not active. </a:t>
            </a:r>
            <a:endParaRPr lang="en-US" sz="4000" dirty="0" smtClean="0"/>
          </a:p>
          <a:p>
            <a:pPr algn="just" fontAlgn="base"/>
            <a:endParaRPr lang="en-US" sz="4000" dirty="0" smtClean="0"/>
          </a:p>
          <a:p>
            <a:pPr algn="just" fontAlgn="base"/>
            <a:r>
              <a:rPr lang="en-US" sz="4000" dirty="0" smtClean="0"/>
              <a:t>But </a:t>
            </a:r>
            <a:r>
              <a:rPr lang="en-US" sz="4000" dirty="0" smtClean="0"/>
              <a:t>the efficiency of the system increases when they engage in business. These middlemen receive their income in the form of fees from those who use their services.</a:t>
            </a:r>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509200"/>
          </a:xfrm>
          <a:prstGeom prst="rect">
            <a:avLst/>
          </a:prstGeom>
        </p:spPr>
        <p:txBody>
          <a:bodyPr wrap="square">
            <a:spAutoFit/>
          </a:bodyPr>
          <a:lstStyle/>
          <a:p>
            <a:pPr algn="just" fontAlgn="base"/>
            <a:r>
              <a:rPr lang="en-US" sz="4400" b="1" dirty="0"/>
              <a:t>1. Producers:</a:t>
            </a:r>
          </a:p>
          <a:p>
            <a:pPr algn="just" fontAlgn="base"/>
            <a:r>
              <a:rPr lang="en-US" sz="4400" dirty="0"/>
              <a:t>Most farmers or producers, perform one or more marketing functions. They sell the surplus either in the village or in the market. Some producers; especially the large ones, assemble the produce of small producers, transport it to the nearby market, sell it there and make a profit</a:t>
            </a:r>
            <a:r>
              <a:rPr lang="en-US" sz="4400" dirty="0" smtClean="0"/>
              <a:t>.</a:t>
            </a:r>
            <a:endParaRPr lang="en-US" sz="4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186309"/>
          </a:xfrm>
          <a:prstGeom prst="rect">
            <a:avLst/>
          </a:prstGeom>
        </p:spPr>
        <p:txBody>
          <a:bodyPr wrap="square">
            <a:spAutoFit/>
          </a:bodyPr>
          <a:lstStyle/>
          <a:p>
            <a:pPr algn="just" fontAlgn="base"/>
            <a:r>
              <a:rPr lang="en-US" sz="4400" dirty="0" smtClean="0"/>
              <a:t>This activity helps these producers to supplement their incomes. Frequent visits to markets and constant touch with market functionaries, bring home to them a fair knowledge of market practices. They have, thus, an access to market information, and are able to perform the functions of market middlemen</a:t>
            </a:r>
            <a:endParaRPr lang="en-US" sz="4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6001643"/>
          </a:xfrm>
          <a:prstGeom prst="rect">
            <a:avLst/>
          </a:prstGeom>
        </p:spPr>
        <p:txBody>
          <a:bodyPr wrap="square">
            <a:spAutoFit/>
          </a:bodyPr>
          <a:lstStyle/>
          <a:p>
            <a:pPr algn="just" fontAlgn="base"/>
            <a:r>
              <a:rPr lang="en-US" sz="4800" b="1" dirty="0"/>
              <a:t>2. Middlemen:</a:t>
            </a:r>
          </a:p>
          <a:p>
            <a:pPr algn="just" fontAlgn="base"/>
            <a:r>
              <a:rPr lang="en-US" sz="4800" dirty="0"/>
              <a:t>Middlemen are those individuals or business concerns which </a:t>
            </a:r>
            <a:r>
              <a:rPr lang="en-US" sz="4800" dirty="0" err="1"/>
              <a:t>specialise</a:t>
            </a:r>
            <a:r>
              <a:rPr lang="en-US" sz="4800" dirty="0"/>
              <a:t> in performing the various marketing functions and rendering such services as are involved in the marketing of goods. They do this at different stages in the marketing process</a:t>
            </a:r>
            <a:r>
              <a:rPr lang="en-US" sz="4800" dirty="0" smtClean="0"/>
              <a:t>.</a:t>
            </a:r>
            <a:endParaRPr lang="en-US" sz="4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5632311"/>
          </a:xfrm>
          <a:prstGeom prst="rect">
            <a:avLst/>
          </a:prstGeom>
        </p:spPr>
        <p:txBody>
          <a:bodyPr wrap="square">
            <a:spAutoFit/>
          </a:bodyPr>
          <a:lstStyle/>
          <a:p>
            <a:pPr algn="just" fontAlgn="base"/>
            <a:r>
              <a:rPr lang="en-US" sz="3600" b="1" dirty="0" smtClean="0"/>
              <a:t>The middlemen in food-grains marketing may, therefore, be classified as follows</a:t>
            </a:r>
            <a:r>
              <a:rPr lang="en-US" sz="3600" b="1" dirty="0" smtClean="0"/>
              <a:t>:</a:t>
            </a:r>
          </a:p>
          <a:p>
            <a:pPr algn="just" fontAlgn="base"/>
            <a:endParaRPr lang="en-US" sz="3600" dirty="0" smtClean="0"/>
          </a:p>
          <a:p>
            <a:pPr algn="just" fontAlgn="base"/>
            <a:r>
              <a:rPr lang="en-US" sz="3600" b="1" dirty="0" smtClean="0"/>
              <a:t>(</a:t>
            </a:r>
            <a:r>
              <a:rPr lang="en-US" sz="3600" b="1" dirty="0" err="1" smtClean="0"/>
              <a:t>i</a:t>
            </a:r>
            <a:r>
              <a:rPr lang="en-US" sz="3600" b="1" dirty="0" smtClean="0"/>
              <a:t>) Merchant Middlemen:</a:t>
            </a:r>
            <a:endParaRPr lang="en-US" sz="3600" dirty="0" smtClean="0"/>
          </a:p>
          <a:p>
            <a:pPr algn="just" fontAlgn="base"/>
            <a:r>
              <a:rPr lang="en-US" sz="3600" dirty="0" smtClean="0"/>
              <a:t>Merchant middlemen are those individuals who take title to the goods they handle. They buy and sell on their own and gain or lose, depending on the difference in the sale and purchase prices. They may, moreover, suffer loss with a fall in the price of the product.</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93866"/>
          </a:xfrm>
          <a:prstGeom prst="rect">
            <a:avLst/>
          </a:prstGeom>
        </p:spPr>
        <p:txBody>
          <a:bodyPr wrap="square">
            <a:spAutoFit/>
          </a:bodyPr>
          <a:lstStyle/>
          <a:p>
            <a:pPr algn="just" fontAlgn="base"/>
            <a:r>
              <a:rPr lang="en-US" sz="2800" b="1" dirty="0"/>
              <a:t>Merchant middlemen are of two types</a:t>
            </a:r>
            <a:r>
              <a:rPr lang="en-US" sz="2800" b="1" dirty="0" smtClean="0"/>
              <a:t>:</a:t>
            </a:r>
          </a:p>
          <a:p>
            <a:pPr algn="just" fontAlgn="base"/>
            <a:endParaRPr lang="en-US" sz="2800" dirty="0"/>
          </a:p>
          <a:p>
            <a:pPr algn="just" fontAlgn="base"/>
            <a:r>
              <a:rPr lang="en-US" sz="2800" dirty="0"/>
              <a:t>(a) Wholesalers</a:t>
            </a:r>
          </a:p>
          <a:p>
            <a:pPr algn="just" fontAlgn="base"/>
            <a:r>
              <a:rPr lang="en-US" sz="2800" dirty="0"/>
              <a:t>(b) Retailers</a:t>
            </a:r>
            <a:r>
              <a:rPr lang="en-US" sz="2800" dirty="0" smtClean="0"/>
              <a:t>.</a:t>
            </a:r>
          </a:p>
          <a:p>
            <a:pPr algn="just" fontAlgn="base"/>
            <a:endParaRPr lang="en-US" sz="2800" dirty="0"/>
          </a:p>
          <a:p>
            <a:pPr algn="just" fontAlgn="base"/>
            <a:r>
              <a:rPr lang="en-US" sz="2800" b="1" dirty="0"/>
              <a:t>(a) Wholesalers:</a:t>
            </a:r>
            <a:endParaRPr lang="en-US" sz="2800" dirty="0"/>
          </a:p>
          <a:p>
            <a:pPr algn="just" fontAlgn="base"/>
            <a:r>
              <a:rPr lang="en-US" sz="2800" dirty="0"/>
              <a:t>Wholesalers are those merchant middlemen who buy and sell food-grains in large quantities. They may buy either directly from producers or from other wholesalers. They sell food-grains either in the same market or in other markets. They sell to retailers, other wholesalers and processors. They do not sell significant quantities to ultimate consumers. They own </a:t>
            </a:r>
            <a:r>
              <a:rPr lang="en-US" sz="2800" dirty="0" err="1"/>
              <a:t>godowns</a:t>
            </a:r>
            <a:r>
              <a:rPr lang="en-US" sz="2800" dirty="0"/>
              <a:t> for the storage of the farm produce.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124754"/>
          </a:xfrm>
          <a:prstGeom prst="rect">
            <a:avLst/>
          </a:prstGeom>
        </p:spPr>
        <p:txBody>
          <a:bodyPr wrap="square">
            <a:spAutoFit/>
          </a:bodyPr>
          <a:lstStyle/>
          <a:p>
            <a:pPr fontAlgn="base"/>
            <a:r>
              <a:rPr lang="en-US" sz="2800" b="1" dirty="0"/>
              <a:t>The wholesalers perform the following functions in marketing</a:t>
            </a:r>
            <a:r>
              <a:rPr lang="en-US" sz="2800" b="1" dirty="0" smtClean="0"/>
              <a:t>:</a:t>
            </a:r>
          </a:p>
          <a:p>
            <a:pPr fontAlgn="base"/>
            <a:endParaRPr lang="en-US" sz="2800" dirty="0"/>
          </a:p>
          <a:p>
            <a:pPr marL="342900" indent="-342900" fontAlgn="base">
              <a:buAutoNum type="arabicPeriod"/>
            </a:pPr>
            <a:r>
              <a:rPr lang="en-US" sz="2800" dirty="0" smtClean="0"/>
              <a:t>They </a:t>
            </a:r>
            <a:r>
              <a:rPr lang="en-US" sz="2800" dirty="0"/>
              <a:t>assemble the goods from various localities and areas to meet the demands of buyers</a:t>
            </a:r>
            <a:r>
              <a:rPr lang="en-US" sz="2800" dirty="0" smtClean="0"/>
              <a:t>;</a:t>
            </a:r>
          </a:p>
          <a:p>
            <a:pPr marL="342900" indent="-342900" fontAlgn="base">
              <a:buAutoNum type="arabicPeriod"/>
            </a:pPr>
            <a:endParaRPr lang="en-US" sz="2800" dirty="0"/>
          </a:p>
          <a:p>
            <a:pPr fontAlgn="base"/>
            <a:r>
              <a:rPr lang="en-US" sz="2800" dirty="0"/>
              <a:t>2. They sort out the goods in different lots according to their quality and prepare them for the market</a:t>
            </a:r>
            <a:r>
              <a:rPr lang="en-US" sz="2800" dirty="0" smtClean="0"/>
              <a:t>;</a:t>
            </a:r>
          </a:p>
          <a:p>
            <a:pPr fontAlgn="base"/>
            <a:endParaRPr lang="en-US" sz="2800" dirty="0"/>
          </a:p>
          <a:p>
            <a:pPr fontAlgn="base"/>
            <a:r>
              <a:rPr lang="en-US" sz="2800" dirty="0"/>
              <a:t>3. They equalize the flow of goods by storing them in the peak arrival season and realizing them in the off-season</a:t>
            </a:r>
            <a:r>
              <a:rPr lang="en-US" sz="2800" dirty="0" smtClean="0"/>
              <a:t>;</a:t>
            </a:r>
          </a:p>
          <a:p>
            <a:pPr fontAlgn="base"/>
            <a:endParaRPr lang="en-US" sz="2800" dirty="0"/>
          </a:p>
          <a:p>
            <a:pPr fontAlgn="base"/>
            <a:r>
              <a:rPr lang="en-US" sz="2800" dirty="0"/>
              <a:t>4. They regulate the flow of goods by trading with buyers and sellers in the various markets;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6001643"/>
          </a:xfrm>
          <a:prstGeom prst="rect">
            <a:avLst/>
          </a:prstGeom>
        </p:spPr>
        <p:txBody>
          <a:bodyPr wrap="square">
            <a:spAutoFit/>
          </a:bodyPr>
          <a:lstStyle/>
          <a:p>
            <a:pPr fontAlgn="base"/>
            <a:r>
              <a:rPr lang="en-US" sz="3200" dirty="0"/>
              <a:t>5. They finance the producers so that the latter may meet their requirements of production inputs; </a:t>
            </a:r>
            <a:r>
              <a:rPr lang="en-US" sz="3200" dirty="0" smtClean="0"/>
              <a:t>and</a:t>
            </a:r>
          </a:p>
          <a:p>
            <a:pPr fontAlgn="base"/>
            <a:endParaRPr lang="en-US" sz="3200" dirty="0"/>
          </a:p>
          <a:p>
            <a:pPr fontAlgn="base"/>
            <a:r>
              <a:rPr lang="en-US" sz="3200" dirty="0"/>
              <a:t>6. They assess the demand of prospective buyers and processors from time to time, and plan the movement of the goods over space and time</a:t>
            </a:r>
            <a:r>
              <a:rPr lang="en-US" sz="3200" dirty="0" smtClean="0"/>
              <a:t>.</a:t>
            </a:r>
          </a:p>
          <a:p>
            <a:pPr fontAlgn="base"/>
            <a:endParaRPr lang="en-US" sz="3200" dirty="0"/>
          </a:p>
          <a:p>
            <a:pPr fontAlgn="base"/>
            <a:r>
              <a:rPr lang="en-US" sz="3200" b="1" dirty="0"/>
              <a:t>(b) Retailers:</a:t>
            </a:r>
            <a:endParaRPr lang="en-US" sz="3200" dirty="0"/>
          </a:p>
          <a:p>
            <a:pPr fontAlgn="base"/>
            <a:r>
              <a:rPr lang="en-US" sz="3200" dirty="0"/>
              <a:t>Retailers buy goods from wholesalers and sell them to the consumers in small quantities. They are producers’ personal representatives to consumers. Retailers are the closest to consumers in the marketing channel.</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001643"/>
          </a:xfrm>
          <a:prstGeom prst="rect">
            <a:avLst/>
          </a:prstGeom>
        </p:spPr>
        <p:txBody>
          <a:bodyPr wrap="square">
            <a:spAutoFit/>
          </a:bodyPr>
          <a:lstStyle/>
          <a:p>
            <a:pPr fontAlgn="base"/>
            <a:r>
              <a:rPr lang="en-US" sz="3200" dirty="0"/>
              <a:t>Itinerant traders and village merchants also come under this group. Itinerant traders are petty merchants who move from village to village, and directly purchase the produce from the cultivators. They transport it to the nearby primary or secondary market and sell it there. Village merchants have their small establishments in villages</a:t>
            </a:r>
            <a:r>
              <a:rPr lang="en-US" sz="3200" dirty="0" smtClean="0"/>
              <a:t>.</a:t>
            </a:r>
          </a:p>
          <a:p>
            <a:pPr fontAlgn="base"/>
            <a:endParaRPr lang="en-US" sz="3200" dirty="0"/>
          </a:p>
          <a:p>
            <a:pPr fontAlgn="base"/>
            <a:r>
              <a:rPr lang="en-US" sz="3200" dirty="0"/>
              <a:t>They purchase the produce of those producers who have either taken finance from them or those who are not able to influence the market. Village merchants also supply essential consumption goods to the producers</a:t>
            </a:r>
            <a:r>
              <a:rPr lang="en-US" sz="3200" dirty="0" smtClean="0"/>
              <a:t>.</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8</TotalTime>
  <Words>926</Words>
  <Application>Microsoft Office PowerPoint</Application>
  <PresentationFormat>On-screen Show (4:3)</PresentationFormat>
  <Paragraphs>110</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Equity</vt:lpstr>
      <vt:lpstr>Agencies Involved in Marketing of Rural Commodities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Agencies Involved in Marketing of Rural Commodities </dc:title>
  <dc:creator>Ashutosh</dc:creator>
  <cp:lastModifiedBy>Ashutosh</cp:lastModifiedBy>
  <cp:revision>4</cp:revision>
  <dcterms:created xsi:type="dcterms:W3CDTF">2020-05-05T13:32:34Z</dcterms:created>
  <dcterms:modified xsi:type="dcterms:W3CDTF">2020-05-06T06:19:14Z</dcterms:modified>
</cp:coreProperties>
</file>