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206E63D-29CC-44D6-BE9F-8C66CBC17A77}" type="datetimeFigureOut">
              <a:rPr lang="en-US" smtClean="0"/>
              <a:pPr/>
              <a:t>4/19/2020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58E1B7B-F07D-4E4F-8CF6-FBF92D3BD57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206E63D-29CC-44D6-BE9F-8C66CBC17A77}"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58E1B7B-F07D-4E4F-8CF6-FBF92D3BD57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206E63D-29CC-44D6-BE9F-8C66CBC17A77}"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58E1B7B-F07D-4E4F-8CF6-FBF92D3BD57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206E63D-29CC-44D6-BE9F-8C66CBC17A77}"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58E1B7B-F07D-4E4F-8CF6-FBF92D3BD573}"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206E63D-29CC-44D6-BE9F-8C66CBC17A77}"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58E1B7B-F07D-4E4F-8CF6-FBF92D3BD573}"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206E63D-29CC-44D6-BE9F-8C66CBC17A77}"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58E1B7B-F07D-4E4F-8CF6-FBF92D3BD573}"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206E63D-29CC-44D6-BE9F-8C66CBC17A77}" type="datetimeFigureOut">
              <a:rPr lang="en-US" smtClean="0"/>
              <a:pPr/>
              <a:t>4/19/2020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58E1B7B-F07D-4E4F-8CF6-FBF92D3BD57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206E63D-29CC-44D6-BE9F-8C66CBC17A77}" type="datetimeFigureOut">
              <a:rPr lang="en-US" smtClean="0"/>
              <a:pPr/>
              <a:t>4/19/2020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58E1B7B-F07D-4E4F-8CF6-FBF92D3BD573}"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206E63D-29CC-44D6-BE9F-8C66CBC17A77}" type="datetimeFigureOut">
              <a:rPr lang="en-US" smtClean="0"/>
              <a:pPr/>
              <a:t>4/19/2020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58E1B7B-F07D-4E4F-8CF6-FBF92D3BD57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206E63D-29CC-44D6-BE9F-8C66CBC17A77}"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58E1B7B-F07D-4E4F-8CF6-FBF92D3BD57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206E63D-29CC-44D6-BE9F-8C66CBC17A77}" type="datetimeFigureOut">
              <a:rPr lang="en-US" smtClean="0"/>
              <a:pPr/>
              <a:t>4/19/2020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58E1B7B-F07D-4E4F-8CF6-FBF92D3BD573}"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206E63D-29CC-44D6-BE9F-8C66CBC17A77}" type="datetimeFigureOut">
              <a:rPr lang="en-US" smtClean="0"/>
              <a:pPr/>
              <a:t>4/19/2020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58E1B7B-F07D-4E4F-8CF6-FBF92D3BD57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Marketing Research Process</a:t>
            </a: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229600" cy="5016758"/>
          </a:xfrm>
          <a:prstGeom prst="rect">
            <a:avLst/>
          </a:prstGeom>
        </p:spPr>
        <p:txBody>
          <a:bodyPr wrap="square">
            <a:spAutoFit/>
          </a:bodyPr>
          <a:lstStyle/>
          <a:p>
            <a:r>
              <a:rPr lang="en-US" sz="3200" u="sng" dirty="0"/>
              <a:t>Experimental research:</a:t>
            </a:r>
            <a:r>
              <a:rPr lang="en-US" sz="3200" dirty="0"/>
              <a:t> </a:t>
            </a:r>
            <a:endParaRPr lang="en-US" sz="3200" dirty="0" smtClean="0"/>
          </a:p>
          <a:p>
            <a:endParaRPr lang="en-US" sz="3200" dirty="0" smtClean="0"/>
          </a:p>
          <a:p>
            <a:r>
              <a:rPr lang="en-US" sz="3200" dirty="0" smtClean="0"/>
              <a:t>This </a:t>
            </a:r>
            <a:r>
              <a:rPr lang="en-US" sz="3200" dirty="0"/>
              <a:t>is done to find out the cause and effect relationships. </a:t>
            </a:r>
            <a:endParaRPr lang="en-US" sz="3200" dirty="0" smtClean="0"/>
          </a:p>
          <a:p>
            <a:endParaRPr lang="en-US" sz="3200" dirty="0" smtClean="0"/>
          </a:p>
          <a:p>
            <a:endParaRPr lang="en-US" sz="3200" dirty="0" smtClean="0"/>
          </a:p>
          <a:p>
            <a:r>
              <a:rPr lang="en-US" sz="3200" dirty="0" smtClean="0"/>
              <a:t>This </a:t>
            </a:r>
            <a:r>
              <a:rPr lang="en-US" sz="3200" dirty="0"/>
              <a:t>research is undertaken to study the effects of change in the customer’s behavior due to the change in the product’s attributes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r>
              <a:rPr lang="en-US" sz="2000" b="1" i="1" dirty="0"/>
              <a:t>Sampling plan</a:t>
            </a:r>
            <a:r>
              <a:rPr lang="en-US" sz="2000" i="1" dirty="0"/>
              <a:t>: </a:t>
            </a:r>
            <a:endParaRPr lang="en-US" sz="2000" i="1" dirty="0" smtClean="0"/>
          </a:p>
          <a:p>
            <a:r>
              <a:rPr lang="en-US" sz="2000" dirty="0" smtClean="0"/>
              <a:t>Once </a:t>
            </a:r>
            <a:r>
              <a:rPr lang="en-US" sz="2000" dirty="0"/>
              <a:t>the research approach is decided, the researcher has to design a sampling plan and have to decide on the following</a:t>
            </a:r>
            <a:r>
              <a:rPr lang="en-US" sz="2000" dirty="0" smtClean="0"/>
              <a:t>:</a:t>
            </a:r>
          </a:p>
          <a:p>
            <a:endParaRPr lang="en-US" sz="2000" dirty="0"/>
          </a:p>
          <a:p>
            <a:pPr lvl="1"/>
            <a:r>
              <a:rPr lang="en-US" sz="2000" dirty="0"/>
              <a:t>The sampling Unit i.e. whom, shall we survey</a:t>
            </a:r>
            <a:r>
              <a:rPr lang="en-US" sz="2000" dirty="0" smtClean="0"/>
              <a:t>?</a:t>
            </a:r>
          </a:p>
          <a:p>
            <a:pPr lvl="1"/>
            <a:endParaRPr lang="en-US" sz="2000" dirty="0"/>
          </a:p>
          <a:p>
            <a:pPr lvl="1"/>
            <a:r>
              <a:rPr lang="en-US" sz="2000" dirty="0"/>
              <a:t>The sample size, i.e., How many units in the population shall be surveyed</a:t>
            </a:r>
            <a:r>
              <a:rPr lang="en-US" sz="2000" dirty="0" smtClean="0"/>
              <a:t>?</a:t>
            </a:r>
          </a:p>
          <a:p>
            <a:pPr lvl="1"/>
            <a:endParaRPr lang="en-US" sz="2000" dirty="0"/>
          </a:p>
          <a:p>
            <a:pPr lvl="1"/>
            <a:r>
              <a:rPr lang="en-US" sz="2000" dirty="0"/>
              <a:t>The sampling procedure, i.e. How the respondents shall be chosen</a:t>
            </a:r>
            <a:r>
              <a:rPr lang="en-US" sz="2000" dirty="0" smtClean="0"/>
              <a:t>?</a:t>
            </a:r>
          </a:p>
          <a:p>
            <a:pPr lvl="1"/>
            <a:endParaRPr lang="en-US" sz="2000" dirty="0" smtClean="0"/>
          </a:p>
          <a:p>
            <a:pPr lvl="1"/>
            <a:endParaRPr lang="en-US" sz="2000" dirty="0" smtClean="0"/>
          </a:p>
          <a:p>
            <a:pPr lvl="1"/>
            <a:endParaRPr lang="en-US" sz="2000" dirty="0"/>
          </a:p>
          <a:p>
            <a:r>
              <a:rPr lang="en-US" sz="2000" b="1" i="1" dirty="0"/>
              <a:t>Contact Methods: </a:t>
            </a:r>
            <a:r>
              <a:rPr lang="en-US" sz="2000" dirty="0"/>
              <a:t>The researcher has to choose the medium through which the respondents can be contacted. The respondents can be reached via emails, telephone, in person or online.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r>
              <a:rPr lang="en-US" sz="2800" b="1" dirty="0"/>
              <a:t>Collect the Information</a:t>
            </a:r>
            <a:r>
              <a:rPr lang="en-US" sz="2800" dirty="0"/>
              <a:t>: </a:t>
            </a:r>
            <a:endParaRPr lang="en-US" sz="2800" dirty="0" smtClean="0"/>
          </a:p>
          <a:p>
            <a:endParaRPr lang="en-US" sz="2800" dirty="0" smtClean="0"/>
          </a:p>
          <a:p>
            <a:r>
              <a:rPr lang="en-US" sz="2800" dirty="0" smtClean="0"/>
              <a:t>This </a:t>
            </a:r>
            <a:r>
              <a:rPr lang="en-US" sz="2800" dirty="0"/>
              <a:t>is one of the most expensive methods of marketing research. </a:t>
            </a:r>
            <a:endParaRPr lang="en-US" sz="2800" dirty="0" smtClean="0"/>
          </a:p>
          <a:p>
            <a:endParaRPr lang="en-US" sz="2800" dirty="0" smtClean="0"/>
          </a:p>
          <a:p>
            <a:r>
              <a:rPr lang="en-US" sz="2800" dirty="0" smtClean="0"/>
              <a:t>At </a:t>
            </a:r>
            <a:r>
              <a:rPr lang="en-US" sz="2800" dirty="0"/>
              <a:t>this stage, the researcher has to adopt the methods to collect the information, </a:t>
            </a:r>
            <a:endParaRPr lang="en-US" sz="2800" dirty="0" smtClean="0"/>
          </a:p>
          <a:p>
            <a:endParaRPr lang="en-US" sz="2800" dirty="0" smtClean="0"/>
          </a:p>
          <a:p>
            <a:r>
              <a:rPr lang="en-US" sz="2800" dirty="0" smtClean="0"/>
              <a:t>he </a:t>
            </a:r>
            <a:r>
              <a:rPr lang="en-US" sz="2800" dirty="0"/>
              <a:t>may find it difficult to gather the correct information because of the respondent’s </a:t>
            </a:r>
            <a:r>
              <a:rPr lang="en-US" sz="2800" dirty="0" err="1"/>
              <a:t>biasedness</a:t>
            </a:r>
            <a:r>
              <a:rPr lang="en-US" sz="2800" dirty="0"/>
              <a:t>, unwillingness to give answers or not at home.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4893647"/>
          </a:xfrm>
          <a:prstGeom prst="rect">
            <a:avLst/>
          </a:prstGeom>
        </p:spPr>
        <p:txBody>
          <a:bodyPr wrap="square">
            <a:spAutoFit/>
          </a:bodyPr>
          <a:lstStyle/>
          <a:p>
            <a:r>
              <a:rPr lang="en-US" sz="2400" b="1" dirty="0"/>
              <a:t>Analyze the Information</a:t>
            </a:r>
            <a:r>
              <a:rPr lang="en-US" sz="2400" dirty="0"/>
              <a:t>: </a:t>
            </a:r>
            <a:endParaRPr lang="en-US" sz="2400" dirty="0" smtClean="0"/>
          </a:p>
          <a:p>
            <a:endParaRPr lang="en-US" sz="2400" dirty="0" smtClean="0"/>
          </a:p>
          <a:p>
            <a:r>
              <a:rPr lang="en-US" sz="2400" dirty="0" smtClean="0"/>
              <a:t>Once </a:t>
            </a:r>
            <a:r>
              <a:rPr lang="en-US" sz="2400" dirty="0"/>
              <a:t>the information is collected the next step is to organize it in such a way that some analysis can be obtained. </a:t>
            </a:r>
            <a:endParaRPr lang="en-US" sz="2400" dirty="0" smtClean="0"/>
          </a:p>
          <a:p>
            <a:endParaRPr lang="en-US" sz="2400" dirty="0" smtClean="0"/>
          </a:p>
          <a:p>
            <a:r>
              <a:rPr lang="en-US" sz="2400" dirty="0" smtClean="0"/>
              <a:t>The </a:t>
            </a:r>
            <a:r>
              <a:rPr lang="en-US" sz="2400" dirty="0"/>
              <a:t>researchers apply several statistical techniques to perform the analysis, such </a:t>
            </a:r>
            <a:r>
              <a:rPr lang="en-US" sz="2400" dirty="0" smtClean="0"/>
              <a:t>as</a:t>
            </a:r>
          </a:p>
          <a:p>
            <a:endParaRPr lang="en-US" sz="2400" dirty="0" smtClean="0"/>
          </a:p>
          <a:p>
            <a:r>
              <a:rPr lang="en-US" sz="2400" dirty="0" smtClean="0"/>
              <a:t> </a:t>
            </a:r>
            <a:r>
              <a:rPr lang="en-US" sz="2400" dirty="0"/>
              <a:t>they compute averages and measures of dispersion. </a:t>
            </a:r>
            <a:endParaRPr lang="en-US" sz="2400" dirty="0" smtClean="0"/>
          </a:p>
          <a:p>
            <a:endParaRPr lang="en-US" sz="2400" dirty="0" smtClean="0"/>
          </a:p>
          <a:p>
            <a:r>
              <a:rPr lang="en-US" sz="2400" dirty="0" smtClean="0"/>
              <a:t>Also</a:t>
            </a:r>
            <a:r>
              <a:rPr lang="en-US" sz="2400" dirty="0"/>
              <a:t>, some advanced decision models are used to analyze the data.</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4524315"/>
          </a:xfrm>
          <a:prstGeom prst="rect">
            <a:avLst/>
          </a:prstGeom>
        </p:spPr>
        <p:txBody>
          <a:bodyPr wrap="square">
            <a:spAutoFit/>
          </a:bodyPr>
          <a:lstStyle/>
          <a:p>
            <a:r>
              <a:rPr lang="en-US" sz="3600" b="1" dirty="0"/>
              <a:t>Present the Findings</a:t>
            </a:r>
            <a:r>
              <a:rPr lang="en-US" sz="3600" dirty="0"/>
              <a:t>: </a:t>
            </a:r>
            <a:endParaRPr lang="en-US" sz="3600" dirty="0" smtClean="0"/>
          </a:p>
          <a:p>
            <a:endParaRPr lang="en-US" sz="3600" dirty="0" smtClean="0"/>
          </a:p>
          <a:p>
            <a:r>
              <a:rPr lang="en-US" sz="3600" dirty="0" smtClean="0"/>
              <a:t>Finally</a:t>
            </a:r>
            <a:r>
              <a:rPr lang="en-US" sz="3600" dirty="0"/>
              <a:t>, all the findings and the research are shown to the top management level viz. Managing director, CEO, or board of directors to make the marketing decisions in line with the research.</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304800"/>
            <a:ext cx="8534400" cy="3970318"/>
          </a:xfrm>
          <a:prstGeom prst="rect">
            <a:avLst/>
          </a:prstGeom>
        </p:spPr>
        <p:txBody>
          <a:bodyPr wrap="square">
            <a:spAutoFit/>
          </a:bodyPr>
          <a:lstStyle/>
          <a:p>
            <a:pPr algn="just"/>
            <a:r>
              <a:rPr lang="en-US" sz="2800" b="1" dirty="0"/>
              <a:t>Make the Decision</a:t>
            </a:r>
            <a:r>
              <a:rPr lang="en-US" sz="2800" dirty="0"/>
              <a:t>: This is the last step of the marketing research, once the findings are presented to the top level management it is up to them either to rely on the findings and take decisions or discard the findings as unsuitable</a:t>
            </a:r>
            <a:r>
              <a:rPr lang="en-US" sz="2800" dirty="0" smtClean="0"/>
              <a:t>.</a:t>
            </a:r>
          </a:p>
          <a:p>
            <a:pPr algn="just"/>
            <a:endParaRPr lang="en-US" sz="2800" dirty="0"/>
          </a:p>
          <a:p>
            <a:pPr algn="just"/>
            <a:r>
              <a:rPr lang="en-US" sz="2800" dirty="0"/>
              <a:t>Thus, marketing research is done to gather all the relevant information about the market and design the marketing strategies accordingly.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762000" y="457201"/>
            <a:ext cx="7315200" cy="5119688"/>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229600" cy="5693866"/>
          </a:xfrm>
          <a:prstGeom prst="rect">
            <a:avLst/>
          </a:prstGeom>
        </p:spPr>
        <p:txBody>
          <a:bodyPr wrap="square">
            <a:spAutoFit/>
          </a:bodyPr>
          <a:lstStyle/>
          <a:p>
            <a:r>
              <a:rPr lang="en-US" sz="2800" b="1" dirty="0"/>
              <a:t>Define the Problem</a:t>
            </a:r>
            <a:r>
              <a:rPr lang="en-US" sz="2800" dirty="0"/>
              <a:t>-The foremost decision that every firm has to undertake is to find out the problem for which the research is to be conducted</a:t>
            </a:r>
            <a:r>
              <a:rPr lang="en-US" sz="2800" dirty="0" smtClean="0"/>
              <a:t>.</a:t>
            </a:r>
          </a:p>
          <a:p>
            <a:endParaRPr lang="en-US" sz="2800" dirty="0" smtClean="0"/>
          </a:p>
          <a:p>
            <a:endParaRPr lang="en-US" sz="2800" dirty="0" smtClean="0"/>
          </a:p>
          <a:p>
            <a:r>
              <a:rPr lang="en-US" sz="2800" dirty="0" smtClean="0"/>
              <a:t>The </a:t>
            </a:r>
            <a:r>
              <a:rPr lang="en-US" sz="2800" dirty="0"/>
              <a:t>problem must be defined adequately because if it is too vague, then it may result in the wastage of scarce resources and if it is too narrow, then the exact conclusion cannot be drawn</a:t>
            </a:r>
            <a:r>
              <a:rPr lang="en-US" sz="2800" dirty="0" smtClean="0"/>
              <a:t>.</a:t>
            </a:r>
          </a:p>
          <a:p>
            <a:r>
              <a:rPr lang="en-US" sz="2800" dirty="0"/>
              <a:t/>
            </a:r>
            <a:br>
              <a:rPr lang="en-US" sz="2800" dirty="0"/>
            </a:b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229600" cy="4401205"/>
          </a:xfrm>
          <a:prstGeom prst="rect">
            <a:avLst/>
          </a:prstGeom>
        </p:spPr>
        <p:txBody>
          <a:bodyPr wrap="square">
            <a:spAutoFit/>
          </a:bodyPr>
          <a:lstStyle/>
          <a:p>
            <a:r>
              <a:rPr lang="en-US" sz="2800" dirty="0" smtClean="0"/>
              <a:t>In order to define the problem appropriately, each firm must have a clear answer to the questions </a:t>
            </a:r>
            <a:endParaRPr lang="en-US" sz="2800" dirty="0" smtClean="0"/>
          </a:p>
          <a:p>
            <a:endParaRPr lang="en-US" sz="2800" dirty="0" smtClean="0"/>
          </a:p>
          <a:p>
            <a:r>
              <a:rPr lang="en-US" sz="2800" dirty="0" smtClean="0"/>
              <a:t>viz</a:t>
            </a:r>
            <a:r>
              <a:rPr lang="en-US" sz="2800" dirty="0" smtClean="0"/>
              <a:t>. What is to be researched (content and the scope)? </a:t>
            </a:r>
            <a:endParaRPr lang="en-US" sz="2800" dirty="0" smtClean="0"/>
          </a:p>
          <a:p>
            <a:endParaRPr lang="en-US" sz="2800" dirty="0" smtClean="0"/>
          </a:p>
          <a:p>
            <a:endParaRPr lang="en-US" sz="2800" dirty="0" smtClean="0"/>
          </a:p>
          <a:p>
            <a:r>
              <a:rPr lang="en-US" sz="2800" dirty="0" smtClean="0"/>
              <a:t>And </a:t>
            </a:r>
            <a:r>
              <a:rPr lang="en-US" sz="2800" dirty="0" smtClean="0"/>
              <a:t>Why the research is to be done (decisions that are to be made)?</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229600" cy="5262979"/>
          </a:xfrm>
          <a:prstGeom prst="rect">
            <a:avLst/>
          </a:prstGeom>
        </p:spPr>
        <p:txBody>
          <a:bodyPr wrap="square">
            <a:spAutoFit/>
          </a:bodyPr>
          <a:lstStyle/>
          <a:p>
            <a:r>
              <a:rPr lang="en-US" sz="2400" b="1" dirty="0"/>
              <a:t>Develop the Research Plan</a:t>
            </a:r>
            <a:r>
              <a:rPr lang="en-US" sz="2400" dirty="0"/>
              <a:t>– This step involves gathering the information relevant to the research objective</a:t>
            </a:r>
            <a:r>
              <a:rPr lang="en-US" sz="2400" dirty="0" smtClean="0"/>
              <a:t>.</a:t>
            </a:r>
          </a:p>
          <a:p>
            <a:endParaRPr lang="en-US" sz="2400" dirty="0" smtClean="0"/>
          </a:p>
          <a:p>
            <a:r>
              <a:rPr lang="en-US" sz="2400" dirty="0" smtClean="0"/>
              <a:t> </a:t>
            </a:r>
            <a:r>
              <a:rPr lang="en-US" sz="2400" dirty="0"/>
              <a:t>It includes:</a:t>
            </a:r>
          </a:p>
          <a:p>
            <a:r>
              <a:rPr lang="en-US" sz="2400" b="1" i="1" dirty="0"/>
              <a:t>Data Sources</a:t>
            </a:r>
            <a:r>
              <a:rPr lang="en-US" sz="2400" dirty="0"/>
              <a:t>: The researcher can collect the data pertaining to the research problem from either the primary source or the secondary source or both the sources of information</a:t>
            </a:r>
            <a:r>
              <a:rPr lang="en-US" sz="2400" dirty="0" smtClean="0"/>
              <a:t>.</a:t>
            </a:r>
          </a:p>
          <a:p>
            <a:endParaRPr lang="en-US" sz="2400" dirty="0" smtClean="0"/>
          </a:p>
          <a:p>
            <a:r>
              <a:rPr lang="en-US" sz="2400" dirty="0" smtClean="0"/>
              <a:t>The </a:t>
            </a:r>
            <a:r>
              <a:rPr lang="en-US" sz="2400" dirty="0"/>
              <a:t>primary source is the first-hand data that does not exist in any books or research reports whereas the secondary data is the second-hand data which is available in the books, journals, reports, etc</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4524315"/>
          </a:xfrm>
          <a:prstGeom prst="rect">
            <a:avLst/>
          </a:prstGeom>
        </p:spPr>
        <p:txBody>
          <a:bodyPr wrap="square">
            <a:spAutoFit/>
          </a:bodyPr>
          <a:lstStyle/>
          <a:p>
            <a:r>
              <a:rPr lang="en-US" sz="2400" b="1" i="1" dirty="0"/>
              <a:t>Research Approaches</a:t>
            </a:r>
            <a:r>
              <a:rPr lang="en-US" sz="2400" dirty="0"/>
              <a:t>: The Secondary data are readily available in books, journals, magazines, reports, online, etc</a:t>
            </a:r>
            <a:r>
              <a:rPr lang="en-US" sz="2400" dirty="0" smtClean="0"/>
              <a:t>.</a:t>
            </a:r>
          </a:p>
          <a:p>
            <a:endParaRPr lang="en-US" sz="2400" dirty="0" smtClean="0"/>
          </a:p>
          <a:p>
            <a:r>
              <a:rPr lang="en-US" sz="2400" dirty="0" smtClean="0"/>
              <a:t> </a:t>
            </a:r>
            <a:r>
              <a:rPr lang="en-US" sz="2400" dirty="0"/>
              <a:t>But the primary data have to be collected and to do so, the following research can be conducted</a:t>
            </a:r>
            <a:r>
              <a:rPr lang="en-US" sz="2400" dirty="0" smtClean="0"/>
              <a:t>:</a:t>
            </a:r>
          </a:p>
          <a:p>
            <a:endParaRPr lang="en-US" sz="2400" u="sng" dirty="0" smtClean="0"/>
          </a:p>
          <a:p>
            <a:r>
              <a:rPr lang="en-US" sz="2400" u="sng" dirty="0" smtClean="0"/>
              <a:t>Observational </a:t>
            </a:r>
            <a:r>
              <a:rPr lang="en-US" sz="2400" u="sng" dirty="0"/>
              <a:t>Research</a:t>
            </a:r>
            <a:r>
              <a:rPr lang="en-US" sz="2400" dirty="0"/>
              <a:t>: The researcher can collect the information by just observing the happenings in the market and sometimes having a friendly conversation with the customers to know about their purchase experiences.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534400" cy="6124754"/>
          </a:xfrm>
          <a:prstGeom prst="rect">
            <a:avLst/>
          </a:prstGeom>
        </p:spPr>
        <p:txBody>
          <a:bodyPr wrap="square">
            <a:spAutoFit/>
          </a:bodyPr>
          <a:lstStyle/>
          <a:p>
            <a:r>
              <a:rPr lang="en-US" sz="2800" u="sng" dirty="0"/>
              <a:t>Ethnographic Research:</a:t>
            </a:r>
            <a:r>
              <a:rPr lang="en-US" sz="2800" dirty="0"/>
              <a:t> </a:t>
            </a:r>
            <a:endParaRPr lang="en-US" sz="2800" dirty="0" smtClean="0"/>
          </a:p>
          <a:p>
            <a:endParaRPr lang="en-US" sz="2800" dirty="0" smtClean="0"/>
          </a:p>
          <a:p>
            <a:r>
              <a:rPr lang="en-US" sz="2800" dirty="0" smtClean="0"/>
              <a:t>It </a:t>
            </a:r>
            <a:r>
              <a:rPr lang="en-US" sz="2800" dirty="0"/>
              <a:t>is one of the forms of an observation research where the researcher studies an individual in the real life situation and not under any market setup or a lab</a:t>
            </a:r>
            <a:r>
              <a:rPr lang="en-US" sz="2800" dirty="0" smtClean="0"/>
              <a:t>.</a:t>
            </a:r>
          </a:p>
          <a:p>
            <a:endParaRPr lang="en-US" sz="2800" dirty="0" smtClean="0"/>
          </a:p>
          <a:p>
            <a:r>
              <a:rPr lang="en-US" sz="2800" dirty="0" smtClean="0"/>
              <a:t>The </a:t>
            </a:r>
            <a:r>
              <a:rPr lang="en-US" sz="2800" dirty="0"/>
              <a:t>purpose of this research is to know the way people live (their lifestyles), What they do to earn their livelihood, how they consume goods and services, what they need in their personal and professional lives etc.</a:t>
            </a:r>
          </a:p>
          <a:p>
            <a:r>
              <a:rPr lang="en-US" sz="2800" dirty="0" smtClean="0"/>
              <a:t/>
            </a:r>
            <a:br>
              <a:rPr lang="en-US" sz="2800" dirty="0" smtClean="0"/>
            </a:b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4832092"/>
          </a:xfrm>
          <a:prstGeom prst="rect">
            <a:avLst/>
          </a:prstGeom>
        </p:spPr>
        <p:txBody>
          <a:bodyPr wrap="square">
            <a:spAutoFit/>
          </a:bodyPr>
          <a:lstStyle/>
          <a:p>
            <a:r>
              <a:rPr lang="en-US" sz="2800" u="sng" dirty="0" smtClean="0"/>
              <a:t>Focus Group Research</a:t>
            </a:r>
            <a:r>
              <a:rPr lang="en-US" sz="2800" u="sng" dirty="0" smtClean="0"/>
              <a:t>:</a:t>
            </a:r>
          </a:p>
          <a:p>
            <a:r>
              <a:rPr lang="en-US" sz="2800" dirty="0" smtClean="0"/>
              <a:t> It is a form of group discussion wherein six to ten people gather and discuss the common topic given by the moderator</a:t>
            </a:r>
            <a:r>
              <a:rPr lang="en-US" sz="2800" dirty="0" smtClean="0"/>
              <a:t>.</a:t>
            </a:r>
          </a:p>
          <a:p>
            <a:endParaRPr lang="en-US" sz="2800" dirty="0" smtClean="0"/>
          </a:p>
          <a:p>
            <a:r>
              <a:rPr lang="en-US" sz="2800" dirty="0" smtClean="0"/>
              <a:t>A </a:t>
            </a:r>
            <a:r>
              <a:rPr lang="en-US" sz="2800" dirty="0" smtClean="0"/>
              <a:t>moderator is a person who conducts the group discussion and is skilled in group dynamics. He also keeps the discussion focused on the topic so that relevant information can be obtained from the group members.</a:t>
            </a: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229600" cy="6001643"/>
          </a:xfrm>
          <a:prstGeom prst="rect">
            <a:avLst/>
          </a:prstGeom>
        </p:spPr>
        <p:txBody>
          <a:bodyPr wrap="square">
            <a:spAutoFit/>
          </a:bodyPr>
          <a:lstStyle/>
          <a:p>
            <a:endParaRPr lang="en-US" sz="2400" u="sng" dirty="0" smtClean="0"/>
          </a:p>
          <a:p>
            <a:endParaRPr lang="en-US" sz="2400" u="sng" dirty="0" smtClean="0"/>
          </a:p>
          <a:p>
            <a:r>
              <a:rPr lang="en-US" sz="2400" u="sng" dirty="0" smtClean="0"/>
              <a:t>Survey </a:t>
            </a:r>
            <a:r>
              <a:rPr lang="en-US" sz="2400" u="sng" dirty="0"/>
              <a:t>Research:</a:t>
            </a:r>
            <a:r>
              <a:rPr lang="en-US" sz="2400" dirty="0"/>
              <a:t> These are the descriptive research generally conducted to know the about the customer’s knowledge about the product, their preferences, and satisfaction level. The best way to conduct surveys is through the Questionnaires</a:t>
            </a:r>
            <a:r>
              <a:rPr lang="en-US" sz="2400" dirty="0" smtClean="0"/>
              <a:t>.</a:t>
            </a:r>
          </a:p>
          <a:p>
            <a:endParaRPr lang="en-US" sz="2400" dirty="0"/>
          </a:p>
          <a:p>
            <a:r>
              <a:rPr lang="en-US" sz="2400" u="sng" dirty="0"/>
              <a:t>Behavioral Data:</a:t>
            </a:r>
            <a:r>
              <a:rPr lang="en-US" sz="2400" dirty="0"/>
              <a:t> The customer’s actual purchases at the store reflects its behavior and the choice of products. Thus observing what customers are buying gives more accurate information about the customer rather than the planned answers given by them in the surveys.</a:t>
            </a:r>
          </a:p>
          <a:p>
            <a:r>
              <a:rPr lang="en-US" sz="2400" dirty="0" smtClean="0"/>
              <a:t/>
            </a:r>
            <a:br>
              <a:rPr lang="en-US" sz="2400" dirty="0" smtClean="0"/>
            </a:br>
            <a:endParaRPr lang="en-US" sz="2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14</TotalTime>
  <Words>528</Words>
  <Application>Microsoft Office PowerPoint</Application>
  <PresentationFormat>On-screen Show (4:3)</PresentationFormat>
  <Paragraphs>83</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Concourse</vt:lpstr>
      <vt:lpstr>Marketing Research Process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Research Process</dc:title>
  <dc:creator>Ashutosh</dc:creator>
  <cp:lastModifiedBy>Ashutosh</cp:lastModifiedBy>
  <cp:revision>4</cp:revision>
  <dcterms:created xsi:type="dcterms:W3CDTF">2020-04-19T06:52:31Z</dcterms:created>
  <dcterms:modified xsi:type="dcterms:W3CDTF">2020-04-19T08:42:35Z</dcterms:modified>
</cp:coreProperties>
</file>