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74E1B3D-6FFA-4D08-B16F-CAE045388493}"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1839834-9A8A-478B-8856-252691C2069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4E1B3D-6FFA-4D08-B16F-CAE04538849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839834-9A8A-478B-8856-252691C206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4E1B3D-6FFA-4D08-B16F-CAE04538849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839834-9A8A-478B-8856-252691C2069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74E1B3D-6FFA-4D08-B16F-CAE04538849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839834-9A8A-478B-8856-252691C2069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74E1B3D-6FFA-4D08-B16F-CAE045388493}"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1839834-9A8A-478B-8856-252691C2069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74E1B3D-6FFA-4D08-B16F-CAE045388493}"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839834-9A8A-478B-8856-252691C2069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74E1B3D-6FFA-4D08-B16F-CAE045388493}"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839834-9A8A-478B-8856-252691C2069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74E1B3D-6FFA-4D08-B16F-CAE045388493}"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839834-9A8A-478B-8856-252691C2069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4E1B3D-6FFA-4D08-B16F-CAE045388493}"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839834-9A8A-478B-8856-252691C206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74E1B3D-6FFA-4D08-B16F-CAE045388493}"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839834-9A8A-478B-8856-252691C2069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74E1B3D-6FFA-4D08-B16F-CAE045388493}"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1839834-9A8A-478B-8856-252691C2069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74E1B3D-6FFA-4D08-B16F-CAE045388493}"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1839834-9A8A-478B-8856-252691C2069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219201"/>
            <a:ext cx="7772400" cy="2381250"/>
          </a:xfrm>
        </p:spPr>
        <p:txBody>
          <a:bodyPr>
            <a:normAutofit/>
          </a:bodyPr>
          <a:lstStyle/>
          <a:p>
            <a:r>
              <a:rPr lang="en-US" b="1" dirty="0"/>
              <a:t>Advantages and Disadvantages of transport</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494085"/>
          </a:xfrm>
          <a:prstGeom prst="rect">
            <a:avLst/>
          </a:prstGeom>
        </p:spPr>
        <p:txBody>
          <a:bodyPr wrap="square">
            <a:spAutoFit/>
          </a:bodyPr>
          <a:lstStyle/>
          <a:p>
            <a:pPr algn="just"/>
            <a:r>
              <a:rPr lang="en-US" sz="3200" b="1" dirty="0"/>
              <a:t>Disadvantages:</a:t>
            </a:r>
            <a:endParaRPr lang="en-US" sz="3200" dirty="0"/>
          </a:p>
          <a:p>
            <a:pPr algn="just"/>
            <a:r>
              <a:rPr lang="en-US" sz="3200" b="1" dirty="0"/>
              <a:t>In spite of various merits, road/motor has some serious limitations</a:t>
            </a:r>
            <a:r>
              <a:rPr lang="en-US" sz="3200" b="1" dirty="0" smtClean="0"/>
              <a:t>:</a:t>
            </a:r>
          </a:p>
          <a:p>
            <a:pPr algn="just"/>
            <a:endParaRPr lang="en-US" sz="3200" dirty="0"/>
          </a:p>
          <a:p>
            <a:pPr algn="just"/>
            <a:r>
              <a:rPr lang="en-US" sz="3200" b="1" dirty="0"/>
              <a:t>1. Seasonal Nature:</a:t>
            </a:r>
            <a:endParaRPr lang="en-US" sz="3200" dirty="0"/>
          </a:p>
          <a:p>
            <a:pPr algn="just"/>
            <a:r>
              <a:rPr lang="en-US" sz="3200" dirty="0"/>
              <a:t>Motor transport is not as reliable as rail transport. During rainy or flood season, roads become unfit and unsafe for use</a:t>
            </a:r>
            <a:r>
              <a:rPr lang="en-US" sz="3200" dirty="0" smtClean="0"/>
              <a:t>.</a:t>
            </a:r>
          </a:p>
          <a:p>
            <a:pPr algn="just"/>
            <a:endParaRPr lang="en-US" sz="3200" dirty="0"/>
          </a:p>
          <a:p>
            <a:pPr algn="just"/>
            <a:r>
              <a:rPr lang="en-US" sz="3200" b="1" dirty="0"/>
              <a:t>2. Accidents and Breakdowns:</a:t>
            </a:r>
            <a:endParaRPr lang="en-US" sz="3200" dirty="0"/>
          </a:p>
          <a:p>
            <a:pPr algn="just"/>
            <a:r>
              <a:rPr lang="en-US" sz="3200" dirty="0"/>
              <a:t>There are more chances of accidents and breakdowns in case of motor transport. Thus, motor transport is not as safe as rail transport.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494085"/>
          </a:xfrm>
          <a:prstGeom prst="rect">
            <a:avLst/>
          </a:prstGeom>
        </p:spPr>
        <p:txBody>
          <a:bodyPr wrap="square">
            <a:spAutoFit/>
          </a:bodyPr>
          <a:lstStyle/>
          <a:p>
            <a:pPr algn="just"/>
            <a:r>
              <a:rPr lang="en-US" sz="3200" b="1" dirty="0"/>
              <a:t>3. Unsuitable for Long Distance and Bulky Traffic:</a:t>
            </a:r>
            <a:endParaRPr lang="en-US" sz="3200" dirty="0"/>
          </a:p>
          <a:p>
            <a:pPr algn="just"/>
            <a:r>
              <a:rPr lang="en-US" sz="3200" dirty="0"/>
              <a:t>This mode of transport is unsuitable and costly for transporting cheap and bulky goods over long distances</a:t>
            </a:r>
            <a:r>
              <a:rPr lang="en-US" sz="3200" dirty="0" smtClean="0"/>
              <a:t>.</a:t>
            </a:r>
          </a:p>
          <a:p>
            <a:pPr algn="just"/>
            <a:endParaRPr lang="en-US" sz="3200" dirty="0"/>
          </a:p>
          <a:p>
            <a:pPr algn="just"/>
            <a:r>
              <a:rPr lang="en-US" sz="3200" b="1" dirty="0"/>
              <a:t>4. Slow Speed:</a:t>
            </a:r>
            <a:endParaRPr lang="en-US" sz="3200" dirty="0"/>
          </a:p>
          <a:p>
            <a:pPr algn="just"/>
            <a:r>
              <a:rPr lang="en-US" sz="3200" dirty="0"/>
              <a:t>The speed of motor transport is comparatively slow and limited</a:t>
            </a:r>
            <a:r>
              <a:rPr lang="en-US" sz="3200" dirty="0" smtClean="0"/>
              <a:t>.</a:t>
            </a:r>
          </a:p>
          <a:p>
            <a:pPr algn="just"/>
            <a:endParaRPr lang="en-US" sz="3200" dirty="0"/>
          </a:p>
          <a:p>
            <a:pPr algn="just"/>
            <a:r>
              <a:rPr lang="en-US" sz="3200" b="1" dirty="0"/>
              <a:t>5. Lack of </a:t>
            </a:r>
            <a:r>
              <a:rPr lang="en-US" sz="3200" b="1" dirty="0" err="1"/>
              <a:t>Organisation</a:t>
            </a:r>
            <a:r>
              <a:rPr lang="en-US" sz="3200" b="1" dirty="0"/>
              <a:t>:</a:t>
            </a:r>
            <a:endParaRPr lang="en-US" sz="3200" dirty="0"/>
          </a:p>
          <a:p>
            <a:pPr algn="just"/>
            <a:r>
              <a:rPr lang="en-US" sz="3200" dirty="0"/>
              <a:t>The road transport is comparatively less </a:t>
            </a:r>
            <a:r>
              <a:rPr lang="en-US" sz="3200" dirty="0" err="1"/>
              <a:t>organised</a:t>
            </a:r>
            <a:r>
              <a:rPr lang="en-US" sz="3200" dirty="0"/>
              <a:t>. More often, it is irregular and undependable. The rates charged for transportation are also unstable and unequal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599"/>
            <a:ext cx="8610600" cy="6247864"/>
          </a:xfrm>
          <a:prstGeom prst="rect">
            <a:avLst/>
          </a:prstGeom>
        </p:spPr>
        <p:txBody>
          <a:bodyPr wrap="square">
            <a:spAutoFit/>
          </a:bodyPr>
          <a:lstStyle/>
          <a:p>
            <a:pPr algn="just"/>
            <a:r>
              <a:rPr lang="en-US" sz="4000" dirty="0"/>
              <a:t>The desirable features of mass transit systems are balanced by a number of serious drawbacks. In the first place, such systems are economically feasible only in areas that have relatively large populations. As the number of inhabitants per square mile decreases, the efficiency of a mass transportation system also decreases.</a:t>
            </a:r>
          </a:p>
          <a:p>
            <a:pPr algn="just"/>
            <a:r>
              <a:rPr lang="en-US" sz="4000" dirty="0"/>
              <a:t>Mass transit systems are also very expensive to build and to operate.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4000" dirty="0" smtClean="0"/>
              <a:t>This factor becomes more important when cities decide to install mass transit systems long after development has already taken place and disruption of existing structures is a serious problem. Since mass transit systems seldom receive the government assistance provided to highway construction, consumers often have to pay a higher fraction of the costs of using mass transportation.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247864"/>
          </a:xfrm>
          <a:prstGeom prst="rect">
            <a:avLst/>
          </a:prstGeom>
        </p:spPr>
        <p:txBody>
          <a:bodyPr wrap="square">
            <a:spAutoFit/>
          </a:bodyPr>
          <a:lstStyle/>
          <a:p>
            <a:r>
              <a:rPr lang="en-US" sz="4000" dirty="0" smtClean="0"/>
              <a:t>People complain about mass transportation systems also because they can be crowded, uncomfortable, dirty, and unreliable. Again, with limited budgets, mass transit systems are seldom able to maintain equipment and schedules to the extent that riders can rightly demand</a:t>
            </a:r>
            <a:r>
              <a:rPr lang="en-US" sz="4000" dirty="0" smtClean="0"/>
              <a:t>.</a:t>
            </a:r>
          </a:p>
          <a:p>
            <a:endParaRPr lang="en-US" sz="4000" dirty="0" smtClean="0"/>
          </a:p>
          <a:p>
            <a:r>
              <a:rPr lang="en-US" sz="4000" dirty="0" smtClean="0"/>
              <a:t>Finally, mass transportation systems are simply not as convenient as the automobile.</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93866"/>
          </a:xfrm>
          <a:prstGeom prst="rect">
            <a:avLst/>
          </a:prstGeom>
        </p:spPr>
        <p:txBody>
          <a:bodyPr wrap="square">
            <a:spAutoFit/>
          </a:bodyPr>
          <a:lstStyle/>
          <a:p>
            <a:pPr algn="just"/>
            <a:r>
              <a:rPr lang="en-US" sz="2800" b="1" dirty="0"/>
              <a:t>Advantages:</a:t>
            </a:r>
            <a:endParaRPr lang="en-US" sz="2800" dirty="0"/>
          </a:p>
          <a:p>
            <a:pPr algn="just"/>
            <a:r>
              <a:rPr lang="en-US" sz="2800" b="1" dirty="0"/>
              <a:t>1. Less Capital Outlay:</a:t>
            </a:r>
            <a:endParaRPr lang="en-US" sz="2800" dirty="0"/>
          </a:p>
          <a:p>
            <a:pPr algn="just"/>
            <a:r>
              <a:rPr lang="en-US" sz="2800" dirty="0"/>
              <a:t>Road transport required much less capital Investment as compared to other modes of transport such as railways and air transport. The cost of constructing, operating and maintaining roads is cheaper than that of the railways. Roads are generally constructed by the government and local authorities and only a small revenue is charged for the use of roads</a:t>
            </a:r>
            <a:r>
              <a:rPr lang="en-US" sz="2800" dirty="0" smtClean="0"/>
              <a:t>.</a:t>
            </a:r>
          </a:p>
          <a:p>
            <a:pPr algn="just"/>
            <a:endParaRPr lang="en-US" sz="2800" dirty="0"/>
          </a:p>
          <a:p>
            <a:pPr algn="just"/>
            <a:r>
              <a:rPr lang="en-US" sz="2800" b="1" dirty="0"/>
              <a:t>2. Door to Door Service:</a:t>
            </a:r>
            <a:endParaRPr lang="en-US" sz="2800" dirty="0"/>
          </a:p>
          <a:p>
            <a:pPr algn="just"/>
            <a:r>
              <a:rPr lang="en-US" sz="2800" dirty="0"/>
              <a:t>The outstanding advantage of road transport is that it provides door to door or warehouse to warehouse service. This reduces cartage, loading and unloading expenses.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4400" b="1" dirty="0"/>
              <a:t>3. Service in Rural Areas</a:t>
            </a:r>
            <a:r>
              <a:rPr lang="en-US" sz="4400" b="1" dirty="0" smtClean="0"/>
              <a:t>:</a:t>
            </a:r>
          </a:p>
          <a:p>
            <a:pPr algn="just"/>
            <a:endParaRPr lang="en-US" sz="4400" dirty="0"/>
          </a:p>
          <a:p>
            <a:pPr algn="just"/>
            <a:r>
              <a:rPr lang="en-US" sz="4400" dirty="0"/>
              <a:t>Road transport is most suited for carrying goods and people to and from rural areas which are not served by rail, water or air transport. Exchange of goods, between large towns and small villages is made possible only through road transport.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001643"/>
          </a:xfrm>
          <a:prstGeom prst="rect">
            <a:avLst/>
          </a:prstGeom>
        </p:spPr>
        <p:txBody>
          <a:bodyPr wrap="square">
            <a:spAutoFit/>
          </a:bodyPr>
          <a:lstStyle/>
          <a:p>
            <a:pPr algn="just"/>
            <a:r>
              <a:rPr lang="en-US" sz="3200" b="1" dirty="0"/>
              <a:t>4. Flexible Service:</a:t>
            </a:r>
            <a:endParaRPr lang="en-US" sz="3200" dirty="0"/>
          </a:p>
          <a:p>
            <a:pPr algn="just"/>
            <a:r>
              <a:rPr lang="en-US" sz="3200" dirty="0"/>
              <a:t>Road transport has a great advantage over other modes of transport for its flexible service, its routes and timings can be adjusted and changed to individual requirements without much inconvenience</a:t>
            </a:r>
            <a:r>
              <a:rPr lang="en-US" sz="3200" dirty="0" smtClean="0"/>
              <a:t>.</a:t>
            </a:r>
          </a:p>
          <a:p>
            <a:pPr algn="just"/>
            <a:endParaRPr lang="en-US" sz="3200" dirty="0"/>
          </a:p>
          <a:p>
            <a:pPr algn="just"/>
            <a:r>
              <a:rPr lang="en-US" sz="3200" b="1" dirty="0"/>
              <a:t>5. Suitable for Short Distance:</a:t>
            </a:r>
            <a:endParaRPr lang="en-US" sz="3200" dirty="0"/>
          </a:p>
          <a:p>
            <a:pPr algn="just"/>
            <a:r>
              <a:rPr lang="en-US" sz="3200" dirty="0"/>
              <a:t>It is more economic and quicker for carrying goods and people over short distances. Delays in transit of goods on account of intermediate loading and handling are avoided. Goods can be loaded direct into a road vehicle and transported straight to their place of destination</a:t>
            </a:r>
            <a:r>
              <a:rPr lang="en-US" sz="3200" dirty="0" smtClean="0"/>
              <a:t>.</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4400" b="1" dirty="0" smtClean="0"/>
              <a:t>6. Lesser Risk of Damage in Transit:</a:t>
            </a:r>
            <a:endParaRPr lang="en-US" sz="4400" dirty="0" smtClean="0"/>
          </a:p>
          <a:p>
            <a:pPr algn="just"/>
            <a:r>
              <a:rPr lang="en-US" sz="4400" dirty="0" smtClean="0"/>
              <a:t>As the intermediate loading and handling is avoided, there is lesser risk of damage, breakage etc. of the goods in transit. Thus, road transport is most suited for transporting delicate goods like chinaware and glassware, which are likely to be damaged in the process of loading and unloading.</a:t>
            </a:r>
            <a:endParaRPr lang="en-US"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740307"/>
          </a:xfrm>
          <a:prstGeom prst="rect">
            <a:avLst/>
          </a:prstGeom>
        </p:spPr>
        <p:txBody>
          <a:bodyPr wrap="square">
            <a:spAutoFit/>
          </a:bodyPr>
          <a:lstStyle/>
          <a:p>
            <a:pPr algn="just"/>
            <a:r>
              <a:rPr lang="en-US" sz="5400" b="1" dirty="0"/>
              <a:t>7. Saving in Packing Cost:</a:t>
            </a:r>
            <a:endParaRPr lang="en-US" sz="5400" dirty="0"/>
          </a:p>
          <a:p>
            <a:pPr algn="just"/>
            <a:r>
              <a:rPr lang="en-US" sz="5400" dirty="0"/>
              <a:t>As compared to other modes of transport, the process of packing in motor transport is less complicated. Goods transported by motor transport require less packing or no packing in several cases</a:t>
            </a:r>
            <a:r>
              <a:rPr lang="en-US" sz="5400" dirty="0" smtClean="0"/>
              <a:t>.</a:t>
            </a:r>
            <a:endParaRPr lang="en-US" sz="5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pPr algn="just"/>
            <a:r>
              <a:rPr lang="en-US" sz="4400" b="1" dirty="0" smtClean="0"/>
              <a:t>8. Rapid Speed:</a:t>
            </a:r>
            <a:endParaRPr lang="en-US" sz="4400" dirty="0" smtClean="0"/>
          </a:p>
          <a:p>
            <a:pPr algn="just"/>
            <a:r>
              <a:rPr lang="en-US" sz="4400" dirty="0" smtClean="0"/>
              <a:t>If the goods are to be sent immediately or quickly, motor transport is more suited than the railways or water transport. Water transport is very slow. Also much time is wasted in booking the goods and taking delivery of the goods in case of railway and water transport.</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6186309"/>
          </a:xfrm>
          <a:prstGeom prst="rect">
            <a:avLst/>
          </a:prstGeom>
        </p:spPr>
        <p:txBody>
          <a:bodyPr wrap="square">
            <a:spAutoFit/>
          </a:bodyPr>
          <a:lstStyle/>
          <a:p>
            <a:pPr algn="just"/>
            <a:r>
              <a:rPr lang="en-US" sz="3600" b="1" dirty="0"/>
              <a:t>9. Less Cost:</a:t>
            </a:r>
            <a:endParaRPr lang="en-US" sz="3600" dirty="0"/>
          </a:p>
          <a:p>
            <a:pPr algn="just"/>
            <a:r>
              <a:rPr lang="en-US" sz="3600" dirty="0"/>
              <a:t>Road transport not only requires less initial capital investment, the cost of operation and maintenance is also comparatively less. Even if the rate charged by motor transport is a little higher than that by the railways, the actual effective cost of transporting goods by motor transport is less. </a:t>
            </a:r>
            <a:endParaRPr lang="en-US" sz="3600" dirty="0" smtClean="0"/>
          </a:p>
          <a:p>
            <a:pPr algn="just"/>
            <a:r>
              <a:rPr lang="en-US" sz="3600" dirty="0" smtClean="0"/>
              <a:t>The </a:t>
            </a:r>
            <a:r>
              <a:rPr lang="en-US" sz="3600" dirty="0"/>
              <a:t>actual cost is less because the motor transport saves in packing costs and the expenses of intermediate loading, unloading and handling charges</a:t>
            </a:r>
            <a:r>
              <a:rPr lang="en-US" sz="3600" dirty="0" smtClean="0"/>
              <a:t>.</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3600" b="1" dirty="0" smtClean="0"/>
              <a:t>10. Private Owned Vehicles:</a:t>
            </a:r>
            <a:endParaRPr lang="en-US" sz="3600" dirty="0" smtClean="0"/>
          </a:p>
          <a:p>
            <a:pPr algn="just"/>
            <a:r>
              <a:rPr lang="en-US" sz="3600" dirty="0" smtClean="0"/>
              <a:t>Another advantage of road transport is that big businessmen can afford to have their own motor vehicles and initiate their own road services to market their products without causing any delay</a:t>
            </a:r>
            <a:r>
              <a:rPr lang="en-US" sz="3600" dirty="0" smtClean="0"/>
              <a:t>.</a:t>
            </a:r>
          </a:p>
          <a:p>
            <a:pPr algn="just"/>
            <a:endParaRPr lang="en-US" sz="3600" dirty="0" smtClean="0"/>
          </a:p>
          <a:p>
            <a:pPr algn="just"/>
            <a:r>
              <a:rPr lang="en-US" sz="3600" b="1" dirty="0" smtClean="0"/>
              <a:t>11. Feeder to other Modes of Transport:</a:t>
            </a:r>
            <a:endParaRPr lang="en-US" sz="3600" dirty="0" smtClean="0"/>
          </a:p>
          <a:p>
            <a:pPr algn="just"/>
            <a:r>
              <a:rPr lang="en-US" sz="3600" dirty="0" smtClean="0"/>
              <a:t>The movement of goods begins and ultimately ends by making use of roads. Road and motor transport act as a feeder to the other modes of transport such as railways, ships and airways.</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TotalTime>
  <Words>239</Words>
  <Application>Microsoft Office PowerPoint</Application>
  <PresentationFormat>On-screen Show (4:3)</PresentationFormat>
  <Paragraphs>137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Advantages and Disadvantages of transport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and Disadvantages of transport </dc:title>
  <dc:creator>Ashutosh</dc:creator>
  <cp:lastModifiedBy>Ashutosh</cp:lastModifiedBy>
  <cp:revision>2</cp:revision>
  <dcterms:created xsi:type="dcterms:W3CDTF">2020-05-13T11:53:55Z</dcterms:created>
  <dcterms:modified xsi:type="dcterms:W3CDTF">2020-05-14T14:44:54Z</dcterms:modified>
</cp:coreProperties>
</file>