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70" r:id="rId16"/>
    <p:sldId id="272" r:id="rId17"/>
    <p:sldId id="273" r:id="rId18"/>
    <p:sldId id="274" r:id="rId19"/>
    <p:sldId id="275" r:id="rId20"/>
    <p:sldId id="27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56317CB3-F96A-4273-B634-293B6FEDE006}" type="datetimeFigureOut">
              <a:rPr lang="en-US" smtClean="0"/>
              <a:pPr/>
              <a:t>5/9/2020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0C5EEFF9-D401-4918-8DC7-6F5BFE5590D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317CB3-F96A-4273-B634-293B6FEDE006}"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EEFF9-D401-4918-8DC7-6F5BFE5590D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317CB3-F96A-4273-B634-293B6FEDE006}"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EEFF9-D401-4918-8DC7-6F5BFE5590D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6317CB3-F96A-4273-B634-293B6FEDE006}"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EEFF9-D401-4918-8DC7-6F5BFE5590D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6317CB3-F96A-4273-B634-293B6FEDE006}" type="datetimeFigureOut">
              <a:rPr lang="en-US" smtClean="0"/>
              <a:pPr/>
              <a:t>5/9/2020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0C5EEFF9-D401-4918-8DC7-6F5BFE5590D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6317CB3-F96A-4273-B634-293B6FEDE006}"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EEFF9-D401-4918-8DC7-6F5BFE5590D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6317CB3-F96A-4273-B634-293B6FEDE006}" type="datetimeFigureOut">
              <a:rPr lang="en-US" smtClean="0"/>
              <a:pPr/>
              <a:t>5/9/2020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5EEFF9-D401-4918-8DC7-6F5BFE5590D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6317CB3-F96A-4273-B634-293B6FEDE006}" type="datetimeFigureOut">
              <a:rPr lang="en-US" smtClean="0"/>
              <a:pPr/>
              <a:t>5/9/2020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5EEFF9-D401-4918-8DC7-6F5BFE5590D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317CB3-F96A-4273-B634-293B6FEDE006}" type="datetimeFigureOut">
              <a:rPr lang="en-US" smtClean="0"/>
              <a:pPr/>
              <a:t>5/9/2020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5EEFF9-D401-4918-8DC7-6F5BFE5590D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6317CB3-F96A-4273-B634-293B6FEDE006}"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EEFF9-D401-4918-8DC7-6F5BFE5590D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6317CB3-F96A-4273-B634-293B6FEDE006}" type="datetimeFigureOut">
              <a:rPr lang="en-US" smtClean="0"/>
              <a:pPr/>
              <a:t>5/9/2020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0C5EEFF9-D401-4918-8DC7-6F5BFE5590D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6317CB3-F96A-4273-B634-293B6FEDE006}" type="datetimeFigureOut">
              <a:rPr lang="en-US" smtClean="0"/>
              <a:pPr/>
              <a:t>5/9/2020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5EEFF9-D401-4918-8DC7-6F5BFE5590D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oberlo.com/blog/how-to-choose-ecommerce-store-theme" TargetMode="External"/><Relationship Id="rId2" Type="http://schemas.openxmlformats.org/officeDocument/2006/relationships/hyperlink" Target="https://www.oberlo.com/ecommerce-wiki/seo" TargetMode="External"/><Relationship Id="rId1" Type="http://schemas.openxmlformats.org/officeDocument/2006/relationships/slideLayout" Target="../slideLayouts/slideLayout7.xml"/><Relationship Id="rId4" Type="http://schemas.openxmlformats.org/officeDocument/2006/relationships/hyperlink" Target="https://wp-en.oberlo.com/blog/google-featured-snippet"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oberlo.com/blog/target-audience" TargetMode="External"/><Relationship Id="rId7" Type="http://schemas.openxmlformats.org/officeDocument/2006/relationships/hyperlink" Target="https://www.oberlo.com/blog/what-is-podcast" TargetMode="External"/><Relationship Id="rId2" Type="http://schemas.openxmlformats.org/officeDocument/2006/relationships/hyperlink" Target="https://www.oberlo.com/blog/how-to-start-a-blog" TargetMode="External"/><Relationship Id="rId1" Type="http://schemas.openxmlformats.org/officeDocument/2006/relationships/slideLayout" Target="../slideLayouts/slideLayout7.xml"/><Relationship Id="rId6" Type="http://schemas.openxmlformats.org/officeDocument/2006/relationships/hyperlink" Target="https://www.oberlo.com/ebooks" TargetMode="External"/><Relationship Id="rId5" Type="http://schemas.openxmlformats.org/officeDocument/2006/relationships/hyperlink" Target="https://www.oberlo.com/blog/infographic-makers" TargetMode="External"/><Relationship Id="rId4" Type="http://schemas.openxmlformats.org/officeDocument/2006/relationships/hyperlink" Target="https://www.youtube.com/channel/UCjuxbyEZytRdXptCYJzeXgQ"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oberlo.com/blog/instagram-story-dimensions"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twitter.com/magnuscarlsen" TargetMode="External"/><Relationship Id="rId2" Type="http://schemas.openxmlformats.org/officeDocument/2006/relationships/hyperlink" Target="https://twitter.com/emwatsonupdates" TargetMode="External"/><Relationship Id="rId1" Type="http://schemas.openxmlformats.org/officeDocument/2006/relationships/slideLayout" Target="../slideLayouts/slideLayout7.xml"/><Relationship Id="rId5" Type="http://schemas.openxmlformats.org/officeDocument/2006/relationships/hyperlink" Target="https://www.instagram.com/elizabethcouse_/" TargetMode="External"/><Relationship Id="rId4" Type="http://schemas.openxmlformats.org/officeDocument/2006/relationships/hyperlink" Target="https://twitter.com/neilpatel?lang=en"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vitalproteins.com/" TargetMode="External"/><Relationship Id="rId2" Type="http://schemas.openxmlformats.org/officeDocument/2006/relationships/hyperlink" Target="https://www.oberlo.com/blog/instagram-influencer-marketing" TargetMode="External"/><Relationship Id="rId1" Type="http://schemas.openxmlformats.org/officeDocument/2006/relationships/slideLayout" Target="../slideLayouts/slideLayout7.xml"/><Relationship Id="rId4" Type="http://schemas.openxmlformats.org/officeDocument/2006/relationships/hyperlink" Target="https://www.instagram.com/meredithfoster/"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s://www.oberlo.com/blog/get-started-ecommerce-affiliate-marketing"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www.emarketer.com/Article/Email-Continues-Deliver-Strong-ROI-Value-Marketers/1014461" TargetMode="External"/><Relationship Id="rId2" Type="http://schemas.openxmlformats.org/officeDocument/2006/relationships/hyperlink" Target="https://www.oberlo.com/blog/what-is-email-marketing" TargetMode="External"/><Relationship Id="rId1" Type="http://schemas.openxmlformats.org/officeDocument/2006/relationships/slideLayout" Target="../slideLayouts/slideLayout7.xml"/><Relationship Id="rId4" Type="http://schemas.openxmlformats.org/officeDocument/2006/relationships/hyperlink" Target="https://www.oberlo.com/blog/email-marketing-platforms"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s://www.oberlo.com/blog/email-templates-online-business"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www.oberlo.com/blog/youtube-ads-beginners-launch-first-campaign" TargetMode="External"/><Relationship Id="rId2" Type="http://schemas.openxmlformats.org/officeDocument/2006/relationships/hyperlink" Target="https://www.oberlo.com/blog/the-beginners-guide-to-facebook-advertising" TargetMode="External"/><Relationship Id="rId1" Type="http://schemas.openxmlformats.org/officeDocument/2006/relationships/slideLayout" Target="../slideLayouts/slideLayout7.xml"/><Relationship Id="rId4" Type="http://schemas.openxmlformats.org/officeDocument/2006/relationships/hyperlink" Target="https://www.oberlo.com/blog/the-beginners-guide-to-linkedin-ads" TargetMode="External"/></Relationships>
</file>

<file path=ppt/slides/_rels/slide2.xml.rels><?xml version="1.0" encoding="UTF-8" standalone="yes"?>
<Relationships xmlns="http://schemas.openxmlformats.org/package/2006/relationships"><Relationship Id="rId2" Type="http://schemas.openxmlformats.org/officeDocument/2006/relationships/hyperlink" Target="https://www.oberlo.com/blog/digital-marketing-made-simple-complete-beginners-guide"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s://www.emarketer.com/content/google-and-facebook-s-digital-dominance-fading-as-rivals-share-grows"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oberlo.com/blog/social-media-marketing-plan"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oberlo.com/blog/customer-relations-ultimate-guide"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oberlo.com/blog/social-media-marketing-for-small-business"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oberlo.com/blog/facebook-ad-design-ecommerce-store" TargetMode="External"/><Relationship Id="rId2" Type="http://schemas.openxmlformats.org/officeDocument/2006/relationships/hyperlink" Target="https://www.oberlo.com/blog/facebook-marketing"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baidu.com/" TargetMode="External"/><Relationship Id="rId2" Type="http://schemas.openxmlformats.org/officeDocument/2006/relationships/hyperlink" Target="https://www.oberlo.com/blog/guide-to-seo-101" TargetMode="External"/><Relationship Id="rId1" Type="http://schemas.openxmlformats.org/officeDocument/2006/relationships/slideLayout" Target="../slideLayouts/slideLayout7.xml"/><Relationship Id="rId4" Type="http://schemas.openxmlformats.org/officeDocument/2006/relationships/hyperlink" Target="https://www.netmarketshare.com/search-engine-market-share.aspx?options=%7b%22filter%22:%7b%7d,%22dateLabel%22:%22Custom%22,%22attributes%22:%22share%22,%22group%22:%22searchEngine%22,%22sort%22:%7b%22share%22:-1%7d,%22id%22:%22searchEnginesDesktop%22,%22dateInterval%22:%22Monthly%22,%22dateStart%22:%222018-03%22,%22dateEnd%22:%222018-03%22,%22segments%22:%22-1000%22%7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8194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295400"/>
            <a:ext cx="7772400" cy="2590799"/>
          </a:xfrm>
        </p:spPr>
        <p:txBody>
          <a:bodyPr>
            <a:normAutofit/>
          </a:bodyPr>
          <a:lstStyle/>
          <a:p>
            <a:r>
              <a:rPr lang="en-US" dirty="0"/>
              <a:t>Types of Internet Marketing</a:t>
            </a:r>
            <a:br>
              <a:rPr lang="en-US" dirty="0"/>
            </a:br>
            <a:r>
              <a:rPr lang="en-US" dirty="0"/>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247864"/>
          </a:xfrm>
          <a:prstGeom prst="rect">
            <a:avLst/>
          </a:prstGeom>
        </p:spPr>
        <p:txBody>
          <a:bodyPr wrap="square">
            <a:spAutoFit/>
          </a:bodyPr>
          <a:lstStyle/>
          <a:p>
            <a:pPr algn="just"/>
            <a:r>
              <a:rPr lang="en-US" sz="4000" dirty="0"/>
              <a:t>Search engines use something called “crawler bots” to crawl the internet and build an index of the content available online</a:t>
            </a:r>
            <a:r>
              <a:rPr lang="en-US" sz="4000" dirty="0" smtClean="0"/>
              <a:t>.</a:t>
            </a:r>
          </a:p>
          <a:p>
            <a:pPr algn="just"/>
            <a:endParaRPr lang="en-US" sz="4000" dirty="0"/>
          </a:p>
          <a:p>
            <a:pPr algn="just"/>
            <a:r>
              <a:rPr lang="en-US" sz="4000" dirty="0"/>
              <a:t>Then, whenever someone searches a keyword, the search engine will try to provide the most useful and relevant results</a:t>
            </a:r>
            <a:r>
              <a:rPr lang="en-US" sz="4000" dirty="0" smtClean="0"/>
              <a:t>.</a:t>
            </a:r>
          </a:p>
          <a:p>
            <a:pPr algn="just"/>
            <a:endParaRPr lang="en-US" sz="4000" dirty="0"/>
          </a:p>
          <a:p>
            <a:pPr algn="just"/>
            <a:r>
              <a:rPr lang="en-US" sz="4000" dirty="0"/>
              <a:t>Now there are two sides to SEO: On-page and off-page.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6124754"/>
          </a:xfrm>
          <a:prstGeom prst="rect">
            <a:avLst/>
          </a:prstGeom>
        </p:spPr>
        <p:txBody>
          <a:bodyPr wrap="square">
            <a:spAutoFit/>
          </a:bodyPr>
          <a:lstStyle/>
          <a:p>
            <a:pPr algn="just"/>
            <a:r>
              <a:rPr lang="en-US" sz="2800" b="1" dirty="0"/>
              <a:t>What Is On-Page SEO?</a:t>
            </a:r>
            <a:endParaRPr lang="en-US" sz="2800" dirty="0"/>
          </a:p>
          <a:p>
            <a:pPr algn="just"/>
            <a:r>
              <a:rPr lang="en-US" sz="2800" dirty="0"/>
              <a:t>On-page SEO is when you </a:t>
            </a:r>
            <a:r>
              <a:rPr lang="en-US" sz="2800" dirty="0">
                <a:hlinkClick r:id="rId2"/>
              </a:rPr>
              <a:t>optimize your website</a:t>
            </a:r>
            <a:r>
              <a:rPr lang="en-US" sz="2800" dirty="0"/>
              <a:t> or content to rank higher in search engines for targeted keywords or phrases</a:t>
            </a:r>
            <a:r>
              <a:rPr lang="en-US" sz="2800" dirty="0" smtClean="0"/>
              <a:t>.</a:t>
            </a:r>
          </a:p>
          <a:p>
            <a:pPr algn="just"/>
            <a:endParaRPr lang="en-US" sz="2800" dirty="0"/>
          </a:p>
          <a:p>
            <a:pPr algn="just"/>
            <a:r>
              <a:rPr lang="en-US" sz="2800" dirty="0"/>
              <a:t>Examples of on-page SEO include</a:t>
            </a:r>
            <a:r>
              <a:rPr lang="en-US" sz="2800" dirty="0" smtClean="0"/>
              <a:t>:</a:t>
            </a:r>
          </a:p>
          <a:p>
            <a:pPr algn="just"/>
            <a:endParaRPr lang="en-US" sz="2800" dirty="0"/>
          </a:p>
          <a:p>
            <a:pPr algn="just"/>
            <a:r>
              <a:rPr lang="en-US" sz="2800" dirty="0"/>
              <a:t>Increasing your website speed</a:t>
            </a:r>
          </a:p>
          <a:p>
            <a:pPr algn="just"/>
            <a:r>
              <a:rPr lang="en-US" sz="2800" dirty="0"/>
              <a:t>Having a responsive, </a:t>
            </a:r>
            <a:r>
              <a:rPr lang="en-US" sz="2800" dirty="0">
                <a:hlinkClick r:id="rId3"/>
              </a:rPr>
              <a:t>mobile-optimized web design</a:t>
            </a:r>
            <a:endParaRPr lang="en-US" sz="2800" dirty="0"/>
          </a:p>
          <a:p>
            <a:pPr algn="just"/>
            <a:r>
              <a:rPr lang="en-US" sz="2800" dirty="0"/>
              <a:t>Including your targeted keywords</a:t>
            </a:r>
          </a:p>
          <a:p>
            <a:pPr algn="just"/>
            <a:r>
              <a:rPr lang="en-US" sz="2800" dirty="0"/>
              <a:t>Structuring content with title tags</a:t>
            </a:r>
          </a:p>
          <a:p>
            <a:pPr algn="just"/>
            <a:r>
              <a:rPr lang="en-US" sz="2800" dirty="0">
                <a:hlinkClick r:id="rId4"/>
              </a:rPr>
              <a:t>Optimizing for Google’s featured snippets</a:t>
            </a:r>
            <a:endParaRPr lang="en-US" sz="2800" dirty="0"/>
          </a:p>
          <a:p>
            <a:pPr algn="just"/>
            <a:r>
              <a:rPr lang="en-US" sz="2800" dirty="0"/>
              <a:t>Using structured data markup</a:t>
            </a:r>
          </a:p>
          <a:p>
            <a:pPr algn="just"/>
            <a:r>
              <a:rPr lang="en-US" sz="2800" dirty="0"/>
              <a:t>Including internal links to other pages on your website</a:t>
            </a:r>
          </a:p>
          <a:p>
            <a:pPr algn="just"/>
            <a:r>
              <a:rPr lang="en-US" sz="2800" dirty="0"/>
              <a:t>Adding outbound links to other relevant websites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370975"/>
          </a:xfrm>
          <a:prstGeom prst="rect">
            <a:avLst/>
          </a:prstGeom>
        </p:spPr>
        <p:txBody>
          <a:bodyPr wrap="square">
            <a:spAutoFit/>
          </a:bodyPr>
          <a:lstStyle/>
          <a:p>
            <a:pPr algn="just"/>
            <a:r>
              <a:rPr lang="en-US" sz="2400" dirty="0"/>
              <a:t>3. Content Marketing</a:t>
            </a:r>
          </a:p>
          <a:p>
            <a:pPr algn="just"/>
            <a:r>
              <a:rPr lang="en-US" sz="2400" dirty="0">
                <a:hlinkClick r:id="rId2"/>
              </a:rPr>
              <a:t>Content marketing</a:t>
            </a:r>
            <a:r>
              <a:rPr lang="en-US" sz="2400" dirty="0"/>
              <a:t> is the process of consistently creating, distributing, and promoting relevant online materials in a way that’s strategically designed to attract, engage, and convert your </a:t>
            </a:r>
            <a:r>
              <a:rPr lang="en-US" sz="2400" dirty="0">
                <a:hlinkClick r:id="rId3"/>
              </a:rPr>
              <a:t>target market</a:t>
            </a:r>
            <a:r>
              <a:rPr lang="en-US" sz="2400" dirty="0"/>
              <a:t> into customers</a:t>
            </a:r>
            <a:r>
              <a:rPr lang="en-US" sz="2400" dirty="0" smtClean="0"/>
              <a:t>.</a:t>
            </a:r>
          </a:p>
          <a:p>
            <a:pPr algn="just"/>
            <a:endParaRPr lang="en-US" sz="2400" dirty="0"/>
          </a:p>
          <a:p>
            <a:pPr algn="just"/>
            <a:r>
              <a:rPr lang="en-US" sz="2400" dirty="0"/>
              <a:t>There are countless forms of content that businesses use to do this, such as:</a:t>
            </a:r>
          </a:p>
          <a:p>
            <a:pPr algn="just"/>
            <a:r>
              <a:rPr lang="en-US" sz="2400" dirty="0"/>
              <a:t>Blog posts</a:t>
            </a:r>
          </a:p>
          <a:p>
            <a:pPr algn="just"/>
            <a:r>
              <a:rPr lang="en-US" sz="2400" dirty="0">
                <a:hlinkClick r:id="rId4"/>
              </a:rPr>
              <a:t>Videos</a:t>
            </a:r>
            <a:r>
              <a:rPr lang="en-US" sz="2400" dirty="0"/>
              <a:t> (that are often shared to social media platforms like </a:t>
            </a:r>
            <a:r>
              <a:rPr lang="en-US" sz="2400" dirty="0" err="1"/>
              <a:t>Facebook</a:t>
            </a:r>
            <a:r>
              <a:rPr lang="en-US" sz="2400" dirty="0"/>
              <a:t> and YouTube)</a:t>
            </a:r>
          </a:p>
          <a:p>
            <a:pPr algn="just"/>
            <a:r>
              <a:rPr lang="en-US" sz="2400" dirty="0"/>
              <a:t>Industry reports and studies</a:t>
            </a:r>
          </a:p>
          <a:p>
            <a:pPr algn="just"/>
            <a:r>
              <a:rPr lang="en-US" sz="2400" dirty="0" err="1">
                <a:hlinkClick r:id="rId5"/>
              </a:rPr>
              <a:t>Infographics</a:t>
            </a:r>
            <a:r>
              <a:rPr lang="en-US" sz="2400" dirty="0"/>
              <a:t> summarizing reports and studies</a:t>
            </a:r>
          </a:p>
          <a:p>
            <a:pPr algn="just"/>
            <a:r>
              <a:rPr lang="en-US" sz="2400" dirty="0" err="1">
                <a:hlinkClick r:id="rId6"/>
              </a:rPr>
              <a:t>Ebooks</a:t>
            </a:r>
            <a:endParaRPr lang="en-US" sz="2400" dirty="0"/>
          </a:p>
          <a:p>
            <a:pPr algn="just"/>
            <a:r>
              <a:rPr lang="en-US" sz="2400" dirty="0">
                <a:hlinkClick r:id="rId7"/>
              </a:rPr>
              <a:t>Podcasts</a:t>
            </a:r>
            <a:endParaRPr lang="en-US" sz="2400" dirty="0"/>
          </a:p>
          <a:p>
            <a:pPr algn="just"/>
            <a:r>
              <a:rPr lang="en-US" sz="2400" dirty="0"/>
              <a:t>Case studies</a:t>
            </a:r>
          </a:p>
          <a:p>
            <a:pPr algn="just"/>
            <a:r>
              <a:rPr lang="en-US" sz="2400" dirty="0"/>
              <a:t>Emails</a:t>
            </a:r>
          </a:p>
          <a:p>
            <a:pPr algn="just"/>
            <a:r>
              <a:rPr lang="en-US" sz="2400" dirty="0"/>
              <a:t>Webinars</a:t>
            </a:r>
          </a:p>
          <a:p>
            <a:pPr algn="just"/>
            <a:r>
              <a:rPr lang="en-US" sz="2400" dirty="0"/>
              <a:t>This article that you’re reading is content marketing</a:t>
            </a:r>
            <a:r>
              <a:rPr lang="en-US" sz="2400" dirty="0" smtClean="0"/>
              <a:t>!</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001643"/>
          </a:xfrm>
          <a:prstGeom prst="rect">
            <a:avLst/>
          </a:prstGeom>
        </p:spPr>
        <p:txBody>
          <a:bodyPr wrap="square">
            <a:spAutoFit/>
          </a:bodyPr>
          <a:lstStyle/>
          <a:p>
            <a:pPr algn="just"/>
            <a:r>
              <a:rPr lang="en-US" sz="2400" dirty="0" smtClean="0"/>
              <a:t>Content marketing works closely with many other types of internet marketing – especially social media marketing and SEO.</a:t>
            </a:r>
          </a:p>
          <a:p>
            <a:pPr algn="just"/>
            <a:r>
              <a:rPr lang="en-US" sz="2400" dirty="0" smtClean="0"/>
              <a:t>As we saw above, social media is one of the main channels used to distribute and promote content.</a:t>
            </a:r>
          </a:p>
          <a:p>
            <a:pPr algn="just"/>
            <a:r>
              <a:rPr lang="en-US" sz="2400" dirty="0" smtClean="0"/>
              <a:t>Now, let’s take a closer look at how content marketing relates to SEO</a:t>
            </a:r>
            <a:r>
              <a:rPr lang="en-US" sz="2400" dirty="0" smtClean="0"/>
              <a:t>.</a:t>
            </a:r>
          </a:p>
          <a:p>
            <a:pPr algn="just"/>
            <a:endParaRPr lang="en-US" sz="2400" dirty="0" smtClean="0"/>
          </a:p>
          <a:p>
            <a:pPr algn="just"/>
            <a:r>
              <a:rPr lang="en-US" sz="2400" dirty="0" smtClean="0"/>
              <a:t>Search engine optimized content is one of the best ways to get your brand higher in the search engine results pages (SERPs</a:t>
            </a:r>
            <a:r>
              <a:rPr lang="en-US" sz="2400" dirty="0" smtClean="0"/>
              <a:t>).</a:t>
            </a:r>
          </a:p>
          <a:p>
            <a:pPr algn="just"/>
            <a:endParaRPr lang="en-US" sz="2400" dirty="0" smtClean="0"/>
          </a:p>
          <a:p>
            <a:pPr algn="just"/>
            <a:r>
              <a:rPr lang="en-US" sz="2400" dirty="0" smtClean="0"/>
              <a:t>For example, I recently wrote a blog post titled, </a:t>
            </a:r>
            <a:r>
              <a:rPr lang="en-US" sz="2400" i="1" dirty="0" err="1" smtClean="0">
                <a:hlinkClick r:id="rId2"/>
              </a:rPr>
              <a:t>Instagram</a:t>
            </a:r>
            <a:r>
              <a:rPr lang="en-US" sz="2400" i="1" dirty="0" smtClean="0">
                <a:hlinkClick r:id="rId2"/>
              </a:rPr>
              <a:t> Story Dimensions and Killer Ideas to Up Your Game</a:t>
            </a:r>
            <a:r>
              <a:rPr lang="en-US" sz="2400" dirty="0" smtClean="0"/>
              <a:t>, and I used SEO best practices to optimize it for the keyword, “</a:t>
            </a:r>
            <a:r>
              <a:rPr lang="en-US" sz="2400" dirty="0" err="1" smtClean="0"/>
              <a:t>Instagram</a:t>
            </a:r>
            <a:r>
              <a:rPr lang="en-US" sz="2400" dirty="0" smtClean="0"/>
              <a:t> story dimensions.”</a:t>
            </a:r>
          </a:p>
          <a:p>
            <a:pPr algn="just"/>
            <a:r>
              <a:rPr lang="en-US" sz="2400" dirty="0" smtClean="0"/>
              <a:t>And currently, whenever someone searches that keyword on Google, my article is the top result:</a:t>
            </a:r>
          </a:p>
          <a:p>
            <a:pPr algn="just"/>
            <a:r>
              <a:rPr lang="en-US" sz="2400" dirty="0" smtClean="0"/>
              <a:t/>
            </a:r>
            <a:br>
              <a:rPr lang="en-US" sz="2400" dirty="0" smtClean="0"/>
            </a:b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001643"/>
          </a:xfrm>
          <a:prstGeom prst="rect">
            <a:avLst/>
          </a:prstGeom>
        </p:spPr>
        <p:txBody>
          <a:bodyPr wrap="square">
            <a:spAutoFit/>
          </a:bodyPr>
          <a:lstStyle/>
          <a:p>
            <a:pPr algn="just"/>
            <a:r>
              <a:rPr lang="en-US" sz="3200" b="1" dirty="0"/>
              <a:t>4. Influencer Marketing</a:t>
            </a:r>
            <a:endParaRPr lang="en-US" sz="3200" dirty="0"/>
          </a:p>
          <a:p>
            <a:pPr algn="just"/>
            <a:r>
              <a:rPr lang="en-US" sz="3200" dirty="0"/>
              <a:t>First thing’s first: What exactly is an influencer?</a:t>
            </a:r>
          </a:p>
          <a:p>
            <a:pPr algn="just"/>
            <a:r>
              <a:rPr lang="en-US" sz="3200" dirty="0"/>
              <a:t>An influencer is someone with a relatively large online following, including</a:t>
            </a:r>
            <a:r>
              <a:rPr lang="en-US" sz="3200" dirty="0" smtClean="0"/>
              <a:t>:</a:t>
            </a:r>
          </a:p>
          <a:p>
            <a:pPr algn="just"/>
            <a:endParaRPr lang="en-US" sz="3200" dirty="0"/>
          </a:p>
          <a:p>
            <a:pPr algn="just"/>
            <a:r>
              <a:rPr lang="en-US" sz="3200" dirty="0"/>
              <a:t>Mainstream celebrities like </a:t>
            </a:r>
            <a:r>
              <a:rPr lang="en-US" sz="3200" dirty="0">
                <a:hlinkClick r:id="rId2"/>
              </a:rPr>
              <a:t>Emma Watson</a:t>
            </a:r>
            <a:r>
              <a:rPr lang="en-US" sz="3200" dirty="0"/>
              <a:t>.</a:t>
            </a:r>
          </a:p>
          <a:p>
            <a:pPr algn="just"/>
            <a:r>
              <a:rPr lang="en-US" sz="3200" dirty="0"/>
              <a:t>Niche celebrities such as world chess champion </a:t>
            </a:r>
            <a:r>
              <a:rPr lang="en-US" sz="3200" dirty="0">
                <a:hlinkClick r:id="rId3"/>
              </a:rPr>
              <a:t>Magnus </a:t>
            </a:r>
            <a:r>
              <a:rPr lang="en-US" sz="3200" dirty="0" err="1">
                <a:hlinkClick r:id="rId3"/>
              </a:rPr>
              <a:t>Carlsen</a:t>
            </a:r>
            <a:r>
              <a:rPr lang="en-US" sz="3200" dirty="0"/>
              <a:t>.</a:t>
            </a:r>
          </a:p>
          <a:p>
            <a:pPr algn="just"/>
            <a:r>
              <a:rPr lang="en-US" sz="3200" dirty="0"/>
              <a:t>Industry experts and authorities, such as digital marketing expert </a:t>
            </a:r>
            <a:r>
              <a:rPr lang="en-US" sz="3200" dirty="0">
                <a:hlinkClick r:id="rId4"/>
              </a:rPr>
              <a:t>Neil Patel</a:t>
            </a:r>
            <a:r>
              <a:rPr lang="en-US" sz="3200" dirty="0"/>
              <a:t>.</a:t>
            </a:r>
          </a:p>
          <a:p>
            <a:pPr algn="just"/>
            <a:r>
              <a:rPr lang="en-US" sz="3200" dirty="0"/>
              <a:t>Micro-influencers (those with less than 100,000 followers) like environmentalist </a:t>
            </a:r>
            <a:r>
              <a:rPr lang="en-US" sz="3200" dirty="0">
                <a:hlinkClick r:id="rId5"/>
              </a:rPr>
              <a:t>Elizabeth </a:t>
            </a:r>
            <a:r>
              <a:rPr lang="en-US" sz="3200" dirty="0" err="1">
                <a:hlinkClick r:id="rId5"/>
              </a:rPr>
              <a:t>Couse</a:t>
            </a:r>
            <a:r>
              <a:rPr lang="en-US" sz="3200" dirty="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632311"/>
          </a:xfrm>
          <a:prstGeom prst="rect">
            <a:avLst/>
          </a:prstGeom>
        </p:spPr>
        <p:txBody>
          <a:bodyPr wrap="square">
            <a:spAutoFit/>
          </a:bodyPr>
          <a:lstStyle/>
          <a:p>
            <a:pPr algn="just"/>
            <a:r>
              <a:rPr lang="en-US" sz="3600" dirty="0">
                <a:hlinkClick r:id="rId2"/>
              </a:rPr>
              <a:t>Influencer marketing</a:t>
            </a:r>
            <a:r>
              <a:rPr lang="en-US" sz="3600" dirty="0"/>
              <a:t> is the process of working with influencers to promote a product or service to their online following</a:t>
            </a:r>
            <a:r>
              <a:rPr lang="en-US" sz="3600" dirty="0" smtClean="0"/>
              <a:t>.</a:t>
            </a:r>
          </a:p>
          <a:p>
            <a:pPr algn="just"/>
            <a:endParaRPr lang="en-US" sz="3600" dirty="0"/>
          </a:p>
          <a:p>
            <a:pPr algn="just"/>
            <a:r>
              <a:rPr lang="en-US" sz="3600" dirty="0"/>
              <a:t>Let’s look at an example from </a:t>
            </a:r>
            <a:r>
              <a:rPr lang="en-US" sz="3600" dirty="0">
                <a:hlinkClick r:id="rId3"/>
              </a:rPr>
              <a:t>Vital Proteins</a:t>
            </a:r>
            <a:r>
              <a:rPr lang="en-US" sz="3600" dirty="0"/>
              <a:t>.</a:t>
            </a:r>
          </a:p>
          <a:p>
            <a:pPr algn="just"/>
            <a:r>
              <a:rPr lang="en-US" sz="3600" dirty="0"/>
              <a:t>This food supplement brand partners with influencers to reach their target audience of young, fashionable, health-conscious women.</a:t>
            </a:r>
          </a:p>
          <a:p>
            <a:pPr algn="just"/>
            <a:r>
              <a:rPr lang="en-US" sz="3600" dirty="0"/>
              <a:t>Here, influencer </a:t>
            </a:r>
            <a:r>
              <a:rPr lang="en-US" sz="3600" dirty="0">
                <a:hlinkClick r:id="rId4"/>
              </a:rPr>
              <a:t>Meredith Foster</a:t>
            </a:r>
            <a:r>
              <a:rPr lang="en-US" sz="3600" dirty="0"/>
              <a:t> promotes Vital Proteins on her </a:t>
            </a:r>
            <a:r>
              <a:rPr lang="en-US" sz="3600" dirty="0" err="1"/>
              <a:t>Instagram</a:t>
            </a:r>
            <a:r>
              <a:rPr lang="en-US" sz="3600" dirty="0"/>
              <a:t> account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32311"/>
          </a:xfrm>
          <a:prstGeom prst="rect">
            <a:avLst/>
          </a:prstGeom>
        </p:spPr>
        <p:txBody>
          <a:bodyPr wrap="square">
            <a:spAutoFit/>
          </a:bodyPr>
          <a:lstStyle/>
          <a:p>
            <a:pPr algn="just"/>
            <a:r>
              <a:rPr lang="en-US" sz="3600" b="1" dirty="0"/>
              <a:t>5. Affiliate </a:t>
            </a:r>
            <a:r>
              <a:rPr lang="en-US" sz="3600" b="1" dirty="0" smtClean="0"/>
              <a:t>Marketing</a:t>
            </a:r>
          </a:p>
          <a:p>
            <a:pPr algn="just"/>
            <a:endParaRPr lang="en-US" sz="3600" dirty="0"/>
          </a:p>
          <a:p>
            <a:pPr algn="just"/>
            <a:r>
              <a:rPr lang="en-US" sz="3600" dirty="0">
                <a:hlinkClick r:id="rId2"/>
              </a:rPr>
              <a:t>Affiliate marketing</a:t>
            </a:r>
            <a:r>
              <a:rPr lang="en-US" sz="3600" dirty="0"/>
              <a:t> is essentially just online referral marketing.</a:t>
            </a:r>
          </a:p>
          <a:p>
            <a:pPr algn="just"/>
            <a:r>
              <a:rPr lang="en-US" sz="3600" dirty="0"/>
              <a:t>A business will set up a program that pays commissions to external websites or individuals for the traffic or sales they generate.</a:t>
            </a:r>
          </a:p>
          <a:p>
            <a:pPr algn="just"/>
            <a:r>
              <a:rPr lang="en-US" sz="3600" dirty="0"/>
              <a:t>This allows internet marketers and influencers to earn money promoting another business’s products or services.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pPr algn="just"/>
            <a:r>
              <a:rPr lang="en-US" sz="2400" b="1" dirty="0"/>
              <a:t>6. Email Marketing</a:t>
            </a:r>
            <a:endParaRPr lang="en-US" sz="2400" dirty="0"/>
          </a:p>
          <a:p>
            <a:pPr algn="just"/>
            <a:r>
              <a:rPr lang="en-US" sz="2400" dirty="0">
                <a:hlinkClick r:id="rId2"/>
              </a:rPr>
              <a:t>Email marketing</a:t>
            </a:r>
            <a:r>
              <a:rPr lang="en-US" sz="2400" dirty="0"/>
              <a:t> is the process of using email to send direct marketing messages to people in an effort to gain new customers and retain existing ones</a:t>
            </a:r>
            <a:r>
              <a:rPr lang="en-US" sz="2400" dirty="0" smtClean="0"/>
              <a:t>.</a:t>
            </a:r>
          </a:p>
          <a:p>
            <a:pPr algn="just"/>
            <a:endParaRPr lang="en-US" sz="2400" dirty="0"/>
          </a:p>
          <a:p>
            <a:pPr algn="just"/>
            <a:r>
              <a:rPr lang="en-US" sz="2400" dirty="0"/>
              <a:t>Although email marketing might not seem like the most glamorous form of internet marketing, don’t underestimate its raw power.</a:t>
            </a:r>
          </a:p>
          <a:p>
            <a:pPr algn="just"/>
            <a:r>
              <a:rPr lang="en-US" sz="2400" dirty="0"/>
              <a:t>Why?</a:t>
            </a:r>
          </a:p>
          <a:p>
            <a:pPr algn="just"/>
            <a:r>
              <a:rPr lang="en-US" sz="2400" dirty="0"/>
              <a:t>Email marketing </a:t>
            </a:r>
            <a:r>
              <a:rPr lang="en-US" sz="2400" dirty="0">
                <a:hlinkClick r:id="rId3"/>
              </a:rPr>
              <a:t>has a median return on investment of 122 percent</a:t>
            </a:r>
            <a:r>
              <a:rPr lang="en-US" sz="2400" dirty="0"/>
              <a:t> – over </a:t>
            </a:r>
            <a:r>
              <a:rPr lang="en-US" sz="2400" i="1" dirty="0"/>
              <a:t>four times</a:t>
            </a:r>
            <a:r>
              <a:rPr lang="en-US" sz="2400" dirty="0"/>
              <a:t> higher than other types of internet marketing like social media and paid search</a:t>
            </a:r>
            <a:r>
              <a:rPr lang="en-US" sz="2400" dirty="0" smtClean="0"/>
              <a:t>.</a:t>
            </a:r>
          </a:p>
          <a:p>
            <a:pPr algn="just"/>
            <a:endParaRPr lang="en-US" sz="2400" dirty="0"/>
          </a:p>
          <a:p>
            <a:pPr algn="just"/>
            <a:r>
              <a:rPr lang="en-US" sz="2400" dirty="0"/>
              <a:t>Okay, so how does email marketing work?</a:t>
            </a:r>
          </a:p>
          <a:p>
            <a:pPr algn="just"/>
            <a:r>
              <a:rPr lang="en-US" sz="2400" dirty="0"/>
              <a:t>Well, before you can </a:t>
            </a:r>
            <a:r>
              <a:rPr lang="en-US" sz="2400" dirty="0">
                <a:hlinkClick r:id="rId4"/>
              </a:rPr>
              <a:t>begin email marketing</a:t>
            </a:r>
            <a:r>
              <a:rPr lang="en-US" sz="2400" dirty="0"/>
              <a:t>, you’ve got to get your hands on some email addresses!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5632311"/>
          </a:xfrm>
          <a:prstGeom prst="rect">
            <a:avLst/>
          </a:prstGeom>
        </p:spPr>
        <p:txBody>
          <a:bodyPr wrap="square">
            <a:spAutoFit/>
          </a:bodyPr>
          <a:lstStyle/>
          <a:p>
            <a:pPr algn="just"/>
            <a:r>
              <a:rPr lang="en-US" sz="3600" dirty="0"/>
              <a:t>you can </a:t>
            </a:r>
            <a:r>
              <a:rPr lang="en-US" sz="3600" dirty="0">
                <a:hlinkClick r:id="rId2"/>
              </a:rPr>
              <a:t>create automated email campaigns</a:t>
            </a:r>
            <a:r>
              <a:rPr lang="en-US" sz="3600" dirty="0"/>
              <a:t> for each segment, that</a:t>
            </a:r>
            <a:r>
              <a:rPr lang="en-US" sz="3600" dirty="0" smtClean="0"/>
              <a:t>:</a:t>
            </a:r>
          </a:p>
          <a:p>
            <a:pPr algn="just"/>
            <a:endParaRPr lang="en-US" sz="3600" dirty="0"/>
          </a:p>
          <a:p>
            <a:pPr algn="just"/>
            <a:r>
              <a:rPr lang="en-US" sz="3600" dirty="0"/>
              <a:t>Welcome new subscribers</a:t>
            </a:r>
          </a:p>
          <a:p>
            <a:pPr algn="just"/>
            <a:r>
              <a:rPr lang="en-US" sz="3600" dirty="0"/>
              <a:t>Follow up abandoned carts</a:t>
            </a:r>
          </a:p>
          <a:p>
            <a:pPr algn="just"/>
            <a:r>
              <a:rPr lang="en-US" sz="3600" dirty="0"/>
              <a:t>Follow up with new customers to land repeat sales</a:t>
            </a:r>
          </a:p>
          <a:p>
            <a:pPr algn="just"/>
            <a:r>
              <a:rPr lang="en-US" sz="3600" dirty="0"/>
              <a:t>Ask happy customers for a review</a:t>
            </a:r>
          </a:p>
          <a:p>
            <a:pPr algn="just"/>
            <a:r>
              <a:rPr lang="en-US" sz="3600" dirty="0"/>
              <a:t>Re-engage inactive subscribers</a:t>
            </a:r>
          </a:p>
          <a:p>
            <a:pPr algn="just"/>
            <a:r>
              <a:rPr lang="en-US" sz="3600" dirty="0"/>
              <a:t>Gather valuable feedback from existing customers</a:t>
            </a:r>
          </a:p>
          <a:p>
            <a:pPr algn="just"/>
            <a:r>
              <a:rPr lang="en-US" sz="3600" dirty="0"/>
              <a:t>And more!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186309"/>
          </a:xfrm>
          <a:prstGeom prst="rect">
            <a:avLst/>
          </a:prstGeom>
        </p:spPr>
        <p:txBody>
          <a:bodyPr wrap="square">
            <a:spAutoFit/>
          </a:bodyPr>
          <a:lstStyle/>
          <a:p>
            <a:pPr algn="just"/>
            <a:r>
              <a:rPr lang="en-US" sz="3600" b="1" dirty="0"/>
              <a:t>7. Paid Advertising</a:t>
            </a:r>
            <a:endParaRPr lang="en-US" sz="3600" dirty="0"/>
          </a:p>
          <a:p>
            <a:pPr algn="just"/>
            <a:r>
              <a:rPr lang="en-US" sz="3600" dirty="0"/>
              <a:t>Paid advertising is a form of internet marketing where advertisers pay to show their adverts on search engines and other online platforms, such as </a:t>
            </a:r>
            <a:r>
              <a:rPr lang="en-US" sz="3600" dirty="0" err="1">
                <a:hlinkClick r:id="rId2"/>
              </a:rPr>
              <a:t>Facebook</a:t>
            </a:r>
            <a:r>
              <a:rPr lang="en-US" sz="3600" dirty="0"/>
              <a:t>, </a:t>
            </a:r>
            <a:r>
              <a:rPr lang="en-US" sz="3600" dirty="0">
                <a:hlinkClick r:id="rId3"/>
              </a:rPr>
              <a:t>YouTube</a:t>
            </a:r>
            <a:r>
              <a:rPr lang="en-US" sz="3600" dirty="0"/>
              <a:t>, </a:t>
            </a:r>
            <a:r>
              <a:rPr lang="en-US" sz="3600" dirty="0">
                <a:hlinkClick r:id="rId4"/>
              </a:rPr>
              <a:t>LinkedIn</a:t>
            </a:r>
            <a:r>
              <a:rPr lang="en-US" sz="3600" dirty="0"/>
              <a:t>, and </a:t>
            </a:r>
            <a:r>
              <a:rPr lang="en-US" sz="3600" dirty="0" err="1"/>
              <a:t>Instagram</a:t>
            </a:r>
            <a:r>
              <a:rPr lang="en-US" sz="3600" dirty="0" smtClean="0"/>
              <a:t>.</a:t>
            </a:r>
          </a:p>
          <a:p>
            <a:pPr algn="just"/>
            <a:endParaRPr lang="en-US" sz="3600" dirty="0"/>
          </a:p>
          <a:p>
            <a:pPr algn="just"/>
            <a:r>
              <a:rPr lang="en-US" sz="3600" dirty="0"/>
              <a:t>Now, paid advertising is often referred to as “pay-per-click” or “PPC” – this means that advertisers will pay a fee each time a user clicks on one of their ads.</a:t>
            </a:r>
          </a:p>
          <a:p>
            <a:pPr algn="just"/>
            <a:r>
              <a:rPr lang="en-US" sz="3600" dirty="0"/>
              <a:t>But there’s more to paid advertising than PPC</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32311"/>
          </a:xfrm>
          <a:prstGeom prst="rect">
            <a:avLst/>
          </a:prstGeom>
        </p:spPr>
        <p:txBody>
          <a:bodyPr wrap="square">
            <a:spAutoFit/>
          </a:bodyPr>
          <a:lstStyle/>
          <a:p>
            <a:pPr algn="just"/>
            <a:r>
              <a:rPr lang="en-US" sz="3600" dirty="0"/>
              <a:t>What Is Internet Marketing</a:t>
            </a:r>
            <a:r>
              <a:rPr lang="en-US" sz="3600" dirty="0" smtClean="0"/>
              <a:t>?</a:t>
            </a:r>
          </a:p>
          <a:p>
            <a:pPr algn="just"/>
            <a:endParaRPr lang="en-US" sz="3600" dirty="0"/>
          </a:p>
          <a:p>
            <a:pPr algn="just"/>
            <a:r>
              <a:rPr lang="en-US" sz="3600" dirty="0"/>
              <a:t>Internet marketing (also known as online marketing, </a:t>
            </a:r>
            <a:r>
              <a:rPr lang="en-US" sz="3600" dirty="0">
                <a:hlinkClick r:id="rId2"/>
              </a:rPr>
              <a:t>digital marketing</a:t>
            </a:r>
            <a:r>
              <a:rPr lang="en-US" sz="3600" dirty="0"/>
              <a:t>, </a:t>
            </a:r>
            <a:r>
              <a:rPr lang="en-US" sz="3600" dirty="0" err="1"/>
              <a:t>emarketing</a:t>
            </a:r>
            <a:r>
              <a:rPr lang="en-US" sz="3600" dirty="0"/>
              <a:t>, or web marketing,) is an all-inclusive term used to describe marketing activities conducted online. For this reason, internet marketing encompasses a wide range of strategies and tactics, such as social media marketing, content marketing, pay-per-click, and search engine optimization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001643"/>
          </a:xfrm>
          <a:prstGeom prst="rect">
            <a:avLst/>
          </a:prstGeom>
        </p:spPr>
        <p:txBody>
          <a:bodyPr wrap="square">
            <a:spAutoFit/>
          </a:bodyPr>
          <a:lstStyle/>
          <a:p>
            <a:r>
              <a:rPr lang="en-US" sz="2400" dirty="0"/>
              <a:t>Many platforms now charge advertisers in different ways depending on their marketing objectives, such as:</a:t>
            </a:r>
          </a:p>
          <a:p>
            <a:r>
              <a:rPr lang="en-US" sz="2400" b="1" dirty="0"/>
              <a:t>Cost-per-thousand-impressions</a:t>
            </a:r>
            <a:r>
              <a:rPr lang="en-US" sz="2400" dirty="0"/>
              <a:t> (also known as “cost-per-mille” or “CPM”). This means you’ll be charged each time your ad is viewed 1,000 times</a:t>
            </a:r>
            <a:r>
              <a:rPr lang="en-US" sz="2400" dirty="0" smtClean="0"/>
              <a:t>.</a:t>
            </a:r>
          </a:p>
          <a:p>
            <a:endParaRPr lang="en-US" sz="2400" dirty="0"/>
          </a:p>
          <a:p>
            <a:r>
              <a:rPr lang="en-US" sz="2400" b="1" dirty="0"/>
              <a:t>Cost-per-view </a:t>
            </a:r>
            <a:r>
              <a:rPr lang="en-US" sz="2400" dirty="0"/>
              <a:t>(CPV). This means you’ll be charged for each view your video receives</a:t>
            </a:r>
            <a:r>
              <a:rPr lang="en-US" sz="2400" dirty="0" smtClean="0"/>
              <a:t>.</a:t>
            </a:r>
          </a:p>
          <a:p>
            <a:endParaRPr lang="en-US" sz="2400" dirty="0"/>
          </a:p>
          <a:p>
            <a:r>
              <a:rPr lang="en-US" sz="2400" b="1" dirty="0"/>
              <a:t>Cost-per-action</a:t>
            </a:r>
            <a:r>
              <a:rPr lang="en-US" sz="2400" dirty="0"/>
              <a:t> (CPA) (also know as cost-per-acquisition). This means you’ll be charged each time a user takes a specific action or converts into a customer</a:t>
            </a:r>
            <a:r>
              <a:rPr lang="en-US" sz="2400" dirty="0" smtClean="0"/>
              <a:t>.</a:t>
            </a:r>
          </a:p>
          <a:p>
            <a:endParaRPr lang="en-US" sz="2400" dirty="0"/>
          </a:p>
          <a:p>
            <a:r>
              <a:rPr lang="en-US" sz="2400" dirty="0"/>
              <a:t>The two biggest digital advertising platforms are Google and </a:t>
            </a:r>
            <a:r>
              <a:rPr lang="en-US" sz="2400" dirty="0" err="1"/>
              <a:t>Facebook</a:t>
            </a:r>
            <a:r>
              <a:rPr lang="en-US" sz="2400" dirty="0"/>
              <a:t>. Between them, they receive the majority of U.S. digital ad spend, with </a:t>
            </a:r>
            <a:r>
              <a:rPr lang="en-US" sz="2400" dirty="0">
                <a:hlinkClick r:id="rId2"/>
              </a:rPr>
              <a:t>38 percent and 19 percent</a:t>
            </a:r>
            <a:r>
              <a:rPr lang="en-US" sz="2400" dirty="0"/>
              <a:t>,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6001643"/>
          </a:xfrm>
          <a:prstGeom prst="rect">
            <a:avLst/>
          </a:prstGeom>
        </p:spPr>
        <p:txBody>
          <a:bodyPr wrap="square">
            <a:spAutoFit/>
          </a:bodyPr>
          <a:lstStyle/>
          <a:p>
            <a:r>
              <a:rPr lang="en-US" sz="2400" dirty="0"/>
              <a:t>The 7 Types of Internet Marketing</a:t>
            </a:r>
          </a:p>
          <a:p>
            <a:r>
              <a:rPr lang="en-US" sz="2400" dirty="0"/>
              <a:t>There are seven main types of internet marketing</a:t>
            </a:r>
            <a:r>
              <a:rPr lang="en-US" sz="2400" dirty="0" smtClean="0"/>
              <a:t>:</a:t>
            </a:r>
          </a:p>
          <a:p>
            <a:endParaRPr lang="en-US" sz="2400" dirty="0"/>
          </a:p>
          <a:p>
            <a:r>
              <a:rPr lang="en-US" sz="2400" dirty="0"/>
              <a:t>Social media </a:t>
            </a:r>
            <a:r>
              <a:rPr lang="en-US" sz="2400" dirty="0" smtClean="0"/>
              <a:t>marketing</a:t>
            </a:r>
          </a:p>
          <a:p>
            <a:endParaRPr lang="en-US" sz="2400" dirty="0"/>
          </a:p>
          <a:p>
            <a:r>
              <a:rPr lang="en-US" sz="2400" dirty="0"/>
              <a:t>Influencer </a:t>
            </a:r>
            <a:r>
              <a:rPr lang="en-US" sz="2400" dirty="0" smtClean="0"/>
              <a:t>marketing</a:t>
            </a:r>
          </a:p>
          <a:p>
            <a:endParaRPr lang="en-US" sz="2400" dirty="0"/>
          </a:p>
          <a:p>
            <a:r>
              <a:rPr lang="en-US" sz="2400" dirty="0"/>
              <a:t>Affiliate </a:t>
            </a:r>
            <a:r>
              <a:rPr lang="en-US" sz="2400" dirty="0" smtClean="0"/>
              <a:t>marketing</a:t>
            </a:r>
          </a:p>
          <a:p>
            <a:endParaRPr lang="en-US" sz="2400" dirty="0"/>
          </a:p>
          <a:p>
            <a:r>
              <a:rPr lang="en-US" sz="2400" dirty="0"/>
              <a:t>Email </a:t>
            </a:r>
            <a:r>
              <a:rPr lang="en-US" sz="2400" dirty="0" smtClean="0"/>
              <a:t>marketing</a:t>
            </a:r>
          </a:p>
          <a:p>
            <a:endParaRPr lang="en-US" sz="2400" dirty="0"/>
          </a:p>
          <a:p>
            <a:r>
              <a:rPr lang="en-US" sz="2400" dirty="0"/>
              <a:t>Content </a:t>
            </a:r>
            <a:r>
              <a:rPr lang="en-US" sz="2400" dirty="0" smtClean="0"/>
              <a:t>marketing</a:t>
            </a:r>
          </a:p>
          <a:p>
            <a:endParaRPr lang="en-US" sz="2400" dirty="0"/>
          </a:p>
          <a:p>
            <a:r>
              <a:rPr lang="en-US" sz="2400" dirty="0"/>
              <a:t>Search engine optimization (SEO</a:t>
            </a:r>
            <a:r>
              <a:rPr lang="en-US" sz="2400" dirty="0" smtClean="0"/>
              <a:t>)</a:t>
            </a:r>
          </a:p>
          <a:p>
            <a:endParaRPr lang="en-US" sz="2400" dirty="0"/>
          </a:p>
          <a:p>
            <a:r>
              <a:rPr lang="en-US" sz="2400" dirty="0"/>
              <a:t>Paid advertising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a:r>
              <a:rPr lang="en-US" sz="4000" dirty="0"/>
              <a:t>Each of these seven types of internet marketing encompasses many different strategies and tactics. Plus, these types of internet marketing complement each other and are often used together</a:t>
            </a:r>
            <a:r>
              <a:rPr lang="en-US" sz="4000" dirty="0" smtClean="0"/>
              <a:t>.</a:t>
            </a:r>
          </a:p>
          <a:p>
            <a:pPr algn="just"/>
            <a:endParaRPr lang="en-US" sz="4000" dirty="0"/>
          </a:p>
          <a:p>
            <a:pPr algn="just"/>
            <a:r>
              <a:rPr lang="en-US" sz="4000" dirty="0"/>
              <a:t>Let’s explore the different types of internet marketing to understand how they work individually and together.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370975"/>
          </a:xfrm>
          <a:prstGeom prst="rect">
            <a:avLst/>
          </a:prstGeom>
        </p:spPr>
        <p:txBody>
          <a:bodyPr wrap="square">
            <a:spAutoFit/>
          </a:bodyPr>
          <a:lstStyle/>
          <a:p>
            <a:pPr algn="just"/>
            <a:r>
              <a:rPr lang="en-US" sz="2400" dirty="0"/>
              <a:t>1. Social Media Marketing</a:t>
            </a:r>
          </a:p>
          <a:p>
            <a:pPr algn="just"/>
            <a:r>
              <a:rPr lang="en-US" sz="2400" dirty="0">
                <a:hlinkClick r:id="rId2"/>
              </a:rPr>
              <a:t>Social media marketing</a:t>
            </a:r>
            <a:r>
              <a:rPr lang="en-US" sz="2400" dirty="0"/>
              <a:t> is the process of acquiring attention and sales through the use of social media platforms such as </a:t>
            </a:r>
            <a:r>
              <a:rPr lang="en-US" sz="2400" dirty="0" err="1"/>
              <a:t>Facebook</a:t>
            </a:r>
            <a:r>
              <a:rPr lang="en-US" sz="2400" dirty="0"/>
              <a:t>, </a:t>
            </a:r>
            <a:r>
              <a:rPr lang="en-US" sz="2400" dirty="0" err="1"/>
              <a:t>Instagram</a:t>
            </a:r>
            <a:r>
              <a:rPr lang="en-US" sz="2400" dirty="0"/>
              <a:t>, or Twitter</a:t>
            </a:r>
            <a:r>
              <a:rPr lang="en-US" sz="2400" dirty="0" smtClean="0"/>
              <a:t>.</a:t>
            </a:r>
          </a:p>
          <a:p>
            <a:pPr algn="just"/>
            <a:endParaRPr lang="en-US" sz="2400" dirty="0"/>
          </a:p>
          <a:p>
            <a:pPr algn="just"/>
            <a:r>
              <a:rPr lang="en-US" sz="2400" dirty="0"/>
              <a:t>Now, social media marketing can be split into two camps: organic (free) or paid</a:t>
            </a:r>
            <a:r>
              <a:rPr lang="en-US" sz="2400" dirty="0" smtClean="0"/>
              <a:t>.</a:t>
            </a:r>
          </a:p>
          <a:p>
            <a:pPr algn="just"/>
            <a:endParaRPr lang="en-US" sz="2400" dirty="0"/>
          </a:p>
          <a:p>
            <a:pPr algn="just"/>
            <a:r>
              <a:rPr lang="en-US" sz="2400" dirty="0"/>
              <a:t>Organic Social Media </a:t>
            </a:r>
            <a:r>
              <a:rPr lang="en-US" sz="2400" dirty="0" smtClean="0"/>
              <a:t>Marketing</a:t>
            </a:r>
          </a:p>
          <a:p>
            <a:pPr algn="just"/>
            <a:endParaRPr lang="en-US" sz="2400" dirty="0"/>
          </a:p>
          <a:p>
            <a:pPr algn="just"/>
            <a:r>
              <a:rPr lang="en-US" sz="2400" dirty="0"/>
              <a:t>Organic social media marketing focuses on building a community and deepening relationships with consumers in an effort to induce interest and customer loyalty</a:t>
            </a:r>
            <a:r>
              <a:rPr lang="en-US" sz="2400" dirty="0" smtClean="0"/>
              <a:t>.</a:t>
            </a:r>
          </a:p>
          <a:p>
            <a:pPr algn="just"/>
            <a:endParaRPr lang="en-US" sz="2400" dirty="0"/>
          </a:p>
          <a:p>
            <a:pPr algn="just"/>
            <a:r>
              <a:rPr lang="en-US" sz="2400" dirty="0"/>
              <a:t>There are countless ways to do this – let’s take a look at a few.</a:t>
            </a:r>
          </a:p>
          <a:p>
            <a:pPr algn="just"/>
            <a:r>
              <a:rPr lang="en-US" sz="2400" dirty="0"/>
              <a:t>First, you can position your brand as an authority in your niche. An easy way to do this is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186309"/>
          </a:xfrm>
          <a:prstGeom prst="rect">
            <a:avLst/>
          </a:prstGeom>
        </p:spPr>
        <p:txBody>
          <a:bodyPr wrap="square">
            <a:spAutoFit/>
          </a:bodyPr>
          <a:lstStyle/>
          <a:p>
            <a:pPr algn="just"/>
            <a:r>
              <a:rPr lang="en-US" sz="4400" dirty="0"/>
              <a:t>Another key aspect of social media marketing is </a:t>
            </a:r>
            <a:r>
              <a:rPr lang="en-US" sz="4400" dirty="0">
                <a:hlinkClick r:id="rId2"/>
              </a:rPr>
              <a:t>harnessing the power of customer relations</a:t>
            </a:r>
            <a:r>
              <a:rPr lang="en-US" sz="4400" dirty="0" smtClean="0"/>
              <a:t>.</a:t>
            </a:r>
          </a:p>
          <a:p>
            <a:pPr algn="just"/>
            <a:endParaRPr lang="en-US" sz="4400" dirty="0"/>
          </a:p>
          <a:p>
            <a:pPr algn="just"/>
            <a:r>
              <a:rPr lang="en-US" sz="4400" dirty="0"/>
              <a:t>Immediately replying to customer queries on social media showcases your brand’s authenticity, and will inspire other people to trust your products or services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6001643"/>
          </a:xfrm>
          <a:prstGeom prst="rect">
            <a:avLst/>
          </a:prstGeom>
        </p:spPr>
        <p:txBody>
          <a:bodyPr wrap="square">
            <a:spAutoFit/>
          </a:bodyPr>
          <a:lstStyle/>
          <a:p>
            <a:pPr algn="just"/>
            <a:r>
              <a:rPr lang="en-US" sz="4800" dirty="0"/>
              <a:t>What’s more, </a:t>
            </a:r>
            <a:r>
              <a:rPr lang="en-US" sz="4800" dirty="0">
                <a:hlinkClick r:id="rId2"/>
              </a:rPr>
              <a:t>social media marketing</a:t>
            </a:r>
            <a:r>
              <a:rPr lang="en-US" sz="4800" dirty="0"/>
              <a:t> is closely linked to content marketing (which we’ll cover next</a:t>
            </a:r>
            <a:r>
              <a:rPr lang="en-US" sz="4800" dirty="0" smtClean="0"/>
              <a:t>).</a:t>
            </a:r>
          </a:p>
          <a:p>
            <a:pPr algn="just"/>
            <a:endParaRPr lang="en-US" sz="4800" dirty="0"/>
          </a:p>
          <a:p>
            <a:pPr algn="just"/>
            <a:r>
              <a:rPr lang="en-US" sz="4800" dirty="0"/>
              <a:t>This is because social media platforms are the perfect place to promote valuable content to your community and niche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494085"/>
          </a:xfrm>
          <a:prstGeom prst="rect">
            <a:avLst/>
          </a:prstGeom>
        </p:spPr>
        <p:txBody>
          <a:bodyPr wrap="square">
            <a:spAutoFit/>
          </a:bodyPr>
          <a:lstStyle/>
          <a:p>
            <a:pPr algn="just"/>
            <a:r>
              <a:rPr lang="en-US" sz="3200" dirty="0"/>
              <a:t>Paid Social Media Marketing</a:t>
            </a:r>
          </a:p>
          <a:p>
            <a:pPr algn="just"/>
            <a:r>
              <a:rPr lang="en-US" sz="3200" dirty="0"/>
              <a:t>There are tons of ways to use </a:t>
            </a:r>
            <a:r>
              <a:rPr lang="en-US" sz="3200" dirty="0">
                <a:hlinkClick r:id="rId2"/>
              </a:rPr>
              <a:t>paid social media marketing</a:t>
            </a:r>
            <a:r>
              <a:rPr lang="en-US" sz="3200" dirty="0"/>
              <a:t> to promote your business, and each platform has its own suite of paid promotional options</a:t>
            </a:r>
            <a:r>
              <a:rPr lang="en-US" sz="3200" dirty="0" smtClean="0"/>
              <a:t>.</a:t>
            </a:r>
          </a:p>
          <a:p>
            <a:pPr algn="just"/>
            <a:endParaRPr lang="en-US" sz="3200" dirty="0"/>
          </a:p>
          <a:p>
            <a:pPr algn="just"/>
            <a:r>
              <a:rPr lang="en-US" sz="3200" dirty="0"/>
              <a:t>Take </a:t>
            </a:r>
            <a:r>
              <a:rPr lang="en-US" sz="3200" dirty="0" err="1"/>
              <a:t>Facebook</a:t>
            </a:r>
            <a:r>
              <a:rPr lang="en-US" sz="3200" dirty="0" smtClean="0"/>
              <a:t>.</a:t>
            </a:r>
          </a:p>
          <a:p>
            <a:pPr algn="just"/>
            <a:endParaRPr lang="en-US" sz="3200" dirty="0"/>
          </a:p>
          <a:p>
            <a:pPr algn="just"/>
            <a:r>
              <a:rPr lang="en-US" sz="3200" dirty="0"/>
              <a:t>You can pay to promote your existing organic posts or </a:t>
            </a:r>
            <a:r>
              <a:rPr lang="en-US" sz="3200" dirty="0">
                <a:hlinkClick r:id="rId3"/>
              </a:rPr>
              <a:t>create a dedicated </a:t>
            </a:r>
            <a:r>
              <a:rPr lang="en-US" sz="3200" dirty="0" err="1">
                <a:hlinkClick r:id="rId3"/>
              </a:rPr>
              <a:t>Facebook</a:t>
            </a:r>
            <a:r>
              <a:rPr lang="en-US" sz="3200" dirty="0">
                <a:hlinkClick r:id="rId3"/>
              </a:rPr>
              <a:t> ad</a:t>
            </a:r>
            <a:r>
              <a:rPr lang="en-US" sz="3200" dirty="0"/>
              <a:t> tailored to your marketing objectives</a:t>
            </a:r>
            <a:r>
              <a:rPr lang="en-US" sz="3200" dirty="0" smtClean="0"/>
              <a:t>.</a:t>
            </a:r>
          </a:p>
          <a:p>
            <a:pPr algn="just"/>
            <a:endParaRPr lang="en-US" sz="3200" dirty="0"/>
          </a:p>
          <a:p>
            <a:pPr algn="just"/>
            <a:r>
              <a:rPr lang="en-US" sz="3200" dirty="0"/>
              <a:t>Most paid social media marketing is also referred to as “</a:t>
            </a:r>
            <a:r>
              <a:rPr lang="en-US" sz="3200" dirty="0" smtClean="0"/>
              <a:t>pay-per-click”</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610600" cy="6740307"/>
          </a:xfrm>
          <a:prstGeom prst="rect">
            <a:avLst/>
          </a:prstGeom>
        </p:spPr>
        <p:txBody>
          <a:bodyPr wrap="square">
            <a:spAutoFit/>
          </a:bodyPr>
          <a:lstStyle/>
          <a:p>
            <a:pPr algn="just"/>
            <a:r>
              <a:rPr lang="en-US" sz="2400" dirty="0"/>
              <a:t>2. Search Engine Optimization (SEO)</a:t>
            </a:r>
          </a:p>
          <a:p>
            <a:pPr algn="just"/>
            <a:r>
              <a:rPr lang="en-US" sz="2400" dirty="0">
                <a:hlinkClick r:id="rId2"/>
              </a:rPr>
              <a:t>Search engine optimization</a:t>
            </a:r>
            <a:r>
              <a:rPr lang="en-US" sz="2400" dirty="0"/>
              <a:t> – also known as SEO – is the process of optimizing websites and digital content to improve search engine rankings, which in turn, maximizes the number of visitors to a particular webpage</a:t>
            </a:r>
            <a:r>
              <a:rPr lang="en-US" sz="2400" dirty="0" smtClean="0"/>
              <a:t>.</a:t>
            </a:r>
          </a:p>
          <a:p>
            <a:pPr algn="just"/>
            <a:endParaRPr lang="en-US" sz="2400" dirty="0"/>
          </a:p>
          <a:p>
            <a:pPr algn="just"/>
            <a:r>
              <a:rPr lang="en-US" sz="2400" dirty="0"/>
              <a:t>In other words, say you wanted your office furniture website to appear at the top of Google’s search results whenever someone searches for “office furniture in London.” Well, the process you would use to make that happen is SEO</a:t>
            </a:r>
            <a:r>
              <a:rPr lang="en-US" sz="2400" dirty="0" smtClean="0"/>
              <a:t>.</a:t>
            </a:r>
          </a:p>
          <a:p>
            <a:pPr algn="just"/>
            <a:endParaRPr lang="en-US" sz="2400" dirty="0"/>
          </a:p>
          <a:p>
            <a:pPr algn="just"/>
            <a:r>
              <a:rPr lang="en-US" sz="2400" dirty="0"/>
              <a:t>It’s worth noting that today when we talk about SEO we’re almost exclusively referring to Google (unless you live in China and use the search engine </a:t>
            </a:r>
            <a:r>
              <a:rPr lang="en-US" sz="2400" dirty="0" err="1">
                <a:hlinkClick r:id="rId3"/>
              </a:rPr>
              <a:t>Baidu</a:t>
            </a:r>
            <a:r>
              <a:rPr lang="en-US" sz="2400" dirty="0" smtClean="0"/>
              <a:t>).</a:t>
            </a:r>
          </a:p>
          <a:p>
            <a:pPr algn="just"/>
            <a:endParaRPr lang="en-US" sz="2400" dirty="0"/>
          </a:p>
          <a:p>
            <a:pPr algn="just"/>
            <a:r>
              <a:rPr lang="en-US" sz="2400" dirty="0"/>
              <a:t>Why</a:t>
            </a:r>
            <a:r>
              <a:rPr lang="en-US" sz="2400" dirty="0" smtClean="0"/>
              <a:t>?</a:t>
            </a:r>
          </a:p>
          <a:p>
            <a:pPr algn="just"/>
            <a:endParaRPr lang="en-US" sz="2400" dirty="0"/>
          </a:p>
          <a:p>
            <a:pPr algn="just"/>
            <a:r>
              <a:rPr lang="en-US" sz="2400" dirty="0"/>
              <a:t>Because Google is undoubtedly the </a:t>
            </a:r>
            <a:r>
              <a:rPr lang="en-US" sz="2400" dirty="0">
                <a:hlinkClick r:id="rId4"/>
              </a:rPr>
              <a:t>most popular search engine</a:t>
            </a:r>
            <a:r>
              <a:rPr lang="en-US" sz="2400" dirty="0"/>
              <a:t> in the world – eating up a huge 79.77% of market share.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19</TotalTime>
  <Words>407</Words>
  <Application>Microsoft Office PowerPoint</Application>
  <PresentationFormat>On-screen Show (4:3)</PresentationFormat>
  <Paragraphs>205</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Equity</vt:lpstr>
      <vt:lpstr>Types of Internet Marketing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Internet Marketing  </dc:title>
  <dc:creator>Ashutosh</dc:creator>
  <cp:lastModifiedBy>Ashutosh</cp:lastModifiedBy>
  <cp:revision>4</cp:revision>
  <dcterms:created xsi:type="dcterms:W3CDTF">2020-05-06T08:17:39Z</dcterms:created>
  <dcterms:modified xsi:type="dcterms:W3CDTF">2020-05-09T12:37:52Z</dcterms:modified>
</cp:coreProperties>
</file>