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2E5B7EF5-6B01-4E81-A354-9C3DB064093B}" type="datetimeFigureOut">
              <a:rPr lang="en-US" smtClean="0"/>
              <a:pPr/>
              <a:t>5/7/2020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B30A38AD-3EA4-4ECB-B9C5-60565AA2DB23}"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E5B7EF5-6B01-4E81-A354-9C3DB064093B}"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0A38AD-3EA4-4ECB-B9C5-60565AA2DB2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E5B7EF5-6B01-4E81-A354-9C3DB064093B}"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0A38AD-3EA4-4ECB-B9C5-60565AA2DB2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E5B7EF5-6B01-4E81-A354-9C3DB064093B}" type="datetimeFigureOut">
              <a:rPr lang="en-US" smtClean="0"/>
              <a:pPr/>
              <a:t>5/7/2020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0A38AD-3EA4-4ECB-B9C5-60565AA2DB23}"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E5B7EF5-6B01-4E81-A354-9C3DB064093B}" type="datetimeFigureOut">
              <a:rPr lang="en-US" smtClean="0"/>
              <a:pPr/>
              <a:t>5/7/2020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B30A38AD-3EA4-4ECB-B9C5-60565AA2DB2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E5B7EF5-6B01-4E81-A354-9C3DB064093B}" type="datetimeFigureOut">
              <a:rPr lang="en-US" smtClean="0"/>
              <a:pPr/>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0A38AD-3EA4-4ECB-B9C5-60565AA2DB23}"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2E5B7EF5-6B01-4E81-A354-9C3DB064093B}" type="datetimeFigureOut">
              <a:rPr lang="en-US" smtClean="0"/>
              <a:pPr/>
              <a:t>5/7/2020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30A38AD-3EA4-4ECB-B9C5-60565AA2DB23}"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E5B7EF5-6B01-4E81-A354-9C3DB064093B}" type="datetimeFigureOut">
              <a:rPr lang="en-US" smtClean="0"/>
              <a:pPr/>
              <a:t>5/7/2020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0A38AD-3EA4-4ECB-B9C5-60565AA2DB2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5B7EF5-6B01-4E81-A354-9C3DB064093B}" type="datetimeFigureOut">
              <a:rPr lang="en-US" smtClean="0"/>
              <a:pPr/>
              <a:t>5/7/2020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30A38AD-3EA4-4ECB-B9C5-60565AA2DB2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E5B7EF5-6B01-4E81-A354-9C3DB064093B}" type="datetimeFigureOut">
              <a:rPr lang="en-US" smtClean="0"/>
              <a:pPr/>
              <a:t>5/7/2020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0A38AD-3EA4-4ECB-B9C5-60565AA2DB23}"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E5B7EF5-6B01-4E81-A354-9C3DB064093B}" type="datetimeFigureOut">
              <a:rPr lang="en-US" smtClean="0"/>
              <a:pPr/>
              <a:t>5/7/2020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B30A38AD-3EA4-4ECB-B9C5-60565AA2DB23}"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2E5B7EF5-6B01-4E81-A354-9C3DB064093B}" type="datetimeFigureOut">
              <a:rPr lang="en-US" smtClean="0"/>
              <a:pPr/>
              <a:t>5/7/2020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30A38AD-3EA4-4ECB-B9C5-60565AA2DB2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581400"/>
            <a:ext cx="7467600" cy="2971800"/>
          </a:xfrm>
        </p:spPr>
        <p:txBody>
          <a:bodyPr>
            <a:normAutofit fontScale="850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524001"/>
            <a:ext cx="7772400" cy="2076450"/>
          </a:xfrm>
        </p:spPr>
        <p:txBody>
          <a:bodyPr>
            <a:normAutofit/>
          </a:bodyPr>
          <a:lstStyle/>
          <a:p>
            <a:r>
              <a:rPr lang="en-US" smtClean="0"/>
              <a:t>Distribution Strategies for Rural Market </a:t>
            </a:r>
            <a:br>
              <a:rPr lang="en-US" smtClean="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6247864"/>
          </a:xfrm>
          <a:prstGeom prst="rect">
            <a:avLst/>
          </a:prstGeom>
        </p:spPr>
        <p:txBody>
          <a:bodyPr wrap="square">
            <a:spAutoFit/>
          </a:bodyPr>
          <a:lstStyle/>
          <a:p>
            <a:r>
              <a:rPr lang="en-US" sz="4000" b="1" u="sng" dirty="0"/>
              <a:t>Distribution </a:t>
            </a:r>
            <a:r>
              <a:rPr lang="en-US" sz="4000" b="1" u="sng" dirty="0" err="1"/>
              <a:t>upto</a:t>
            </a:r>
            <a:r>
              <a:rPr lang="en-US" sz="4000" b="1" u="sng" dirty="0"/>
              <a:t> feeder markets/</a:t>
            </a:r>
            <a:r>
              <a:rPr lang="en-US" sz="4000" b="1" u="sng" dirty="0" err="1"/>
              <a:t>mandi</a:t>
            </a:r>
            <a:r>
              <a:rPr lang="en-US" sz="4000" b="1" u="sng" dirty="0"/>
              <a:t> towns:</a:t>
            </a:r>
            <a:r>
              <a:rPr lang="en-US" sz="4000" dirty="0"/>
              <a:t> Keeping in view the hierarchy of markets for the rural consumers, the feeder markets and </a:t>
            </a:r>
            <a:r>
              <a:rPr lang="en-US" sz="4000" dirty="0" err="1"/>
              <a:t>mandi</a:t>
            </a:r>
            <a:r>
              <a:rPr lang="en-US" sz="4000" dirty="0"/>
              <a:t> towns offer excellent scope for distribution. The rural customers visit these towns at regular intervals not only for selling the agricultural produce but also for purchasing cloth, </a:t>
            </a:r>
            <a:r>
              <a:rPr lang="en-US" sz="4000" dirty="0" err="1"/>
              <a:t>jewellery</a:t>
            </a:r>
            <a:r>
              <a:rPr lang="en-US" sz="4000" dirty="0"/>
              <a:t>, hardware, radios, torch cells and other durables and consumer products.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5262979"/>
          </a:xfrm>
          <a:prstGeom prst="rect">
            <a:avLst/>
          </a:prstGeom>
        </p:spPr>
        <p:txBody>
          <a:bodyPr wrap="square">
            <a:spAutoFit/>
          </a:bodyPr>
          <a:lstStyle/>
          <a:p>
            <a:pPr algn="just"/>
            <a:r>
              <a:rPr lang="en-US" sz="4800" dirty="0" smtClean="0"/>
              <a:t>From the feeder markets and </a:t>
            </a:r>
            <a:r>
              <a:rPr lang="en-US" sz="4800" dirty="0" err="1" smtClean="0"/>
              <a:t>mandi</a:t>
            </a:r>
            <a:r>
              <a:rPr lang="en-US" sz="4800" dirty="0" smtClean="0"/>
              <a:t> towns the </a:t>
            </a:r>
            <a:r>
              <a:rPr lang="en-US" sz="4800" dirty="0" err="1" smtClean="0"/>
              <a:t>stockist</a:t>
            </a:r>
            <a:r>
              <a:rPr lang="en-US" sz="4800" dirty="0" smtClean="0"/>
              <a:t> or wholesaler can arrange for distribution to the village shops in the interior places. This distribution can be done by mopeds, cycles, bullock-carts, camel-backs etc. depending upon the township.  </a:t>
            </a:r>
            <a:endParaRPr lang="en-US" sz="4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86800" cy="6001643"/>
          </a:xfrm>
          <a:prstGeom prst="rect">
            <a:avLst/>
          </a:prstGeom>
        </p:spPr>
        <p:txBody>
          <a:bodyPr wrap="square">
            <a:spAutoFit/>
          </a:bodyPr>
          <a:lstStyle/>
          <a:p>
            <a:pPr algn="just"/>
            <a:r>
              <a:rPr lang="en-US" sz="3200" b="1" u="sng" dirty="0" err="1"/>
              <a:t>Shandies</a:t>
            </a:r>
            <a:r>
              <a:rPr lang="en-US" sz="3200" b="1" u="sng" dirty="0"/>
              <a:t>/</a:t>
            </a:r>
            <a:r>
              <a:rPr lang="en-US" sz="3200" b="1" u="sng" dirty="0" err="1"/>
              <a:t>Haaths</a:t>
            </a:r>
            <a:r>
              <a:rPr lang="en-US" sz="3200" b="1" u="sng" dirty="0"/>
              <a:t>/</a:t>
            </a:r>
            <a:r>
              <a:rPr lang="en-US" sz="3200" b="1" u="sng" dirty="0" err="1"/>
              <a:t>Jathras</a:t>
            </a:r>
            <a:r>
              <a:rPr lang="en-US" sz="3200" b="1" u="sng" dirty="0"/>
              <a:t>/</a:t>
            </a:r>
            <a:r>
              <a:rPr lang="en-US" sz="3200" b="1" u="sng" dirty="0" err="1"/>
              <a:t>Melas</a:t>
            </a:r>
            <a:r>
              <a:rPr lang="en-US" sz="3200" b="1" u="sng" dirty="0"/>
              <a:t>:</a:t>
            </a:r>
            <a:r>
              <a:rPr lang="en-US" sz="3200" dirty="0"/>
              <a:t> </a:t>
            </a:r>
            <a:endParaRPr lang="en-US" sz="3200" dirty="0" smtClean="0"/>
          </a:p>
          <a:p>
            <a:pPr algn="just"/>
            <a:endParaRPr lang="en-US" sz="3200" dirty="0" smtClean="0"/>
          </a:p>
          <a:p>
            <a:pPr algn="just"/>
            <a:r>
              <a:rPr lang="en-US" sz="3200" dirty="0" smtClean="0"/>
              <a:t>These </a:t>
            </a:r>
            <a:r>
              <a:rPr lang="en-US" sz="3200" dirty="0"/>
              <a:t>are places where the rural consumers congregate as a rule. While </a:t>
            </a:r>
            <a:r>
              <a:rPr lang="en-US" sz="3200" dirty="0" err="1"/>
              <a:t>shandies</a:t>
            </a:r>
            <a:r>
              <a:rPr lang="en-US" sz="3200" dirty="0"/>
              <a:t>/heaths are held a particular day every week, </a:t>
            </a:r>
            <a:r>
              <a:rPr lang="en-US" sz="3200" dirty="0" err="1"/>
              <a:t>Jathras</a:t>
            </a:r>
            <a:r>
              <a:rPr lang="en-US" sz="3200" dirty="0"/>
              <a:t> and </a:t>
            </a:r>
            <a:r>
              <a:rPr lang="en-US" sz="3200" dirty="0" err="1"/>
              <a:t>melas</a:t>
            </a:r>
            <a:r>
              <a:rPr lang="en-US" sz="3200" dirty="0"/>
              <a:t> are held once or twice a year for longer durations. They are normally timed with religious festivals. Such places attract large number of itinerant merchants. Only temporary shops come up selling goods of all kinds. It can be beneficial for companies to organize sales of their product at such places. Promotion can be taken, as there will be ready captive audience.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001643"/>
          </a:xfrm>
          <a:prstGeom prst="rect">
            <a:avLst/>
          </a:prstGeom>
        </p:spPr>
        <p:txBody>
          <a:bodyPr wrap="square">
            <a:spAutoFit/>
          </a:bodyPr>
          <a:lstStyle/>
          <a:p>
            <a:pPr algn="just"/>
            <a:r>
              <a:rPr lang="en-US" sz="3200" dirty="0" smtClean="0"/>
              <a:t>For convincing the manufacturing and marketing man with regard to the importance of these places from rural marketing point of view a visit to such places is necessary. It is estimated that over 5,000 fairs are held in the country and the estimated attendance is about 100 million rural consumers. </a:t>
            </a:r>
            <a:endParaRPr lang="en-US" sz="3200" dirty="0" smtClean="0"/>
          </a:p>
          <a:p>
            <a:pPr algn="just"/>
            <a:r>
              <a:rPr lang="en-US" sz="3200" dirty="0" smtClean="0"/>
              <a:t>Biggest </a:t>
            </a:r>
            <a:r>
              <a:rPr lang="en-US" sz="3200" dirty="0" smtClean="0"/>
              <a:t>fair ‘</a:t>
            </a:r>
            <a:r>
              <a:rPr lang="en-US" sz="3200" dirty="0" err="1" smtClean="0"/>
              <a:t>Pushkar</a:t>
            </a:r>
            <a:r>
              <a:rPr lang="en-US" sz="3200" dirty="0" smtClean="0"/>
              <a:t> </a:t>
            </a:r>
            <a:r>
              <a:rPr lang="en-US" sz="3200" dirty="0" err="1" smtClean="0"/>
              <a:t>Mela</a:t>
            </a:r>
            <a:r>
              <a:rPr lang="en-US" sz="3200" dirty="0" smtClean="0"/>
              <a:t>’ is estimated to attract over 10 million people. There are 50 such big rural fairs held in various parts of country, which attract urbanite also like ‘</a:t>
            </a:r>
            <a:r>
              <a:rPr lang="en-US" sz="3200" dirty="0" err="1" smtClean="0"/>
              <a:t>Mankanavillaku</a:t>
            </a:r>
            <a:r>
              <a:rPr lang="en-US" sz="3200" dirty="0" smtClean="0"/>
              <a:t>’ in </a:t>
            </a:r>
            <a:r>
              <a:rPr lang="en-US" sz="3200" dirty="0" err="1" smtClean="0"/>
              <a:t>Malappara</a:t>
            </a:r>
            <a:r>
              <a:rPr lang="en-US" sz="3200" dirty="0" smtClean="0"/>
              <a:t> in </a:t>
            </a:r>
            <a:r>
              <a:rPr lang="en-US" sz="3200" dirty="0" err="1" smtClean="0"/>
              <a:t>Kerela</a:t>
            </a:r>
            <a:r>
              <a:rPr lang="en-US" sz="3200" dirty="0" smtClean="0"/>
              <a:t>, </a:t>
            </a:r>
            <a:r>
              <a:rPr lang="en-US" sz="3200" dirty="0" err="1" smtClean="0"/>
              <a:t>Kumbh</a:t>
            </a:r>
            <a:r>
              <a:rPr lang="en-US" sz="3200" dirty="0" smtClean="0"/>
              <a:t> </a:t>
            </a:r>
            <a:r>
              <a:rPr lang="en-US" sz="3200" dirty="0" err="1" smtClean="0"/>
              <a:t>Mela</a:t>
            </a:r>
            <a:r>
              <a:rPr lang="en-US" sz="3200" dirty="0" smtClean="0"/>
              <a:t> at Hardwar in U.P. ‘</a:t>
            </a:r>
            <a:r>
              <a:rPr lang="en-US" sz="3200" dirty="0" err="1" smtClean="0"/>
              <a:t>Periya</a:t>
            </a:r>
            <a:r>
              <a:rPr lang="en-US" sz="3200" dirty="0" smtClean="0"/>
              <a:t> </a:t>
            </a:r>
            <a:r>
              <a:rPr lang="en-US" sz="3200" dirty="0" err="1" smtClean="0"/>
              <a:t>Kirthigai</a:t>
            </a:r>
            <a:r>
              <a:rPr lang="en-US" sz="3200" dirty="0" smtClean="0"/>
              <a:t>’ at </a:t>
            </a:r>
            <a:r>
              <a:rPr lang="en-US" sz="3200" dirty="0" err="1" smtClean="0"/>
              <a:t>Tiruparunkunaram</a:t>
            </a:r>
            <a:r>
              <a:rPr lang="en-US" sz="3200" dirty="0" smtClean="0"/>
              <a:t> in Tamil Nadu. </a:t>
            </a:r>
            <a:endParaRPr lang="en-US" sz="3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6186309"/>
          </a:xfrm>
          <a:prstGeom prst="rect">
            <a:avLst/>
          </a:prstGeom>
        </p:spPr>
        <p:txBody>
          <a:bodyPr wrap="square">
            <a:spAutoFit/>
          </a:bodyPr>
          <a:lstStyle/>
          <a:p>
            <a:r>
              <a:rPr lang="en-US" sz="4400" b="1" u="sng" dirty="0"/>
              <a:t>Agricultural Input Dealers</a:t>
            </a:r>
            <a:r>
              <a:rPr lang="en-US" sz="4400" b="1" u="sng" dirty="0" smtClean="0"/>
              <a:t>:</a:t>
            </a:r>
          </a:p>
          <a:p>
            <a:endParaRPr lang="en-US" sz="4400" b="1" u="sng" dirty="0" smtClean="0"/>
          </a:p>
          <a:p>
            <a:r>
              <a:rPr lang="en-US" sz="4400" dirty="0"/>
              <a:t> Fertilizers should be made available to the farmers within the range of 4-5 km from their residence, as per the essential commodities act. This is why there are about 2 </a:t>
            </a:r>
            <a:r>
              <a:rPr lang="en-US" sz="4400" dirty="0" err="1"/>
              <a:t>lakh</a:t>
            </a:r>
            <a:r>
              <a:rPr lang="en-US" sz="4400" dirty="0"/>
              <a:t> fertilizer dealers in the country, both in cooperative &amp; private sector.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6247864"/>
          </a:xfrm>
          <a:prstGeom prst="rect">
            <a:avLst/>
          </a:prstGeom>
        </p:spPr>
        <p:txBody>
          <a:bodyPr wrap="square">
            <a:spAutoFit/>
          </a:bodyPr>
          <a:lstStyle/>
          <a:p>
            <a:r>
              <a:rPr lang="en-US" sz="4000" dirty="0" smtClean="0"/>
              <a:t>Example of </a:t>
            </a:r>
            <a:r>
              <a:rPr lang="en-US" sz="4000" dirty="0" err="1" smtClean="0"/>
              <a:t>Varana</a:t>
            </a:r>
            <a:r>
              <a:rPr lang="en-US" sz="4000" dirty="0" smtClean="0"/>
              <a:t> Nagar in Maharashtra proved an eye opener in this regard where the sugar and milk co-operatives have totally changed the life style of people. The supermarket in </a:t>
            </a:r>
            <a:r>
              <a:rPr lang="en-US" sz="4000" dirty="0" err="1" smtClean="0"/>
              <a:t>Varana</a:t>
            </a:r>
            <a:r>
              <a:rPr lang="en-US" sz="4000" dirty="0" smtClean="0"/>
              <a:t> Nagar caters exclusively to rural consumers. Similarly a co-operative supermarket called ‘</a:t>
            </a:r>
            <a:r>
              <a:rPr lang="en-US" sz="4000" dirty="0" err="1" smtClean="0"/>
              <a:t>Chintamani</a:t>
            </a:r>
            <a:r>
              <a:rPr lang="en-US" sz="4000" dirty="0" smtClean="0"/>
              <a:t>’ in Coimbatore (T.N) arranges free transit of rural consumers to the supermarket of their purchases</a:t>
            </a:r>
            <a:endParaRPr 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6494085"/>
          </a:xfrm>
          <a:prstGeom prst="rect">
            <a:avLst/>
          </a:prstGeom>
        </p:spPr>
        <p:txBody>
          <a:bodyPr wrap="square">
            <a:spAutoFit/>
          </a:bodyPr>
          <a:lstStyle/>
          <a:p>
            <a:pPr algn="just"/>
            <a:r>
              <a:rPr lang="en-US" sz="3200" dirty="0"/>
              <a:t>Let us see some successful distribution strategies for rural market</a:t>
            </a:r>
            <a:r>
              <a:rPr lang="en-US" sz="3200" dirty="0" smtClean="0"/>
              <a:t>.</a:t>
            </a:r>
          </a:p>
          <a:p>
            <a:pPr algn="just"/>
            <a:endParaRPr lang="en-US" sz="3200" dirty="0"/>
          </a:p>
          <a:p>
            <a:pPr algn="just"/>
            <a:r>
              <a:rPr lang="en-US" sz="3200" dirty="0"/>
              <a:t>One important point to be kept in mind while formulating specific strategies for distribution in rural areas is the characteristic of the product – Consumable or Durable i.e. the shelf life of the product. </a:t>
            </a:r>
            <a:endParaRPr lang="en-US" sz="3200" dirty="0" smtClean="0"/>
          </a:p>
          <a:p>
            <a:pPr algn="just"/>
            <a:endParaRPr lang="en-US" sz="3200" dirty="0" smtClean="0"/>
          </a:p>
          <a:p>
            <a:pPr algn="just"/>
            <a:r>
              <a:rPr lang="en-US" sz="3200" dirty="0" smtClean="0"/>
              <a:t>Perishable </a:t>
            </a:r>
            <a:r>
              <a:rPr lang="en-US" sz="3200" dirty="0"/>
              <a:t>items need a robust logistics plan for effective distribution compared to non-perishable items.</a:t>
            </a:r>
          </a:p>
          <a:p>
            <a:pPr algn="just"/>
            <a:r>
              <a:rPr lang="en-US" sz="3200" dirty="0"/>
              <a:t>Below is how companies have succeeded in the reaching out to their audience in rural areas: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6247864"/>
          </a:xfrm>
          <a:prstGeom prst="rect">
            <a:avLst/>
          </a:prstGeom>
        </p:spPr>
        <p:txBody>
          <a:bodyPr wrap="square">
            <a:spAutoFit/>
          </a:bodyPr>
          <a:lstStyle/>
          <a:p>
            <a:pPr algn="just"/>
            <a:r>
              <a:rPr lang="en-US" sz="4000" b="1" u="sng" dirty="0"/>
              <a:t>Segment villages before expanding</a:t>
            </a:r>
            <a:r>
              <a:rPr lang="en-US" sz="4000" dirty="0"/>
              <a:t>: With numerous villages in India, it is impossible for an organization to hit the rural market all at once. Ideally, coverage of villages with up to 2000 and above population could be the break-even point for a distribution set-up. By doing so the percentage of villages covered comes to only 10%, however the percentage of all the rural population covered will be substantial.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5632311"/>
          </a:xfrm>
          <a:prstGeom prst="rect">
            <a:avLst/>
          </a:prstGeom>
        </p:spPr>
        <p:txBody>
          <a:bodyPr wrap="square">
            <a:spAutoFit/>
          </a:bodyPr>
          <a:lstStyle/>
          <a:p>
            <a:pPr algn="just"/>
            <a:r>
              <a:rPr lang="en-US" sz="4000" b="1" u="sng" dirty="0"/>
              <a:t>Use of co-operative societies:</a:t>
            </a:r>
            <a:r>
              <a:rPr lang="en-US" sz="4000" dirty="0"/>
              <a:t> There are over 3 lacks co-operative societies operating in rural areas for different purposes like marketing cooperatives, farmers service cooperatives and other multi-purpose cooperatives. These cooperatives have an arrangement for centralized procurement and distribution through their respective state level federation.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555641"/>
          </a:xfrm>
          <a:prstGeom prst="rect">
            <a:avLst/>
          </a:prstGeom>
        </p:spPr>
        <p:txBody>
          <a:bodyPr wrap="square">
            <a:spAutoFit/>
          </a:bodyPr>
          <a:lstStyle/>
          <a:p>
            <a:pPr algn="just"/>
            <a:r>
              <a:rPr lang="en-US" sz="6000" dirty="0" smtClean="0"/>
              <a:t>Such state level federation can be motivated to procure and distribute consumables items and low value durable items to the members to the society for serving to the rural consumers.</a:t>
            </a:r>
            <a:endParaRPr lang="en-US" sz="6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078313"/>
          </a:xfrm>
          <a:prstGeom prst="rect">
            <a:avLst/>
          </a:prstGeom>
        </p:spPr>
        <p:txBody>
          <a:bodyPr wrap="square">
            <a:spAutoFit/>
          </a:bodyPr>
          <a:lstStyle/>
          <a:p>
            <a:pPr algn="just"/>
            <a:r>
              <a:rPr lang="en-US" sz="3600" b="1" u="sng" dirty="0"/>
              <a:t>Utilization of public </a:t>
            </a:r>
            <a:r>
              <a:rPr lang="en-US" sz="3600" b="1" u="sng" dirty="0" err="1"/>
              <a:t>distributory</a:t>
            </a:r>
            <a:r>
              <a:rPr lang="en-US" sz="3600" b="1" u="sng" dirty="0"/>
              <a:t> system:</a:t>
            </a:r>
            <a:r>
              <a:rPr lang="en-US" sz="3600" dirty="0"/>
              <a:t> </a:t>
            </a:r>
            <a:endParaRPr lang="en-US" sz="3600" dirty="0" smtClean="0"/>
          </a:p>
          <a:p>
            <a:pPr algn="just"/>
            <a:endParaRPr lang="en-US" sz="3600" dirty="0" smtClean="0"/>
          </a:p>
          <a:p>
            <a:pPr algn="just"/>
            <a:r>
              <a:rPr lang="en-US" sz="3600" dirty="0" smtClean="0"/>
              <a:t>The </a:t>
            </a:r>
            <a:r>
              <a:rPr lang="en-US" sz="3600" dirty="0"/>
              <a:t>PDS in the country is fairly well </a:t>
            </a:r>
            <a:r>
              <a:rPr lang="en-US" sz="3600" dirty="0" err="1"/>
              <a:t>organised</a:t>
            </a:r>
            <a:r>
              <a:rPr lang="en-US" sz="3600" dirty="0"/>
              <a:t>. The revamped PDS places more emphasis on reaching remote rural areas like the hills and </a:t>
            </a:r>
            <a:r>
              <a:rPr lang="en-US" sz="3600" dirty="0" err="1"/>
              <a:t>tribals</a:t>
            </a:r>
            <a:r>
              <a:rPr lang="en-US" sz="3600" dirty="0"/>
              <a:t>. The purpose of PDS is to make available essential commodities like food grains, sugar, kerosene, edible oils and others to the consumers at a reasonable price.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5016758"/>
          </a:xfrm>
          <a:prstGeom prst="rect">
            <a:avLst/>
          </a:prstGeom>
        </p:spPr>
        <p:txBody>
          <a:bodyPr wrap="square">
            <a:spAutoFit/>
          </a:bodyPr>
          <a:lstStyle/>
          <a:p>
            <a:r>
              <a:rPr lang="en-US" sz="4000" dirty="0" smtClean="0"/>
              <a:t>The shops that distribute these commodities are called fair price shops. These shops are run by the state civil Supplies Corporation, co-operatives as well as private entrepreneurs. </a:t>
            </a:r>
            <a:endParaRPr lang="en-US" sz="4000" dirty="0" smtClean="0"/>
          </a:p>
          <a:p>
            <a:r>
              <a:rPr lang="en-US" sz="4000" dirty="0" smtClean="0"/>
              <a:t>Here </a:t>
            </a:r>
            <a:r>
              <a:rPr lang="en-US" sz="4000" dirty="0" smtClean="0"/>
              <a:t>again there is an arrangement for centralized procurement and distribution. The manufacturing and marketing men should explore effective utilization of PDS.</a:t>
            </a:r>
            <a:endParaRPr lang="en-US" sz="4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86800" cy="5078313"/>
          </a:xfrm>
          <a:prstGeom prst="rect">
            <a:avLst/>
          </a:prstGeom>
        </p:spPr>
        <p:txBody>
          <a:bodyPr wrap="square">
            <a:spAutoFit/>
          </a:bodyPr>
          <a:lstStyle/>
          <a:p>
            <a:pPr algn="just"/>
            <a:r>
              <a:rPr lang="en-US" sz="3600" b="1" u="sng" dirty="0" err="1"/>
              <a:t>Utilisation</a:t>
            </a:r>
            <a:r>
              <a:rPr lang="en-US" sz="3600" b="1" u="sng" dirty="0"/>
              <a:t> of multi-purpose distribution </a:t>
            </a:r>
            <a:r>
              <a:rPr lang="en-US" sz="3600" b="1" u="sng" dirty="0" err="1"/>
              <a:t>centres</a:t>
            </a:r>
            <a:r>
              <a:rPr lang="en-US" sz="3600" b="1" u="sng" dirty="0"/>
              <a:t> by petroleum/oil companies:</a:t>
            </a:r>
            <a:r>
              <a:rPr lang="en-US" sz="3600" dirty="0"/>
              <a:t> </a:t>
            </a:r>
            <a:endParaRPr lang="en-US" sz="3600" dirty="0" smtClean="0"/>
          </a:p>
          <a:p>
            <a:pPr algn="just"/>
            <a:endParaRPr lang="en-US" sz="3600" dirty="0" smtClean="0"/>
          </a:p>
          <a:p>
            <a:pPr algn="just"/>
            <a:r>
              <a:rPr lang="en-US" sz="3600" dirty="0" smtClean="0"/>
              <a:t>In </a:t>
            </a:r>
            <a:r>
              <a:rPr lang="en-US" sz="3600" dirty="0"/>
              <a:t>order to cater to the rural areas the petroleum/oil companies have evolved a concept of multi-purpose distribution </a:t>
            </a:r>
            <a:r>
              <a:rPr lang="en-US" sz="3600" dirty="0" err="1"/>
              <a:t>centres</a:t>
            </a:r>
            <a:r>
              <a:rPr lang="en-US" sz="3600" dirty="0"/>
              <a:t> in rural areas. In addition to petrol/diesel, lubricants, these outlets also stock consumables agricultural inputs like fertilizers, pesticides and seeds.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5509200"/>
          </a:xfrm>
          <a:prstGeom prst="rect">
            <a:avLst/>
          </a:prstGeom>
        </p:spPr>
        <p:txBody>
          <a:bodyPr wrap="square">
            <a:spAutoFit/>
          </a:bodyPr>
          <a:lstStyle/>
          <a:p>
            <a:pPr algn="just"/>
            <a:r>
              <a:rPr lang="en-US" sz="4400" dirty="0" smtClean="0"/>
              <a:t>It is estimated that there are about 450 such outlets in operation in the country. The rural consumer who has tractors, oil-engine pump sets and mopeds frequent these outlets for their requirement. These outlets can be profitably utilized for selling consumables and durable items also.</a:t>
            </a:r>
            <a:endParaRPr lang="en-US" sz="4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11</TotalTime>
  <Words>547</Words>
  <Application>Microsoft Office PowerPoint</Application>
  <PresentationFormat>On-screen Show (4:3)</PresentationFormat>
  <Paragraphs>66</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Equity</vt:lpstr>
      <vt:lpstr>Distribution Strategies for Rural Market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Distribution Strategies for Rural Market  </dc:title>
  <dc:creator>Ashutosh</dc:creator>
  <cp:lastModifiedBy>Ashutosh</cp:lastModifiedBy>
  <cp:revision>5</cp:revision>
  <dcterms:created xsi:type="dcterms:W3CDTF">2020-04-30T13:56:15Z</dcterms:created>
  <dcterms:modified xsi:type="dcterms:W3CDTF">2020-05-07T06:49:16Z</dcterms:modified>
</cp:coreProperties>
</file>