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BB76929-B1EF-47A6-AD66-D6B952F9FE48}" type="datetimeFigureOut">
              <a:rPr lang="en-US" smtClean="0"/>
              <a:pPr/>
              <a:t>4/18/2020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61FC5D5-CAC9-4563-A591-1A01E804CA9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1FC5D5-CAC9-4563-A591-1A01E804CA9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1FC5D5-CAC9-4563-A591-1A01E804CA9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1FC5D5-CAC9-4563-A591-1A01E804CA9F}"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1FC5D5-CAC9-4563-A591-1A01E804CA9F}"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61FC5D5-CAC9-4563-A591-1A01E804CA9F}"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61FC5D5-CAC9-4563-A591-1A01E804CA9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61FC5D5-CAC9-4563-A591-1A01E804CA9F}"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BB76929-B1EF-47A6-AD66-D6B952F9FE48}" type="datetimeFigureOut">
              <a:rPr lang="en-US" smtClean="0"/>
              <a:pPr/>
              <a:t>4/18/2020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61FC5D5-CAC9-4563-A591-1A01E804CA9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BB76929-B1EF-47A6-AD66-D6B952F9FE48}"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61FC5D5-CAC9-4563-A591-1A01E804CA9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BB76929-B1EF-47A6-AD66-D6B952F9FE48}" type="datetimeFigureOut">
              <a:rPr lang="en-US" smtClean="0"/>
              <a:pPr/>
              <a:t>4/18/2020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61FC5D5-CAC9-4563-A591-1A01E804CA9F}"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BB76929-B1EF-47A6-AD66-D6B952F9FE48}" type="datetimeFigureOut">
              <a:rPr lang="en-US" smtClean="0"/>
              <a:pPr/>
              <a:t>4/18/2020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61FC5D5-CAC9-4563-A591-1A01E804CA9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marketing-mix-of-rolex/"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marketing-strategy-facebook/" TargetMode="External"/><Relationship Id="rId2" Type="http://schemas.openxmlformats.org/officeDocument/2006/relationships/hyperlink" Target="https://www.marketing91.com/google-swot-analysis/" TargetMode="External"/><Relationship Id="rId1" Type="http://schemas.openxmlformats.org/officeDocument/2006/relationships/slideLayout" Target="../slideLayouts/slideLayout7.xml"/><Relationship Id="rId4" Type="http://schemas.openxmlformats.org/officeDocument/2006/relationships/hyperlink" Target="https://www.marketing91.com/pricing-strategies/"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marketing91.com/marketing-and-strategy-models-and-concepts/" TargetMode="External"/><Relationship Id="rId2" Type="http://schemas.openxmlformats.org/officeDocument/2006/relationships/hyperlink" Target="https://www.marketing91.com/marketing-mix-youtube/"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types-of-products/" TargetMode="External"/><Relationship Id="rId2" Type="http://schemas.openxmlformats.org/officeDocument/2006/relationships/hyperlink" Target="https://www.marketing91.com/international-marketi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marketing91.com/channel-levels-consumer-industrial-marketing-channel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marketing91.com/product-placement/"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marketing91.com/marketing-mix-sony/" TargetMode="External"/><Relationship Id="rId7" Type="http://schemas.openxmlformats.org/officeDocument/2006/relationships/hyperlink" Target="https://www.marketing91.com/marketing-strategy-of-amazon/" TargetMode="External"/><Relationship Id="rId2" Type="http://schemas.openxmlformats.org/officeDocument/2006/relationships/hyperlink" Target="https://www.marketing91.com/marketing-mix-converse/" TargetMode="External"/><Relationship Id="rId1" Type="http://schemas.openxmlformats.org/officeDocument/2006/relationships/slideLayout" Target="../slideLayouts/slideLayout7.xml"/><Relationship Id="rId6" Type="http://schemas.openxmlformats.org/officeDocument/2006/relationships/hyperlink" Target="https://www.marketing91.com/swot-analysis-samsung/" TargetMode="External"/><Relationship Id="rId5" Type="http://schemas.openxmlformats.org/officeDocument/2006/relationships/hyperlink" Target="https://www.marketing91.com/8-marketing-strategy-lessons-from-microsoft/" TargetMode="External"/><Relationship Id="rId4" Type="http://schemas.openxmlformats.org/officeDocument/2006/relationships/hyperlink" Target="https://www.marketing91.com/marketing-strategy-appl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066799"/>
          </a:xfrm>
        </p:spPr>
        <p:txBody>
          <a:bodyPr/>
          <a:lstStyle/>
          <a:p>
            <a:pPr algn="ctr"/>
            <a:r>
              <a:rPr lang="en-US" dirty="0" smtClean="0"/>
              <a:t>Types of Advertising</a:t>
            </a:r>
            <a:endParaRPr lang="en-US" dirty="0"/>
          </a:p>
        </p:txBody>
      </p:sp>
      <p:sp>
        <p:nvSpPr>
          <p:cNvPr id="3" name="Subtitle 2"/>
          <p:cNvSpPr>
            <a:spLocks noGrp="1"/>
          </p:cNvSpPr>
          <p:nvPr>
            <p:ph type="subTitle" idx="1"/>
          </p:nvPr>
        </p:nvSpPr>
        <p:spPr>
          <a:xfrm>
            <a:off x="381000" y="3048000"/>
            <a:ext cx="7391400" cy="1981200"/>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153400" cy="5632311"/>
          </a:xfrm>
          <a:prstGeom prst="rect">
            <a:avLst/>
          </a:prstGeom>
        </p:spPr>
        <p:txBody>
          <a:bodyPr wrap="square">
            <a:spAutoFit/>
          </a:bodyPr>
          <a:lstStyle/>
          <a:p>
            <a:r>
              <a:rPr lang="en-US" sz="2400" dirty="0" smtClean="0"/>
              <a:t>A) Magazine advertising</a:t>
            </a:r>
          </a:p>
          <a:p>
            <a:r>
              <a:rPr lang="en-US" sz="2400" dirty="0" smtClean="0"/>
              <a:t>These are also known as periodical advertisements in which a weekly fortnightly or monthly magazine are used for advertising. Ads are printed in the corners or on the entire page of the magazine and sometimes even an extra page might be inserted simply for advertising. </a:t>
            </a:r>
            <a:endParaRPr lang="en-US" sz="2400" dirty="0" smtClean="0"/>
          </a:p>
          <a:p>
            <a:endParaRPr lang="en-US" sz="2400" dirty="0" smtClean="0"/>
          </a:p>
          <a:p>
            <a:r>
              <a:rPr lang="en-US" sz="2400" dirty="0" smtClean="0"/>
              <a:t>Ads </a:t>
            </a:r>
            <a:r>
              <a:rPr lang="en-US" sz="2400" dirty="0" smtClean="0"/>
              <a:t>are categorized and segregated according to the magazine category for example business magazines will feature ads from </a:t>
            </a:r>
            <a:r>
              <a:rPr lang="en-US" sz="2400" dirty="0" smtClean="0">
                <a:hlinkClick r:id="rId2"/>
              </a:rPr>
              <a:t>Rolex</a:t>
            </a:r>
            <a:r>
              <a:rPr lang="en-US" sz="2400" dirty="0" smtClean="0"/>
              <a:t> watches, while entertainment magazines will feature ads from high branded apparels.</a:t>
            </a:r>
          </a:p>
          <a:p>
            <a:r>
              <a:rPr lang="en-US" sz="2400" dirty="0" smtClean="0"/>
              <a:t/>
            </a:r>
            <a:br>
              <a:rPr lang="en-US" sz="2400" dirty="0" smtClean="0"/>
            </a:b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5940088"/>
          </a:xfrm>
          <a:prstGeom prst="rect">
            <a:avLst/>
          </a:prstGeom>
        </p:spPr>
        <p:txBody>
          <a:bodyPr wrap="square">
            <a:spAutoFit/>
          </a:bodyPr>
          <a:lstStyle/>
          <a:p>
            <a:r>
              <a:rPr lang="en-US" sz="2000" dirty="0" smtClean="0"/>
              <a:t>B) Brochures or handouts</a:t>
            </a:r>
          </a:p>
          <a:p>
            <a:r>
              <a:rPr lang="en-US" sz="2000" dirty="0" smtClean="0"/>
              <a:t>Brochures are specific advertising materials used to promote a particular product usually given at a point of sale are handed out at different locations. Brochure advertisings do not use any base like magazine advertising and are independent</a:t>
            </a:r>
            <a:r>
              <a:rPr lang="en-US" sz="2000" dirty="0" smtClean="0"/>
              <a:t>.</a:t>
            </a:r>
          </a:p>
          <a:p>
            <a:endParaRPr lang="en-US" sz="2000" dirty="0" smtClean="0"/>
          </a:p>
          <a:p>
            <a:endParaRPr lang="en-US" sz="2000" dirty="0" smtClean="0"/>
          </a:p>
          <a:p>
            <a:endParaRPr lang="en-US" sz="2000" dirty="0" smtClean="0"/>
          </a:p>
          <a:p>
            <a:endParaRPr lang="en-US" sz="2000" dirty="0" smtClean="0"/>
          </a:p>
          <a:p>
            <a:r>
              <a:rPr lang="en-US" sz="2000" dirty="0" smtClean="0"/>
              <a:t>C)  Newspaper advertising</a:t>
            </a:r>
          </a:p>
          <a:p>
            <a:r>
              <a:rPr lang="en-US" sz="2000" dirty="0" smtClean="0"/>
              <a:t>Newspapers display a huge number of ads in them, right from matrimonial services to job hunt, to the notifications and circulars from the Governments. Newspapers were the extremely popular form of advertising in the early 20th century and to some extent it still is. But with the advent of the Internet and digital advertising newspapers have moved to tablet </a:t>
            </a:r>
            <a:r>
              <a:rPr lang="en-US" sz="2000" dirty="0" err="1" smtClean="0"/>
              <a:t>pcs</a:t>
            </a:r>
            <a:r>
              <a:rPr lang="en-US" sz="2000" dirty="0" smtClean="0"/>
              <a:t> and that is where the advertisements are now being displayed.</a:t>
            </a:r>
          </a:p>
          <a:p>
            <a:r>
              <a:rPr lang="en-US" sz="2000" dirty="0" smtClean="0"/>
              <a:t/>
            </a:r>
            <a:br>
              <a:rPr lang="en-US" sz="2000" dirty="0" smtClean="0"/>
            </a:b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001000" cy="5632311"/>
          </a:xfrm>
          <a:prstGeom prst="rect">
            <a:avLst/>
          </a:prstGeom>
        </p:spPr>
        <p:txBody>
          <a:bodyPr wrap="square">
            <a:spAutoFit/>
          </a:bodyPr>
          <a:lstStyle/>
          <a:p>
            <a:r>
              <a:rPr lang="en-US" sz="2400" dirty="0" smtClean="0"/>
              <a:t>7) Outdoor </a:t>
            </a:r>
            <a:r>
              <a:rPr lang="en-US" sz="2400" dirty="0" smtClean="0"/>
              <a:t>advertising</a:t>
            </a:r>
          </a:p>
          <a:p>
            <a:endParaRPr lang="en-US" sz="2400" dirty="0" smtClean="0"/>
          </a:p>
          <a:p>
            <a:r>
              <a:rPr lang="en-US" sz="2400" dirty="0" smtClean="0"/>
              <a:t>Outdoor advertising consists of displaying large posters banners or hoardings with the advertisement. These are displayed on the side of the road, on the glass of large buildings, or on specifically targeted places that have huge inflow from the public</a:t>
            </a:r>
            <a:r>
              <a:rPr lang="en-US" sz="2400" dirty="0" smtClean="0"/>
              <a:t>.</a:t>
            </a:r>
          </a:p>
          <a:p>
            <a:endParaRPr lang="en-US" sz="2400" dirty="0" smtClean="0"/>
          </a:p>
          <a:p>
            <a:r>
              <a:rPr lang="en-US" sz="2400" dirty="0" smtClean="0"/>
              <a:t> </a:t>
            </a:r>
            <a:r>
              <a:rPr lang="en-US" sz="2400" dirty="0" smtClean="0"/>
              <a:t>While earlier printed ads were used for outdoor advertising recently, they have been replaced by digital boards. These boards display the advertising without the hassle of getting ads printed.</a:t>
            </a:r>
          </a:p>
          <a:p>
            <a:r>
              <a:rPr lang="en-US" sz="2400" dirty="0" smtClean="0"/>
              <a:t/>
            </a:r>
            <a:br>
              <a:rPr lang="en-US" sz="2400" dirty="0" smtClean="0"/>
            </a:b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229600" cy="4893647"/>
          </a:xfrm>
          <a:prstGeom prst="rect">
            <a:avLst/>
          </a:prstGeom>
        </p:spPr>
        <p:txBody>
          <a:bodyPr wrap="square">
            <a:spAutoFit/>
          </a:bodyPr>
          <a:lstStyle/>
          <a:p>
            <a:r>
              <a:rPr lang="en-US" sz="2400" dirty="0" smtClean="0"/>
              <a:t>8) Global Advertising</a:t>
            </a:r>
          </a:p>
          <a:p>
            <a:r>
              <a:rPr lang="en-US" sz="2400" dirty="0" smtClean="0"/>
              <a:t>Google advertising is more of a strategy that the type of advertising but some have classified these as a separate type of advertising. In Global Advertising, a single Ad runs throughout all the countries where the product is present, irrespective of the audience and their language. Apple ads are known to be the most effective global ads. </a:t>
            </a:r>
            <a:endParaRPr lang="en-US" sz="2400" dirty="0" smtClean="0"/>
          </a:p>
          <a:p>
            <a:endParaRPr lang="en-US" sz="2400" dirty="0" smtClean="0"/>
          </a:p>
          <a:p>
            <a:endParaRPr lang="en-US" sz="2400" dirty="0" smtClean="0"/>
          </a:p>
          <a:p>
            <a:r>
              <a:rPr lang="en-US" sz="2400" dirty="0" smtClean="0"/>
              <a:t>They </a:t>
            </a:r>
            <a:r>
              <a:rPr lang="en-US" sz="2400" dirty="0" smtClean="0"/>
              <a:t>also are known for not endorsing any celebrities to promote the product. The ads are homogeneous and run through the entire world in the English.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77200" cy="5262979"/>
          </a:xfrm>
          <a:prstGeom prst="rect">
            <a:avLst/>
          </a:prstGeom>
        </p:spPr>
        <p:txBody>
          <a:bodyPr wrap="square">
            <a:spAutoFit/>
          </a:bodyPr>
          <a:lstStyle/>
          <a:p>
            <a:r>
              <a:rPr lang="en-US" sz="2400" dirty="0" smtClean="0"/>
              <a:t>9) Outdoor Blank Space </a:t>
            </a:r>
            <a:r>
              <a:rPr lang="en-US" sz="2400" dirty="0" smtClean="0"/>
              <a:t>Advertising</a:t>
            </a:r>
          </a:p>
          <a:p>
            <a:endParaRPr lang="en-US" sz="2400" dirty="0" smtClean="0"/>
          </a:p>
          <a:p>
            <a:endParaRPr lang="en-US" sz="2400" dirty="0" smtClean="0"/>
          </a:p>
          <a:p>
            <a:r>
              <a:rPr lang="en-US" sz="2400" dirty="0" smtClean="0"/>
              <a:t>It is a newer form of advertising which ensures a large reach of audience. Occupying the empty spaces for advertisements is known as space advertising. Examples include the spaces of metros, buses, cabs, flight seats &amp; movie theatre seats (where advertising is done on the removable seat covers) etc. </a:t>
            </a:r>
            <a:endParaRPr lang="en-US" sz="2400" dirty="0" smtClean="0"/>
          </a:p>
          <a:p>
            <a:endParaRPr lang="en-US" sz="2400" dirty="0" smtClean="0"/>
          </a:p>
          <a:p>
            <a:endParaRPr lang="en-US" sz="2400" dirty="0" smtClean="0"/>
          </a:p>
          <a:p>
            <a:r>
              <a:rPr lang="en-US" sz="2400" dirty="0" smtClean="0"/>
              <a:t>Since </a:t>
            </a:r>
            <a:r>
              <a:rPr lang="en-US" sz="2400" dirty="0" smtClean="0"/>
              <a:t>a huge number of people use these facilities and they have a long shelf life, they have proved very effective.</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5262979"/>
          </a:xfrm>
          <a:prstGeom prst="rect">
            <a:avLst/>
          </a:prstGeom>
        </p:spPr>
        <p:txBody>
          <a:bodyPr wrap="square">
            <a:spAutoFit/>
          </a:bodyPr>
          <a:lstStyle/>
          <a:p>
            <a:r>
              <a:rPr lang="en-US" sz="2800" dirty="0" smtClean="0"/>
              <a:t>10) </a:t>
            </a:r>
            <a:r>
              <a:rPr lang="en-US" sz="2800" dirty="0" smtClean="0"/>
              <a:t>E-mailers</a:t>
            </a:r>
          </a:p>
          <a:p>
            <a:endParaRPr lang="en-US" sz="2800" dirty="0" smtClean="0"/>
          </a:p>
          <a:p>
            <a:r>
              <a:rPr lang="en-US" sz="2800" dirty="0" smtClean="0"/>
              <a:t>While some have classified this under internet advertising E-mailers have gained a separate category owing to the fact of personalization. The emails sent from companies have a personalized message including a personalized greeting makes E-mailers more effective than most of the forms of advertising. Companies work hard so that mail reaches the inbox of the customer rather than junk mail and thousands of dollars are spent to ensure that</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909310"/>
          </a:xfrm>
          <a:prstGeom prst="rect">
            <a:avLst/>
          </a:prstGeom>
        </p:spPr>
        <p:txBody>
          <a:bodyPr wrap="square">
            <a:spAutoFit/>
          </a:bodyPr>
          <a:lstStyle/>
          <a:p>
            <a:pPr fontAlgn="base"/>
            <a:r>
              <a:rPr lang="en-US" dirty="0" smtClean="0"/>
              <a:t>Some of the different types of advertising are:-</a:t>
            </a:r>
          </a:p>
          <a:p>
            <a:pPr marL="342900" indent="-342900" fontAlgn="base">
              <a:buAutoNum type="arabicPeriod"/>
            </a:pPr>
            <a:r>
              <a:rPr lang="en-US" dirty="0" smtClean="0"/>
              <a:t>Product </a:t>
            </a:r>
            <a:r>
              <a:rPr lang="en-US" dirty="0" smtClean="0"/>
              <a:t>Advertising </a:t>
            </a:r>
            <a:endParaRPr lang="en-US" dirty="0" smtClean="0"/>
          </a:p>
          <a:p>
            <a:pPr marL="342900" indent="-342900" fontAlgn="base"/>
            <a:endParaRPr lang="en-US" dirty="0" smtClean="0"/>
          </a:p>
          <a:p>
            <a:pPr marL="342900" indent="-342900" fontAlgn="base"/>
            <a:r>
              <a:rPr lang="en-US" dirty="0" smtClean="0"/>
              <a:t>2</a:t>
            </a:r>
            <a:r>
              <a:rPr lang="en-US" dirty="0" smtClean="0"/>
              <a:t>. Corporate Advertising </a:t>
            </a:r>
            <a:endParaRPr lang="en-US" dirty="0" smtClean="0"/>
          </a:p>
          <a:p>
            <a:pPr marL="342900" indent="-342900" fontAlgn="base"/>
            <a:endParaRPr lang="en-US" dirty="0" smtClean="0"/>
          </a:p>
          <a:p>
            <a:pPr marL="342900" indent="-342900" fontAlgn="base"/>
            <a:r>
              <a:rPr lang="en-US" dirty="0" smtClean="0"/>
              <a:t>3</a:t>
            </a:r>
            <a:r>
              <a:rPr lang="en-US" dirty="0" smtClean="0"/>
              <a:t>. Competitive Advertising </a:t>
            </a:r>
            <a:endParaRPr lang="en-US" dirty="0" smtClean="0"/>
          </a:p>
          <a:p>
            <a:pPr marL="342900" indent="-342900" fontAlgn="base"/>
            <a:endParaRPr lang="en-US" dirty="0" smtClean="0"/>
          </a:p>
          <a:p>
            <a:pPr marL="342900" indent="-342900" fontAlgn="base"/>
            <a:r>
              <a:rPr lang="en-US" dirty="0" smtClean="0"/>
              <a:t>4</a:t>
            </a:r>
            <a:r>
              <a:rPr lang="en-US" dirty="0" smtClean="0"/>
              <a:t>. Comparative Advertising </a:t>
            </a:r>
            <a:endParaRPr lang="en-US" dirty="0" smtClean="0"/>
          </a:p>
          <a:p>
            <a:pPr marL="342900" indent="-342900" fontAlgn="base"/>
            <a:endParaRPr lang="en-US" dirty="0" smtClean="0"/>
          </a:p>
          <a:p>
            <a:pPr marL="342900" indent="-342900" fontAlgn="base"/>
            <a:r>
              <a:rPr lang="en-US" dirty="0" smtClean="0"/>
              <a:t>5</a:t>
            </a:r>
            <a:r>
              <a:rPr lang="en-US" dirty="0" smtClean="0"/>
              <a:t>. Commercial Advertising </a:t>
            </a:r>
            <a:endParaRPr lang="en-US" dirty="0" smtClean="0"/>
          </a:p>
          <a:p>
            <a:pPr marL="342900" indent="-342900" fontAlgn="base"/>
            <a:endParaRPr lang="en-US" dirty="0" smtClean="0"/>
          </a:p>
          <a:p>
            <a:pPr marL="342900" indent="-342900" fontAlgn="base"/>
            <a:r>
              <a:rPr lang="en-US" dirty="0" smtClean="0"/>
              <a:t>6</a:t>
            </a:r>
            <a:r>
              <a:rPr lang="en-US" dirty="0" smtClean="0"/>
              <a:t>. Advocacy Advertising </a:t>
            </a:r>
            <a:endParaRPr lang="en-US" dirty="0" smtClean="0"/>
          </a:p>
          <a:p>
            <a:pPr marL="342900" indent="-342900" fontAlgn="base"/>
            <a:endParaRPr lang="en-US" dirty="0" smtClean="0"/>
          </a:p>
          <a:p>
            <a:pPr marL="342900" indent="-342900" fontAlgn="base"/>
            <a:r>
              <a:rPr lang="en-US" dirty="0" smtClean="0"/>
              <a:t>7</a:t>
            </a:r>
            <a:r>
              <a:rPr lang="en-US" dirty="0" smtClean="0"/>
              <a:t>. Interactive </a:t>
            </a:r>
            <a:r>
              <a:rPr lang="en-US" dirty="0" smtClean="0"/>
              <a:t>Advertising</a:t>
            </a:r>
          </a:p>
          <a:p>
            <a:pPr marL="342900" indent="-342900" fontAlgn="base"/>
            <a:endParaRPr lang="en-US" dirty="0" smtClean="0"/>
          </a:p>
          <a:p>
            <a:pPr fontAlgn="base"/>
            <a:r>
              <a:rPr lang="en-US" dirty="0" smtClean="0"/>
              <a:t>8. Service Advertising </a:t>
            </a:r>
            <a:endParaRPr lang="en-US" dirty="0" smtClean="0"/>
          </a:p>
          <a:p>
            <a:pPr fontAlgn="base"/>
            <a:endParaRPr lang="en-US" dirty="0" smtClean="0"/>
          </a:p>
          <a:p>
            <a:pPr fontAlgn="base"/>
            <a:r>
              <a:rPr lang="en-US" dirty="0" smtClean="0"/>
              <a:t>9</a:t>
            </a:r>
            <a:r>
              <a:rPr lang="en-US" dirty="0" smtClean="0"/>
              <a:t>. Financial Advertising </a:t>
            </a:r>
            <a:endParaRPr lang="en-US" dirty="0" smtClean="0"/>
          </a:p>
          <a:p>
            <a:pPr fontAlgn="base"/>
            <a:endParaRPr lang="en-US" dirty="0" smtClean="0"/>
          </a:p>
          <a:p>
            <a:pPr fontAlgn="base"/>
            <a:r>
              <a:rPr lang="en-US" dirty="0" smtClean="0"/>
              <a:t>10</a:t>
            </a:r>
            <a:r>
              <a:rPr lang="en-US" dirty="0" smtClean="0"/>
              <a:t>. Response Advertising </a:t>
            </a:r>
            <a:endParaRPr lang="en-US" dirty="0" smtClean="0"/>
          </a:p>
          <a:p>
            <a:pPr fontAlgn="base"/>
            <a:endParaRPr 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3416320"/>
          </a:xfrm>
          <a:prstGeom prst="rect">
            <a:avLst/>
          </a:prstGeom>
        </p:spPr>
        <p:txBody>
          <a:bodyPr wrap="square">
            <a:spAutoFit/>
          </a:bodyPr>
          <a:lstStyle/>
          <a:p>
            <a:pPr fontAlgn="base"/>
            <a:r>
              <a:rPr lang="en-US" dirty="0" smtClean="0"/>
              <a:t>11. Covert Advertising </a:t>
            </a:r>
            <a:endParaRPr lang="en-US" dirty="0" smtClean="0"/>
          </a:p>
          <a:p>
            <a:pPr fontAlgn="base"/>
            <a:endParaRPr lang="en-US" dirty="0" smtClean="0"/>
          </a:p>
          <a:p>
            <a:pPr fontAlgn="base"/>
            <a:endParaRPr lang="en-US" dirty="0" smtClean="0"/>
          </a:p>
          <a:p>
            <a:pPr fontAlgn="base"/>
            <a:r>
              <a:rPr lang="en-US" dirty="0" smtClean="0"/>
              <a:t>12. Surrogate Advertising </a:t>
            </a:r>
            <a:endParaRPr lang="en-US" dirty="0" smtClean="0"/>
          </a:p>
          <a:p>
            <a:pPr fontAlgn="base"/>
            <a:endParaRPr lang="en-US" dirty="0" smtClean="0"/>
          </a:p>
          <a:p>
            <a:pPr fontAlgn="base"/>
            <a:endParaRPr lang="en-US" dirty="0" smtClean="0"/>
          </a:p>
          <a:p>
            <a:pPr fontAlgn="base"/>
            <a:r>
              <a:rPr lang="en-US" dirty="0" smtClean="0"/>
              <a:t>13. Public Service Advertising </a:t>
            </a:r>
            <a:endParaRPr lang="en-US" dirty="0" smtClean="0"/>
          </a:p>
          <a:p>
            <a:pPr fontAlgn="base"/>
            <a:endParaRPr lang="en-US" dirty="0" smtClean="0"/>
          </a:p>
          <a:p>
            <a:pPr fontAlgn="base"/>
            <a:endParaRPr lang="en-US" dirty="0" smtClean="0"/>
          </a:p>
          <a:p>
            <a:pPr fontAlgn="base"/>
            <a:r>
              <a:rPr lang="en-US" dirty="0" smtClean="0"/>
              <a:t>14. Celebrity Advertising</a:t>
            </a:r>
            <a:r>
              <a:rPr lang="en-US" dirty="0" smtClean="0"/>
              <a:t>.</a:t>
            </a:r>
          </a:p>
          <a:p>
            <a:pPr fontAlgn="base"/>
            <a:endParaRPr lang="en-US" dirty="0" smtClean="0"/>
          </a:p>
          <a:p>
            <a:pPr fontAlgn="base"/>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1"/>
            <a:ext cx="7924800" cy="5016758"/>
          </a:xfrm>
          <a:prstGeom prst="rect">
            <a:avLst/>
          </a:prstGeom>
        </p:spPr>
        <p:txBody>
          <a:bodyPr wrap="square">
            <a:spAutoFit/>
          </a:bodyPr>
          <a:lstStyle/>
          <a:p>
            <a:pPr marL="342900" indent="-342900">
              <a:buAutoNum type="arabicParenR"/>
            </a:pPr>
            <a:r>
              <a:rPr lang="en-US" sz="2000" dirty="0" smtClean="0"/>
              <a:t>Online Advertising</a:t>
            </a:r>
          </a:p>
          <a:p>
            <a:pPr marL="342900" indent="-342900"/>
            <a:endParaRPr lang="en-US" sz="2000" dirty="0" smtClean="0"/>
          </a:p>
          <a:p>
            <a:r>
              <a:rPr lang="en-US" sz="2000" dirty="0" smtClean="0"/>
              <a:t>Online advertising or digital advertising as a form in which the message is conveyed via the internet. For every website ads are a major source of revenue. Advertising online has become very popular in the last decade and has surpassed the expectations of most of the advertising experts. 60% revenue of </a:t>
            </a:r>
            <a:r>
              <a:rPr lang="en-US" sz="2000" dirty="0" smtClean="0">
                <a:hlinkClick r:id="rId2"/>
              </a:rPr>
              <a:t>Google</a:t>
            </a:r>
            <a:r>
              <a:rPr lang="en-US" sz="2000" dirty="0" smtClean="0"/>
              <a:t> is generated from ads and the same goes for </a:t>
            </a:r>
            <a:r>
              <a:rPr lang="en-US" sz="2000" dirty="0" err="1" smtClean="0">
                <a:hlinkClick r:id="rId3"/>
              </a:rPr>
              <a:t>Facebook</a:t>
            </a:r>
            <a:r>
              <a:rPr lang="en-US" sz="2000" dirty="0" smtClean="0"/>
              <a:t>.</a:t>
            </a:r>
          </a:p>
          <a:p>
            <a:endParaRPr lang="en-US" sz="2000" dirty="0" smtClean="0"/>
          </a:p>
          <a:p>
            <a:endParaRPr lang="en-US" sz="2000" dirty="0" smtClean="0"/>
          </a:p>
          <a:p>
            <a:r>
              <a:rPr lang="en-US" sz="2000" dirty="0" smtClean="0"/>
              <a:t>Online advertising has become so effective that a particular ad can be targeted to a specific person of specific age of a specific location on a specific time. In terms of </a:t>
            </a:r>
            <a:r>
              <a:rPr lang="en-US" sz="2000" dirty="0" smtClean="0">
                <a:hlinkClick r:id="rId4"/>
              </a:rPr>
              <a:t>pricing</a:t>
            </a:r>
            <a:r>
              <a:rPr lang="en-US" sz="2000" dirty="0" smtClean="0"/>
              <a:t> advertising online is very cheap compared to all other forms of advertising.</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5940088"/>
          </a:xfrm>
          <a:prstGeom prst="rect">
            <a:avLst/>
          </a:prstGeom>
        </p:spPr>
        <p:txBody>
          <a:bodyPr wrap="square">
            <a:spAutoFit/>
          </a:bodyPr>
          <a:lstStyle/>
          <a:p>
            <a:r>
              <a:rPr lang="en-US" sz="2000" dirty="0" smtClean="0"/>
              <a:t>ads on </a:t>
            </a:r>
            <a:r>
              <a:rPr lang="en-US" sz="2000" dirty="0" err="1" smtClean="0">
                <a:hlinkClick r:id="rId2"/>
              </a:rPr>
              <a:t>youtube</a:t>
            </a:r>
            <a:r>
              <a:rPr lang="en-US" sz="2000" dirty="0" smtClean="0"/>
              <a:t>, </a:t>
            </a:r>
            <a:r>
              <a:rPr lang="en-US" sz="2000" dirty="0" err="1" smtClean="0"/>
              <a:t>Facebook</a:t>
            </a:r>
            <a:r>
              <a:rPr lang="en-US" sz="2000" dirty="0" smtClean="0"/>
              <a:t> Ads, Ads displayed on Google search results page are an example of Online Advertising</a:t>
            </a:r>
            <a:r>
              <a:rPr lang="en-US" sz="2000" dirty="0" smtClean="0"/>
              <a:t>.</a:t>
            </a:r>
          </a:p>
          <a:p>
            <a:endParaRPr lang="en-US" sz="2000" dirty="0" smtClean="0"/>
          </a:p>
          <a:p>
            <a:r>
              <a:rPr lang="en-US" sz="2000" dirty="0" smtClean="0"/>
              <a:t>a) SMS advertising</a:t>
            </a:r>
          </a:p>
          <a:p>
            <a:r>
              <a:rPr lang="en-US" sz="2000" dirty="0" smtClean="0"/>
              <a:t>SMS marketing is the major source of mobile advertising. Users are informed about the product or service in 160 or fewer characters. This was when the internet was not available on mobile phones. Once mobile phones got access to internet all internet advertising flowed to mobile and experts suggest that mobile advertising will be the only major advertising </a:t>
            </a:r>
            <a:r>
              <a:rPr lang="en-US" sz="2000" dirty="0" smtClean="0">
                <a:hlinkClick r:id="rId3"/>
              </a:rPr>
              <a:t>strategy</a:t>
            </a:r>
            <a:r>
              <a:rPr lang="en-US" sz="2000" dirty="0" smtClean="0"/>
              <a:t> for almost every company in near future</a:t>
            </a:r>
            <a:r>
              <a:rPr lang="en-US" sz="2000" dirty="0" smtClean="0"/>
              <a:t>.</a:t>
            </a:r>
          </a:p>
          <a:p>
            <a:endParaRPr lang="en-US" sz="2000" dirty="0" smtClean="0"/>
          </a:p>
          <a:p>
            <a:r>
              <a:rPr lang="en-US" sz="2000" dirty="0" smtClean="0"/>
              <a:t>The reach from mobile advertising is fast personalized and effective and just like online advertising it comes for a very little cost. The difference between online ads and mobile advertising is that online ads can be accessed from any device like computer or laptops, mobile advertising is only via mobile.</a:t>
            </a:r>
          </a:p>
          <a:p>
            <a:r>
              <a:rPr lang="en-US" sz="2000" dirty="0" smtClean="0"/>
              <a:t/>
            </a:r>
            <a:br>
              <a:rPr lang="en-US" sz="2000" dirty="0" smtClean="0"/>
            </a:b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940088"/>
          </a:xfrm>
          <a:prstGeom prst="rect">
            <a:avLst/>
          </a:prstGeom>
        </p:spPr>
        <p:txBody>
          <a:bodyPr wrap="square">
            <a:spAutoFit/>
          </a:bodyPr>
          <a:lstStyle/>
          <a:p>
            <a:r>
              <a:rPr lang="en-US" sz="2000" dirty="0" smtClean="0"/>
              <a:t>2) Television </a:t>
            </a:r>
            <a:r>
              <a:rPr lang="en-US" sz="2000" dirty="0" smtClean="0"/>
              <a:t>Ads</a:t>
            </a:r>
          </a:p>
          <a:p>
            <a:endParaRPr lang="en-US" sz="2000" dirty="0" smtClean="0"/>
          </a:p>
          <a:p>
            <a:r>
              <a:rPr lang="en-US" sz="2000" dirty="0" smtClean="0"/>
              <a:t>About a decade ago television was the most popular form of advertising. Events like the super bowl, </a:t>
            </a:r>
            <a:r>
              <a:rPr lang="en-US" sz="2000" dirty="0" smtClean="0">
                <a:hlinkClick r:id="rId2"/>
              </a:rPr>
              <a:t>international</a:t>
            </a:r>
            <a:r>
              <a:rPr lang="en-US" sz="2000" dirty="0" smtClean="0"/>
              <a:t> cricket games, Olympics where the top attractions for advertisers to advertise about their </a:t>
            </a:r>
            <a:r>
              <a:rPr lang="en-US" sz="2000" dirty="0" smtClean="0">
                <a:hlinkClick r:id="rId3"/>
              </a:rPr>
              <a:t>products</a:t>
            </a:r>
            <a:r>
              <a:rPr lang="en-US" sz="2000" dirty="0" smtClean="0"/>
              <a:t>. To some extent, it still is effective for most advertisers but with the advent of online streaming of television on mobiles, marketers have now moved from television to online as their preferred advertising medium</a:t>
            </a:r>
            <a:r>
              <a:rPr lang="en-US" sz="2000" dirty="0" smtClean="0"/>
              <a:t>.</a:t>
            </a:r>
          </a:p>
          <a:p>
            <a:endParaRPr lang="en-US" sz="2000" dirty="0" smtClean="0"/>
          </a:p>
          <a:p>
            <a:r>
              <a:rPr lang="en-US" sz="2000" dirty="0" smtClean="0"/>
              <a:t>Another form of television and infomercial. An infomercial is a specially designed advertisement for information and awareness of the public. The term information comes from the combination of words information and commercial. Ads of almost all products are shown on television. Although it is costly, Television Ads are till date one of the best types of advertising and have the most fantastic reach for a large audience.</a:t>
            </a:r>
          </a:p>
          <a:p>
            <a:r>
              <a:rPr lang="en-US" sz="2000" dirty="0" smtClean="0"/>
              <a:t/>
            </a:r>
            <a:br>
              <a:rPr lang="en-US" sz="2000" dirty="0" smtClean="0"/>
            </a:b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4893647"/>
          </a:xfrm>
          <a:prstGeom prst="rect">
            <a:avLst/>
          </a:prstGeom>
        </p:spPr>
        <p:txBody>
          <a:bodyPr wrap="square">
            <a:spAutoFit/>
          </a:bodyPr>
          <a:lstStyle/>
          <a:p>
            <a:pPr algn="just"/>
            <a:r>
              <a:rPr lang="en-US" sz="2400" dirty="0" smtClean="0"/>
              <a:t>3) Ads in </a:t>
            </a:r>
            <a:r>
              <a:rPr lang="en-US" sz="2400" dirty="0" smtClean="0"/>
              <a:t>Theatres</a:t>
            </a:r>
          </a:p>
          <a:p>
            <a:pPr algn="just"/>
            <a:endParaRPr lang="en-US" sz="2400" dirty="0" smtClean="0"/>
          </a:p>
          <a:p>
            <a:pPr algn="just"/>
            <a:r>
              <a:rPr lang="en-US" sz="2400" dirty="0" smtClean="0"/>
              <a:t>The advertisements in movie theatres before all the movies start or during the intimation are called movie ads. These are one of the costliest forms of advertising since people cannot skip it change the </a:t>
            </a:r>
            <a:r>
              <a:rPr lang="en-US" sz="2400" dirty="0" smtClean="0">
                <a:hlinkClick r:id="rId2"/>
              </a:rPr>
              <a:t>channel</a:t>
            </a:r>
            <a:r>
              <a:rPr lang="en-US" sz="2400" dirty="0" smtClean="0"/>
              <a:t> or move away</a:t>
            </a:r>
            <a:r>
              <a:rPr lang="en-US" sz="2400" dirty="0" smtClean="0"/>
              <a:t>.</a:t>
            </a:r>
          </a:p>
          <a:p>
            <a:pPr algn="just"/>
            <a:endParaRPr lang="en-US" sz="2400" dirty="0" smtClean="0"/>
          </a:p>
          <a:p>
            <a:pPr algn="just"/>
            <a:r>
              <a:rPr lang="en-US" sz="2400" dirty="0" smtClean="0"/>
              <a:t> </a:t>
            </a:r>
            <a:r>
              <a:rPr lang="en-US" sz="2400" dirty="0" smtClean="0"/>
              <a:t>Many of the companies have started opting for movie ads since it ensures that the entire message reaches the audience and unlike online advertising, the audience cannot interfere till the advertisement is over. Movie ads are different from placement ads.</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8534400" cy="5016758"/>
          </a:xfrm>
          <a:prstGeom prst="rect">
            <a:avLst/>
          </a:prstGeom>
        </p:spPr>
        <p:txBody>
          <a:bodyPr wrap="square">
            <a:spAutoFit/>
          </a:bodyPr>
          <a:lstStyle/>
          <a:p>
            <a:r>
              <a:rPr lang="en-US" sz="3200" dirty="0" smtClean="0"/>
              <a:t>4) Product </a:t>
            </a:r>
            <a:r>
              <a:rPr lang="en-US" sz="3200" dirty="0" smtClean="0"/>
              <a:t>Placement</a:t>
            </a:r>
          </a:p>
          <a:p>
            <a:endParaRPr lang="en-US" sz="3200" dirty="0" smtClean="0"/>
          </a:p>
          <a:p>
            <a:endParaRPr lang="en-US" sz="3200" dirty="0" smtClean="0"/>
          </a:p>
          <a:p>
            <a:r>
              <a:rPr lang="en-US" sz="3200" dirty="0" smtClean="0">
                <a:hlinkClick r:id="rId2"/>
              </a:rPr>
              <a:t>Product placement</a:t>
            </a:r>
            <a:r>
              <a:rPr lang="en-US" sz="3200" dirty="0" smtClean="0"/>
              <a:t> is called covert advertising wherein a product is quietly embedded in the entertainment media. Most of the times there is no mention of the product although the audience sees the product. Movies are the major places where product placement is done.</a:t>
            </a:r>
            <a:endParaRPr lang="en-US"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016758"/>
          </a:xfrm>
          <a:prstGeom prst="rect">
            <a:avLst/>
          </a:prstGeom>
        </p:spPr>
        <p:txBody>
          <a:bodyPr wrap="square">
            <a:spAutoFit/>
          </a:bodyPr>
          <a:lstStyle/>
          <a:p>
            <a:r>
              <a:rPr lang="en-US" sz="2000" dirty="0" smtClean="0"/>
              <a:t>They could be a few TV shows where product placement has been used but the effectiveness is observed more in movies than TV shows</a:t>
            </a:r>
            <a:r>
              <a:rPr lang="en-US" sz="2000" dirty="0" smtClean="0"/>
              <a:t>.</a:t>
            </a:r>
          </a:p>
          <a:p>
            <a:endParaRPr lang="en-US" sz="2000" dirty="0" smtClean="0"/>
          </a:p>
          <a:p>
            <a:r>
              <a:rPr lang="en-US" sz="2000" dirty="0" smtClean="0"/>
              <a:t>Will Smith is seen playing with his </a:t>
            </a:r>
            <a:r>
              <a:rPr lang="en-US" sz="2000" dirty="0" smtClean="0">
                <a:hlinkClick r:id="rId2"/>
              </a:rPr>
              <a:t>Converse</a:t>
            </a:r>
            <a:r>
              <a:rPr lang="en-US" sz="2000" dirty="0" smtClean="0"/>
              <a:t> shoes in the movie I Robot. Several brands of beer are advertised in How I met your Mother. </a:t>
            </a:r>
            <a:endParaRPr lang="en-US" sz="2000" dirty="0" smtClean="0"/>
          </a:p>
          <a:p>
            <a:endParaRPr lang="en-US" sz="2000" dirty="0" smtClean="0"/>
          </a:p>
          <a:p>
            <a:r>
              <a:rPr lang="en-US" sz="2000" dirty="0" smtClean="0"/>
              <a:t>In </a:t>
            </a:r>
            <a:r>
              <a:rPr lang="en-US" sz="2000" dirty="0" smtClean="0"/>
              <a:t>popular shows like Family Guy, humorous advertisements are placed all over the TV show like Red Bull, </a:t>
            </a:r>
            <a:r>
              <a:rPr lang="en-US" sz="2000" dirty="0" smtClean="0">
                <a:hlinkClick r:id="rId3"/>
              </a:rPr>
              <a:t>Sony</a:t>
            </a:r>
            <a:r>
              <a:rPr lang="en-US" sz="2000" dirty="0" smtClean="0"/>
              <a:t>, </a:t>
            </a:r>
            <a:r>
              <a:rPr lang="en-US" sz="2000" dirty="0" smtClean="0">
                <a:hlinkClick r:id="rId4"/>
              </a:rPr>
              <a:t>Apple</a:t>
            </a:r>
            <a:r>
              <a:rPr lang="en-US" sz="2000" dirty="0" smtClean="0"/>
              <a:t>, </a:t>
            </a:r>
            <a:r>
              <a:rPr lang="en-US" sz="2000" dirty="0" smtClean="0">
                <a:hlinkClick r:id="rId5"/>
              </a:rPr>
              <a:t>Microsoft</a:t>
            </a:r>
            <a:r>
              <a:rPr lang="en-US" sz="2000" dirty="0" smtClean="0"/>
              <a:t>, </a:t>
            </a:r>
            <a:r>
              <a:rPr lang="en-US" sz="2000" dirty="0" smtClean="0">
                <a:hlinkClick r:id="rId6"/>
              </a:rPr>
              <a:t>Samsung</a:t>
            </a:r>
            <a:r>
              <a:rPr lang="en-US" sz="2000" dirty="0" smtClean="0"/>
              <a:t> and many more</a:t>
            </a:r>
            <a:r>
              <a:rPr lang="en-US" sz="2000" dirty="0" smtClean="0"/>
              <a:t>.</a:t>
            </a:r>
          </a:p>
          <a:p>
            <a:endParaRPr lang="en-US" sz="2000" dirty="0" smtClean="0"/>
          </a:p>
          <a:p>
            <a:endParaRPr lang="en-US" sz="2000" dirty="0" smtClean="0"/>
          </a:p>
          <a:p>
            <a:r>
              <a:rPr lang="en-US" sz="2000" dirty="0" smtClean="0"/>
              <a:t>With so many people subscribing to Netflix and </a:t>
            </a:r>
            <a:r>
              <a:rPr lang="en-US" sz="2000" dirty="0" smtClean="0">
                <a:hlinkClick r:id="rId7"/>
              </a:rPr>
              <a:t>Amazon</a:t>
            </a:r>
            <a:r>
              <a:rPr lang="en-US" sz="2000" dirty="0" smtClean="0"/>
              <a:t> prime, Product placement is increasingly being used and is one of the popular Types of Advertising.</a:t>
            </a:r>
            <a:endParaRPr 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534400" cy="4708981"/>
          </a:xfrm>
          <a:prstGeom prst="rect">
            <a:avLst/>
          </a:prstGeom>
        </p:spPr>
        <p:txBody>
          <a:bodyPr wrap="square">
            <a:spAutoFit/>
          </a:bodyPr>
          <a:lstStyle/>
          <a:p>
            <a:r>
              <a:rPr lang="en-US" sz="2000" dirty="0" smtClean="0"/>
              <a:t>5) </a:t>
            </a:r>
            <a:r>
              <a:rPr lang="en-US" sz="2000" dirty="0" smtClean="0"/>
              <a:t>Radio</a:t>
            </a:r>
          </a:p>
          <a:p>
            <a:endParaRPr lang="en-US" sz="2000" dirty="0" smtClean="0"/>
          </a:p>
          <a:p>
            <a:r>
              <a:rPr lang="en-US" sz="2000" dirty="0" smtClean="0"/>
              <a:t>Radio advertisements are the ones that are broadcast it through radio waves and heard on radios all over the place. These mostly consist of audible advertisements or jingles. </a:t>
            </a:r>
            <a:endParaRPr lang="en-US" sz="2000" dirty="0" smtClean="0"/>
          </a:p>
          <a:p>
            <a:endParaRPr lang="en-US" sz="2000" dirty="0" smtClean="0"/>
          </a:p>
          <a:p>
            <a:r>
              <a:rPr lang="en-US" sz="2000" dirty="0" smtClean="0"/>
              <a:t>While </a:t>
            </a:r>
            <a:r>
              <a:rPr lang="en-US" sz="2000" dirty="0" smtClean="0"/>
              <a:t>some consider this to be an ineffective form of advertising there are still many followers listen to the radio every morning</a:t>
            </a:r>
            <a:r>
              <a:rPr lang="en-US" sz="2000" dirty="0" smtClean="0"/>
              <a:t>.</a:t>
            </a:r>
          </a:p>
          <a:p>
            <a:endParaRPr lang="en-US" sz="2000" dirty="0" smtClean="0"/>
          </a:p>
          <a:p>
            <a:r>
              <a:rPr lang="en-US" sz="2000" dirty="0" smtClean="0"/>
              <a:t>Advertisement for almost every product can be found on the radio. Every single feature and benefit of the product have to be explained on the radio, unlike other sources where the customer can see the product for inside.</a:t>
            </a:r>
          </a:p>
          <a:p>
            <a:r>
              <a:rPr lang="en-US" sz="2000" dirty="0" smtClean="0"/>
              <a:t/>
            </a:r>
            <a:br>
              <a:rPr lang="en-US" sz="2000" dirty="0" smtClean="0"/>
            </a:br>
            <a:endParaRPr 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077200" cy="923330"/>
          </a:xfrm>
          <a:prstGeom prst="rect">
            <a:avLst/>
          </a:prstGeom>
        </p:spPr>
        <p:txBody>
          <a:bodyPr wrap="square">
            <a:spAutoFit/>
          </a:bodyPr>
          <a:lstStyle/>
          <a:p>
            <a:r>
              <a:rPr lang="en-US" dirty="0" smtClean="0"/>
              <a:t>6) Print Advertising</a:t>
            </a:r>
          </a:p>
          <a:p>
            <a:r>
              <a:rPr lang="en-US" dirty="0" smtClean="0"/>
              <a:t/>
            </a:r>
            <a:br>
              <a:rPr lang="en-US" dirty="0" smtClean="0"/>
            </a:br>
            <a:endParaRPr lang="en-US" dirty="0"/>
          </a:p>
        </p:txBody>
      </p:sp>
      <p:sp>
        <p:nvSpPr>
          <p:cNvPr id="3" name="Rectangle 2"/>
          <p:cNvSpPr/>
          <p:nvPr/>
        </p:nvSpPr>
        <p:spPr>
          <a:xfrm>
            <a:off x="381000" y="914400"/>
            <a:ext cx="8610600" cy="5016758"/>
          </a:xfrm>
          <a:prstGeom prst="rect">
            <a:avLst/>
          </a:prstGeom>
        </p:spPr>
        <p:txBody>
          <a:bodyPr wrap="square">
            <a:spAutoFit/>
          </a:bodyPr>
          <a:lstStyle/>
          <a:p>
            <a:r>
              <a:rPr lang="en-US" sz="3200" dirty="0" smtClean="0"/>
              <a:t>Printing is the slowly decreasing form of advertising. There were days before the evolution of television when printing was a major source of advertising and considered to be one of the most effective media. </a:t>
            </a:r>
            <a:endParaRPr lang="en-US" sz="3200" dirty="0" smtClean="0"/>
          </a:p>
          <a:p>
            <a:endParaRPr lang="en-US" sz="3200" dirty="0" smtClean="0"/>
          </a:p>
          <a:p>
            <a:r>
              <a:rPr lang="en-US" sz="3200" dirty="0" smtClean="0"/>
              <a:t>But </a:t>
            </a:r>
            <a:r>
              <a:rPr lang="en-US" sz="3200" dirty="0" smtClean="0"/>
              <a:t>since the explosion of television usage, print advertisements have taken a backseat</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TotalTime>
  <Words>836</Words>
  <Application>Microsoft Office PowerPoint</Application>
  <PresentationFormat>On-screen Show (4:3)</PresentationFormat>
  <Paragraphs>119</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Concourse</vt:lpstr>
      <vt:lpstr>Types of Advertising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Advertising</dc:title>
  <dc:creator>Ashutosh</dc:creator>
  <cp:lastModifiedBy>Ashutosh</cp:lastModifiedBy>
  <cp:revision>5</cp:revision>
  <dcterms:created xsi:type="dcterms:W3CDTF">2020-04-17T14:05:23Z</dcterms:created>
  <dcterms:modified xsi:type="dcterms:W3CDTF">2020-04-18T05:06:29Z</dcterms:modified>
</cp:coreProperties>
</file>