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486110E-B224-4CE2-AD2F-732D20DC5AC1}" type="datetimeFigureOut">
              <a:rPr lang="en-US" smtClean="0"/>
              <a:pPr/>
              <a:t>4/15/2020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969DCB7-919D-4F95-8D4A-8A422D82FD2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486110E-B224-4CE2-AD2F-732D20DC5AC1}"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969DCB7-919D-4F95-8D4A-8A422D82FD2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486110E-B224-4CE2-AD2F-732D20DC5AC1}"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969DCB7-919D-4F95-8D4A-8A422D82FD2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486110E-B224-4CE2-AD2F-732D20DC5AC1}"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969DCB7-919D-4F95-8D4A-8A422D82FD25}"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486110E-B224-4CE2-AD2F-732D20DC5AC1}"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969DCB7-919D-4F95-8D4A-8A422D82FD25}"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486110E-B224-4CE2-AD2F-732D20DC5AC1}" type="datetimeFigureOut">
              <a:rPr lang="en-US" smtClean="0"/>
              <a:pPr/>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969DCB7-919D-4F95-8D4A-8A422D82FD25}"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486110E-B224-4CE2-AD2F-732D20DC5AC1}" type="datetimeFigureOut">
              <a:rPr lang="en-US" smtClean="0"/>
              <a:pPr/>
              <a:t>4/15/2020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969DCB7-919D-4F95-8D4A-8A422D82FD2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4486110E-B224-4CE2-AD2F-732D20DC5AC1}" type="datetimeFigureOut">
              <a:rPr lang="en-US" smtClean="0"/>
              <a:pPr/>
              <a:t>4/15/2020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969DCB7-919D-4F95-8D4A-8A422D82FD25}"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4486110E-B224-4CE2-AD2F-732D20DC5AC1}" type="datetimeFigureOut">
              <a:rPr lang="en-US" smtClean="0"/>
              <a:pPr/>
              <a:t>4/15/2020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969DCB7-919D-4F95-8D4A-8A422D82FD2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4486110E-B224-4CE2-AD2F-732D20DC5AC1}" type="datetimeFigureOut">
              <a:rPr lang="en-US" smtClean="0"/>
              <a:pPr/>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969DCB7-919D-4F95-8D4A-8A422D82FD2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486110E-B224-4CE2-AD2F-732D20DC5AC1}" type="datetimeFigureOut">
              <a:rPr lang="en-US" smtClean="0"/>
              <a:pPr/>
              <a:t>4/15/2020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969DCB7-919D-4F95-8D4A-8A422D82FD25}"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486110E-B224-4CE2-AD2F-732D20DC5AC1}" type="datetimeFigureOut">
              <a:rPr lang="en-US" smtClean="0"/>
              <a:pPr/>
              <a:t>4/15/2020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969DCB7-919D-4F95-8D4A-8A422D82FD2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7801"/>
            <a:ext cx="7772400" cy="2134562"/>
          </a:xfrm>
        </p:spPr>
        <p:txBody>
          <a:bodyPr>
            <a:normAutofit fontScale="90000"/>
          </a:bodyPr>
          <a:lstStyle/>
          <a:p>
            <a:pPr algn="ctr"/>
            <a:r>
              <a:rPr lang="en-US" dirty="0" smtClean="0"/>
              <a:t>Difference Between Old Concept and Modern Concept of Marketing</a:t>
            </a:r>
            <a:endParaRPr lang="en-US" dirty="0"/>
          </a:p>
        </p:txBody>
      </p:sp>
      <p:sp>
        <p:nvSpPr>
          <p:cNvPr id="3" name="Subtitle 2"/>
          <p:cNvSpPr>
            <a:spLocks noGrp="1"/>
          </p:cNvSpPr>
          <p:nvPr>
            <p:ph type="subTitle" idx="1"/>
          </p:nvPr>
        </p:nvSpPr>
        <p:spPr>
          <a:xfrm>
            <a:off x="228600" y="4648200"/>
            <a:ext cx="64008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229600" cy="5078313"/>
          </a:xfrm>
          <a:prstGeom prst="rect">
            <a:avLst/>
          </a:prstGeom>
        </p:spPr>
        <p:txBody>
          <a:bodyPr wrap="square">
            <a:spAutoFit/>
          </a:bodyPr>
          <a:lstStyle/>
          <a:p>
            <a:pPr algn="just"/>
            <a:r>
              <a:rPr lang="en-US" sz="3600" b="1" dirty="0"/>
              <a:t>4. Type Of Process</a:t>
            </a:r>
            <a:endParaRPr lang="en-US" sz="3600" dirty="0"/>
          </a:p>
          <a:p>
            <a:pPr algn="just"/>
            <a:r>
              <a:rPr lang="en-US" sz="3600" dirty="0"/>
              <a:t/>
            </a:r>
            <a:br>
              <a:rPr lang="en-US" sz="3600" dirty="0"/>
            </a:br>
            <a:endParaRPr lang="en-US" sz="3600" dirty="0"/>
          </a:p>
          <a:p>
            <a:pPr algn="just"/>
            <a:r>
              <a:rPr lang="en-US" sz="3600" b="1" dirty="0"/>
              <a:t>Old Concept:</a:t>
            </a:r>
            <a:r>
              <a:rPr lang="en-US" sz="3600" dirty="0"/>
              <a:t> It is a product-oriented process</a:t>
            </a:r>
          </a:p>
          <a:p>
            <a:pPr algn="just"/>
            <a:r>
              <a:rPr lang="en-US" sz="3600" b="1" dirty="0"/>
              <a:t>New Concept:</a:t>
            </a:r>
            <a:r>
              <a:rPr lang="en-US" sz="3600" dirty="0"/>
              <a:t> It is a customer-oriented process</a:t>
            </a:r>
          </a:p>
          <a:p>
            <a:pPr algn="just"/>
            <a:r>
              <a:rPr lang="en-US" sz="3600" dirty="0" smtClean="0"/>
              <a:t/>
            </a:r>
            <a:br>
              <a:rPr lang="en-US" sz="3600" dirty="0" smtClean="0"/>
            </a:b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1"/>
            <a:ext cx="8153400" cy="6186309"/>
          </a:xfrm>
          <a:prstGeom prst="rect">
            <a:avLst/>
          </a:prstGeom>
        </p:spPr>
        <p:txBody>
          <a:bodyPr wrap="square">
            <a:spAutoFit/>
          </a:bodyPr>
          <a:lstStyle/>
          <a:p>
            <a:r>
              <a:rPr lang="en-US" sz="3600" b="1" dirty="0"/>
              <a:t>5. Focus On</a:t>
            </a:r>
            <a:endParaRPr lang="en-US" sz="3600" dirty="0"/>
          </a:p>
          <a:p>
            <a:r>
              <a:rPr lang="en-US" sz="3600" dirty="0"/>
              <a:t/>
            </a:r>
            <a:br>
              <a:rPr lang="en-US" sz="3600" dirty="0"/>
            </a:br>
            <a:endParaRPr lang="en-US" sz="3600" dirty="0"/>
          </a:p>
          <a:p>
            <a:r>
              <a:rPr lang="en-US" sz="3600" b="1" dirty="0"/>
              <a:t>Old Concept:</a:t>
            </a:r>
            <a:r>
              <a:rPr lang="en-US" sz="3600" dirty="0"/>
              <a:t> It gives focus on mass production and large volume sales</a:t>
            </a:r>
          </a:p>
          <a:p>
            <a:r>
              <a:rPr lang="en-US" sz="3600" b="1" dirty="0"/>
              <a:t>New Concept:</a:t>
            </a:r>
            <a:r>
              <a:rPr lang="en-US" sz="3600" dirty="0"/>
              <a:t> It gives focus on consumer satisfaction and social welfare</a:t>
            </a:r>
          </a:p>
          <a:p>
            <a:r>
              <a:rPr lang="en-US" sz="3600" dirty="0" smtClean="0"/>
              <a:t/>
            </a:r>
            <a:br>
              <a:rPr lang="en-US" sz="3600" dirty="0" smtClean="0"/>
            </a:b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6001643"/>
          </a:xfrm>
          <a:prstGeom prst="rect">
            <a:avLst/>
          </a:prstGeom>
        </p:spPr>
        <p:txBody>
          <a:bodyPr wrap="square">
            <a:spAutoFit/>
          </a:bodyPr>
          <a:lstStyle/>
          <a:p>
            <a:r>
              <a:rPr lang="en-US" sz="3200" b="1" dirty="0"/>
              <a:t>6. Start/End</a:t>
            </a:r>
            <a:endParaRPr lang="en-US" sz="3200" dirty="0"/>
          </a:p>
          <a:p>
            <a:r>
              <a:rPr lang="en-US" sz="3200" dirty="0"/>
              <a:t/>
            </a:r>
            <a:br>
              <a:rPr lang="en-US" sz="3200" dirty="0"/>
            </a:br>
            <a:endParaRPr lang="en-US" sz="3200" dirty="0"/>
          </a:p>
          <a:p>
            <a:r>
              <a:rPr lang="en-US" sz="3200" b="1" dirty="0"/>
              <a:t>Old Concept:</a:t>
            </a:r>
            <a:r>
              <a:rPr lang="en-US" sz="3200" dirty="0"/>
              <a:t> Marketing process starts after production and ends after the sale</a:t>
            </a:r>
          </a:p>
          <a:p>
            <a:r>
              <a:rPr lang="en-US" sz="3200" b="1" dirty="0"/>
              <a:t>New Concept:</a:t>
            </a:r>
            <a:r>
              <a:rPr lang="en-US" sz="3200" dirty="0"/>
              <a:t> Marketing process starts before production (identification of needs, wants, tastes of consumers) and ends after the satisfaction of consumers.</a:t>
            </a:r>
          </a:p>
          <a:p>
            <a:r>
              <a:rPr lang="en-US" sz="3200" dirty="0" smtClean="0"/>
              <a:t/>
            </a:r>
            <a:br>
              <a:rPr lang="en-US" sz="3200" dirty="0" smtClean="0"/>
            </a:b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1"/>
            <a:ext cx="8001000" cy="5632311"/>
          </a:xfrm>
          <a:prstGeom prst="rect">
            <a:avLst/>
          </a:prstGeom>
        </p:spPr>
        <p:txBody>
          <a:bodyPr wrap="square">
            <a:spAutoFit/>
          </a:bodyPr>
          <a:lstStyle/>
          <a:p>
            <a:r>
              <a:rPr lang="en-US" sz="3600" b="1" dirty="0"/>
              <a:t>7. Marketing Information System</a:t>
            </a:r>
            <a:endParaRPr lang="en-US" sz="3600" dirty="0"/>
          </a:p>
          <a:p>
            <a:r>
              <a:rPr lang="en-US" sz="3600" dirty="0"/>
              <a:t/>
            </a:r>
            <a:br>
              <a:rPr lang="en-US" sz="3600" dirty="0"/>
            </a:br>
            <a:endParaRPr lang="en-US" sz="3600" dirty="0"/>
          </a:p>
          <a:p>
            <a:r>
              <a:rPr lang="en-US" sz="3600" b="1" dirty="0"/>
              <a:t>Old Concept:</a:t>
            </a:r>
            <a:r>
              <a:rPr lang="en-US" sz="3600" dirty="0"/>
              <a:t> It does not use marketing information system</a:t>
            </a:r>
          </a:p>
          <a:p>
            <a:r>
              <a:rPr lang="en-US" sz="3600" b="1" dirty="0"/>
              <a:t>New Concept:</a:t>
            </a:r>
            <a:r>
              <a:rPr lang="en-US" sz="3600" dirty="0"/>
              <a:t> Marketing system plays an important role in new concept of marketing.</a:t>
            </a:r>
          </a:p>
          <a:p>
            <a:r>
              <a:rPr lang="en-US" sz="3600" dirty="0" smtClean="0"/>
              <a:t/>
            </a:r>
            <a:br>
              <a:rPr lang="en-US" sz="3600" dirty="0" smtClean="0"/>
            </a:br>
            <a:endParaRPr lang="en-US"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077200" cy="5632311"/>
          </a:xfrm>
          <a:prstGeom prst="rect">
            <a:avLst/>
          </a:prstGeom>
        </p:spPr>
        <p:txBody>
          <a:bodyPr wrap="square">
            <a:spAutoFit/>
          </a:bodyPr>
          <a:lstStyle/>
          <a:p>
            <a:r>
              <a:rPr lang="en-US" sz="4000" b="1" dirty="0"/>
              <a:t>8. Social Responsibilities</a:t>
            </a:r>
            <a:endParaRPr lang="en-US" sz="4000" dirty="0"/>
          </a:p>
          <a:p>
            <a:r>
              <a:rPr lang="en-US" sz="4000" dirty="0"/>
              <a:t/>
            </a:r>
            <a:br>
              <a:rPr lang="en-US" sz="4000" dirty="0"/>
            </a:br>
            <a:endParaRPr lang="en-US" sz="4000" dirty="0"/>
          </a:p>
          <a:p>
            <a:r>
              <a:rPr lang="en-US" sz="4000" b="1" dirty="0"/>
              <a:t>Old Concept:</a:t>
            </a:r>
            <a:r>
              <a:rPr lang="en-US" sz="4000" dirty="0"/>
              <a:t> It ignores social responsibilities</a:t>
            </a:r>
          </a:p>
          <a:p>
            <a:r>
              <a:rPr lang="en-US" sz="4000" b="1" dirty="0"/>
              <a:t>New Concept:</a:t>
            </a:r>
            <a:r>
              <a:rPr lang="en-US" sz="4000" dirty="0"/>
              <a:t> It gives emphasis on social responsibilities</a:t>
            </a:r>
            <a:br>
              <a:rPr lang="en-US" sz="4000" dirty="0"/>
            </a:br>
            <a:r>
              <a:rPr lang="en-US" sz="4000" dirty="0"/>
              <a:t/>
            </a:r>
            <a:br>
              <a:rPr lang="en-US" sz="4000" dirty="0"/>
            </a:br>
            <a:endParaRPr lang="en-US" sz="4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199"/>
            <a:ext cx="8382000" cy="5355312"/>
          </a:xfrm>
          <a:prstGeom prst="rect">
            <a:avLst/>
          </a:prstGeom>
        </p:spPr>
        <p:txBody>
          <a:bodyPr wrap="square">
            <a:spAutoFit/>
          </a:bodyPr>
          <a:lstStyle/>
          <a:p>
            <a:r>
              <a:rPr lang="en-US" b="1" dirty="0"/>
              <a:t>1.Consumer Satisfaction</a:t>
            </a:r>
            <a:endParaRPr lang="en-US" dirty="0"/>
          </a:p>
          <a:p>
            <a:r>
              <a:rPr lang="en-US" dirty="0"/>
              <a:t/>
            </a:r>
            <a:br>
              <a:rPr lang="en-US" dirty="0"/>
            </a:br>
            <a:r>
              <a:rPr lang="en-US" dirty="0"/>
              <a:t>The old concept of marketing gives emphasis to earn maximum profit by selling more and more products while the modern concept gives emphasis to provide maximum satisfaction to the customers and only then earn profit. Modern concept is customer-oriented whereas old concept is sales-oriented.</a:t>
            </a:r>
          </a:p>
          <a:p>
            <a:r>
              <a:rPr lang="en-US" dirty="0"/>
              <a:t/>
            </a:r>
            <a:br>
              <a:rPr lang="en-US" dirty="0"/>
            </a:br>
            <a:endParaRPr lang="en-US" dirty="0"/>
          </a:p>
          <a:p>
            <a:r>
              <a:rPr lang="en-US" b="1" dirty="0"/>
              <a:t>2. Integrated Process</a:t>
            </a:r>
            <a:endParaRPr lang="en-US" dirty="0"/>
          </a:p>
          <a:p>
            <a:r>
              <a:rPr lang="en-US" dirty="0"/>
              <a:t/>
            </a:r>
            <a:br>
              <a:rPr lang="en-US" dirty="0"/>
            </a:br>
            <a:r>
              <a:rPr lang="en-US" dirty="0"/>
              <a:t>According to the modern concept, marketing is a dynamic and integrated process in which it is not only necessary to have relationship among all the marketing activities, it is also essential to have proper plan of all activities and coordination among them. Modern concept gives more emphasis to the study of the needs, wants of customers and their behavioral system.</a:t>
            </a:r>
          </a:p>
          <a:p>
            <a:r>
              <a:rPr lang="en-US" dirty="0" smtClean="0"/>
              <a:t/>
            </a:r>
            <a:br>
              <a:rPr lang="en-US" dirty="0" smtClean="0"/>
            </a:b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533400"/>
            <a:ext cx="8229600" cy="5693866"/>
          </a:xfrm>
          <a:prstGeom prst="rect">
            <a:avLst/>
          </a:prstGeom>
        </p:spPr>
        <p:txBody>
          <a:bodyPr wrap="square">
            <a:spAutoFit/>
          </a:bodyPr>
          <a:lstStyle/>
          <a:p>
            <a:r>
              <a:rPr lang="en-US" sz="2800" b="1" dirty="0"/>
              <a:t>3. Marketing As A Social System</a:t>
            </a:r>
            <a:endParaRPr lang="en-US" sz="2800" dirty="0"/>
          </a:p>
          <a:p>
            <a:r>
              <a:rPr lang="en-US" sz="2800" dirty="0"/>
              <a:t/>
            </a:r>
            <a:br>
              <a:rPr lang="en-US" sz="2800" dirty="0"/>
            </a:br>
            <a:r>
              <a:rPr lang="en-US" sz="2800" dirty="0"/>
              <a:t>In the old concept of marketing more emphasis was given to selling. Searching future customers, giving information about goods or services to them, making them willingness to buy etc. are the functions of marketing. According to the modern concept, marketing is supposed to be a social system in which involves various business activities and functions. They remain affecting one another.</a:t>
            </a:r>
            <a:br>
              <a:rPr lang="en-US" sz="2800" dirty="0"/>
            </a:b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6740307"/>
          </a:xfrm>
          <a:prstGeom prst="rect">
            <a:avLst/>
          </a:prstGeom>
        </p:spPr>
        <p:txBody>
          <a:bodyPr wrap="square">
            <a:spAutoFit/>
          </a:bodyPr>
          <a:lstStyle/>
          <a:p>
            <a:r>
              <a:rPr lang="en-US" sz="3600" b="1" dirty="0"/>
              <a:t>4. System Approach</a:t>
            </a:r>
            <a:endParaRPr lang="en-US" sz="3600" dirty="0"/>
          </a:p>
          <a:p>
            <a:r>
              <a:rPr lang="en-US" sz="3600" dirty="0"/>
              <a:t/>
            </a:r>
            <a:br>
              <a:rPr lang="en-US" sz="3600" dirty="0"/>
            </a:br>
            <a:r>
              <a:rPr lang="en-US" sz="3600" dirty="0"/>
              <a:t>The modern concept of marketing gives emphasis to systematic study of marketing and systems approach. This means, all the activities of marketing should, in a coordinated and integrated manner, be directed towards the main objective of the organization.</a:t>
            </a:r>
            <a:br>
              <a:rPr lang="en-US" sz="3600" dirty="0"/>
            </a:br>
            <a:r>
              <a:rPr lang="en-US" sz="3600" dirty="0"/>
              <a:t/>
            </a:r>
            <a:br>
              <a:rPr lang="en-US" sz="3600" dirty="0"/>
            </a:b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5355312"/>
          </a:xfrm>
          <a:prstGeom prst="rect">
            <a:avLst/>
          </a:prstGeom>
        </p:spPr>
        <p:txBody>
          <a:bodyPr wrap="square">
            <a:spAutoFit/>
          </a:bodyPr>
          <a:lstStyle/>
          <a:p>
            <a:r>
              <a:rPr lang="en-US" b="1" dirty="0"/>
              <a:t>5. Marketing Information System</a:t>
            </a:r>
            <a:endParaRPr lang="en-US" dirty="0"/>
          </a:p>
          <a:p>
            <a:r>
              <a:rPr lang="en-US" dirty="0"/>
              <a:t/>
            </a:r>
            <a:br>
              <a:rPr lang="en-US" dirty="0"/>
            </a:br>
            <a:r>
              <a:rPr lang="en-US" dirty="0"/>
              <a:t>The modern concept of marketing also gives emphasis to the use of information system in order to increase benefit and productivity of the firm. Consumer research is necessary for consumer satisfaction for which adequate information need to be collected. So, information system occupies an important place in the modern concept of marketing. Old concept of marketing lacks it.</a:t>
            </a:r>
          </a:p>
          <a:p>
            <a:r>
              <a:rPr lang="en-US" dirty="0"/>
              <a:t/>
            </a:r>
            <a:br>
              <a:rPr lang="en-US" dirty="0"/>
            </a:br>
            <a:endParaRPr lang="en-US" dirty="0"/>
          </a:p>
          <a:p>
            <a:r>
              <a:rPr lang="en-US" b="1" dirty="0"/>
              <a:t>6. Social Responsibility</a:t>
            </a:r>
            <a:endParaRPr lang="en-US" dirty="0"/>
          </a:p>
          <a:p>
            <a:r>
              <a:rPr lang="en-US" dirty="0"/>
              <a:t/>
            </a:r>
            <a:br>
              <a:rPr lang="en-US" dirty="0"/>
            </a:br>
            <a:r>
              <a:rPr lang="en-US" dirty="0"/>
              <a:t>The nature of modern concept of marketing is based on social responsibility. Peoples' welfare, high living standard, protection of environment, maximum satisfaction of consumer etc. are such factors which motivate business organization to adopt marketing policy full of social responsibility. </a:t>
            </a:r>
          </a:p>
          <a:p>
            <a:r>
              <a:rPr lang="en-US" dirty="0" smtClean="0"/>
              <a:t/>
            </a:r>
            <a:br>
              <a:rPr lang="en-US" dirty="0" smtClean="0"/>
            </a:b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33400" y="304801"/>
            <a:ext cx="8001000" cy="4719638"/>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a:r>
              <a:rPr lang="en-US" sz="2000" b="1" i="1" dirty="0"/>
              <a:t>Concept of Marketing:</a:t>
            </a:r>
            <a:r>
              <a:rPr lang="en-US" sz="2000" dirty="0"/>
              <a:t>       Marketing is the processes by which products are made available to the ultimate consumers form their point of origin. It consists of those activities which are meant to ensure the flow of goods and services form the producers to the consumers.</a:t>
            </a:r>
          </a:p>
          <a:p>
            <a:pPr algn="just"/>
            <a:r>
              <a:rPr lang="en-US" sz="2000" dirty="0"/>
              <a:t>       The following are some of the precise definitions</a:t>
            </a:r>
            <a:r>
              <a:rPr lang="en-US" sz="2000" dirty="0" smtClean="0"/>
              <a:t>:</a:t>
            </a:r>
          </a:p>
          <a:p>
            <a:pPr algn="just"/>
            <a:endParaRPr lang="en-US" sz="2000" dirty="0"/>
          </a:p>
          <a:p>
            <a:pPr algn="just"/>
            <a:r>
              <a:rPr lang="en-US" sz="2000" b="1" i="1" dirty="0" smtClean="0"/>
              <a:t>Defined </a:t>
            </a:r>
            <a:r>
              <a:rPr lang="en-US" sz="2000" b="1" i="1" dirty="0"/>
              <a:t>by Philip </a:t>
            </a:r>
            <a:r>
              <a:rPr lang="en-US" sz="2000" b="1" i="1" dirty="0" err="1"/>
              <a:t>Kotler</a:t>
            </a:r>
            <a:r>
              <a:rPr lang="en-US" sz="2000" b="1" i="1" dirty="0"/>
              <a:t>:</a:t>
            </a:r>
            <a:endParaRPr lang="en-US" sz="2000" dirty="0"/>
          </a:p>
          <a:p>
            <a:pPr algn="just"/>
            <a:r>
              <a:rPr lang="en-US" sz="2000" dirty="0"/>
              <a:t>       In the opinion of Philip </a:t>
            </a:r>
            <a:r>
              <a:rPr lang="en-US" sz="2000" dirty="0" err="1"/>
              <a:t>Kotler</a:t>
            </a:r>
            <a:r>
              <a:rPr lang="en-US" sz="2000" dirty="0"/>
              <a:t>, 'Marketing is getting goods and services the right people, at the right place, at the right time, at the right price, with the right communication and promotion</a:t>
            </a:r>
            <a:r>
              <a:rPr lang="en-US" sz="2000" dirty="0" smtClean="0"/>
              <a:t>.‘</a:t>
            </a:r>
          </a:p>
          <a:p>
            <a:pPr algn="just"/>
            <a:endParaRPr lang="en-US" sz="2000" dirty="0"/>
          </a:p>
          <a:p>
            <a:pPr algn="just"/>
            <a:r>
              <a:rPr lang="en-US" sz="2000" b="1" i="1" dirty="0"/>
              <a:t>Defined by the American Marketing Association:</a:t>
            </a:r>
            <a:endParaRPr lang="en-US" sz="2000" dirty="0"/>
          </a:p>
          <a:p>
            <a:pPr algn="just"/>
            <a:r>
              <a:rPr lang="en-US" sz="2000" dirty="0"/>
              <a:t>       According to the American Marketing Association, 'Marketing denotes all those activities concerned with the flow of goods and services from the producer or supplier to the consumer or inducer.'</a:t>
            </a:r>
          </a:p>
          <a:p>
            <a:pPr algn="just"/>
            <a:r>
              <a:rPr lang="en-US" sz="2000" dirty="0"/>
              <a:t>       Over the last few decades, the concept of marketing has gone propone changes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609600"/>
            <a:ext cx="8001000" cy="4339650"/>
          </a:xfrm>
          <a:prstGeom prst="rect">
            <a:avLst/>
          </a:prstGeom>
          <a:noFill/>
        </p:spPr>
        <p:txBody>
          <a:bodyPr wrap="square" rtlCol="0">
            <a:spAutoFit/>
          </a:bodyPr>
          <a:lstStyle/>
          <a:p>
            <a:endParaRPr lang="en-US" sz="13800" dirty="0" smtClean="0"/>
          </a:p>
          <a:p>
            <a:r>
              <a:rPr lang="en-US" sz="13800" dirty="0" smtClean="0"/>
              <a:t>THANKS  </a:t>
            </a:r>
            <a:endParaRPr lang="en-US" sz="13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0999"/>
            <a:ext cx="8534400" cy="5632311"/>
          </a:xfrm>
          <a:prstGeom prst="rect">
            <a:avLst/>
          </a:prstGeom>
        </p:spPr>
        <p:txBody>
          <a:bodyPr wrap="square">
            <a:spAutoFit/>
          </a:bodyPr>
          <a:lstStyle/>
          <a:p>
            <a:pPr algn="just"/>
            <a:r>
              <a:rPr lang="en-US" sz="2000" dirty="0"/>
              <a:t>There are five concepts of marketing which are adopted by the </a:t>
            </a:r>
            <a:r>
              <a:rPr lang="en-US" sz="2000" dirty="0" smtClean="0"/>
              <a:t>organizations </a:t>
            </a:r>
            <a:r>
              <a:rPr lang="en-US" sz="2000" dirty="0"/>
              <a:t>for their marketing activities. They are discussed as follows</a:t>
            </a:r>
            <a:r>
              <a:rPr lang="en-US" sz="2000" dirty="0" smtClean="0"/>
              <a:t>:</a:t>
            </a:r>
          </a:p>
          <a:p>
            <a:pPr algn="just"/>
            <a:endParaRPr lang="en-US" sz="2000" dirty="0"/>
          </a:p>
          <a:p>
            <a:pPr marL="457200" indent="-457200" algn="just">
              <a:buAutoNum type="arabicPeriod"/>
            </a:pPr>
            <a:r>
              <a:rPr lang="en-US" sz="2000" b="1" i="1" dirty="0" smtClean="0"/>
              <a:t>Production </a:t>
            </a:r>
            <a:r>
              <a:rPr lang="en-US" sz="2000" b="1" i="1" dirty="0"/>
              <a:t>Concept:</a:t>
            </a:r>
            <a:r>
              <a:rPr lang="en-US" sz="2000" dirty="0"/>
              <a:t>       This concept holds that the consumers will support those products that are produced in large quantities at low unit cost. The authorities of this view believe that marketing can be managed by managing production. It involves high production efficiency with wide distribution network. This concept holds well in cases where there is high demand and supply</a:t>
            </a:r>
            <a:r>
              <a:rPr lang="en-US" sz="2000" dirty="0" smtClean="0"/>
              <a:t>.</a:t>
            </a:r>
          </a:p>
          <a:p>
            <a:pPr marL="457200" indent="-457200" algn="just">
              <a:buAutoNum type="arabicPeriod"/>
            </a:pPr>
            <a:endParaRPr lang="en-US" sz="2000" dirty="0"/>
          </a:p>
          <a:p>
            <a:pPr algn="just"/>
            <a:r>
              <a:rPr lang="en-US" sz="2000" b="1" i="1" dirty="0"/>
              <a:t>2. Product Concept:</a:t>
            </a:r>
            <a:r>
              <a:rPr lang="en-US" sz="2000" dirty="0"/>
              <a:t>       Under this concept, the producers believe that if the product is good and reasonably priced, it will be quite popular among the consumers even though no special marketing efforts are made. They are of the opinion that it is the quality of the products that attract the customers. The qualities of goods yield satisfactory sales and profit</a:t>
            </a:r>
            <a:r>
              <a:rPr lang="en-US" sz="2000" dirty="0" smtClean="0"/>
              <a:t>. </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6001643"/>
          </a:xfrm>
          <a:prstGeom prst="rect">
            <a:avLst/>
          </a:prstGeom>
        </p:spPr>
        <p:txBody>
          <a:bodyPr wrap="square">
            <a:spAutoFit/>
          </a:bodyPr>
          <a:lstStyle/>
          <a:p>
            <a:endParaRPr lang="en-US" sz="2400" dirty="0" smtClean="0"/>
          </a:p>
          <a:p>
            <a:r>
              <a:rPr lang="en-US" sz="2400" b="1" i="1" dirty="0" smtClean="0"/>
              <a:t>3. Selling Concept:</a:t>
            </a:r>
            <a:r>
              <a:rPr lang="en-US" sz="2400" dirty="0" smtClean="0"/>
              <a:t>       It is presumed that consumers will not buy as much as they are expected to unless they are convinced. The consumption lays emphasis on getting sufficient sale for its products. Under this concept, it is assumed that the products are sold and not bought. In other words, consumers' satisfaction is considered secondary and selling the product is considered primary</a:t>
            </a:r>
          </a:p>
          <a:p>
            <a:endParaRPr lang="en-US" sz="2400" dirty="0" smtClean="0"/>
          </a:p>
          <a:p>
            <a:r>
              <a:rPr lang="en-US" sz="2400" b="1" i="1" dirty="0" smtClean="0"/>
              <a:t>4. Marketing Concept:</a:t>
            </a:r>
            <a:r>
              <a:rPr lang="en-US" sz="2400" dirty="0" smtClean="0"/>
              <a:t>       It is comparatively new idea in the field of exchanging goods and services. Under this concept, the </a:t>
            </a:r>
            <a:r>
              <a:rPr lang="en-US" sz="2400" dirty="0" err="1" smtClean="0"/>
              <a:t>organisation</a:t>
            </a:r>
            <a:r>
              <a:rPr lang="en-US" sz="2400" dirty="0" smtClean="0"/>
              <a:t> tries its best to determine the needs, wants and values of the buyer and every attempt is made to satisfy the consumers' wants effectively and efficiently.</a:t>
            </a: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153400" cy="6001643"/>
          </a:xfrm>
          <a:prstGeom prst="rect">
            <a:avLst/>
          </a:prstGeom>
        </p:spPr>
        <p:txBody>
          <a:bodyPr wrap="square">
            <a:spAutoFit/>
          </a:bodyPr>
          <a:lstStyle/>
          <a:p>
            <a:pPr algn="just"/>
            <a:r>
              <a:rPr lang="en-US" sz="2400" b="1" i="1" dirty="0" smtClean="0"/>
              <a:t>5. Societal Marketing:</a:t>
            </a:r>
            <a:r>
              <a:rPr lang="en-US" sz="2400" dirty="0" smtClean="0"/>
              <a:t>       This concept believes in the slogan 'Marketing both begins and ends with the customers'. It aims at giving individual satisfaction to the customers and maintains public welfare as its goal and responsibility in the long run.</a:t>
            </a:r>
          </a:p>
          <a:p>
            <a:pPr algn="just"/>
            <a:r>
              <a:rPr lang="en-US" sz="2400" dirty="0" smtClean="0"/>
              <a:t>       Society oriented marketing implies that business should positively safeguard and promote society's interest and values while carrying out its marketing obligations to the customers. Society has the right to observe that business should not only serve the customers but also meet the society's standard and expectations.</a:t>
            </a:r>
          </a:p>
          <a:p>
            <a:pPr algn="just"/>
            <a:r>
              <a:rPr lang="en-US" sz="2400" dirty="0" smtClean="0"/>
              <a:t>       In short, societal marketing can seek profits by '</a:t>
            </a:r>
          </a:p>
          <a:p>
            <a:pPr algn="just"/>
            <a:r>
              <a:rPr lang="en-US" sz="2400" dirty="0" smtClean="0"/>
              <a:t>Satisfying consumers utility</a:t>
            </a:r>
          </a:p>
          <a:p>
            <a:pPr algn="just"/>
            <a:r>
              <a:rPr lang="en-US" sz="2400" dirty="0" smtClean="0"/>
              <a:t>Maximizing public welfare</a:t>
            </a:r>
          </a:p>
          <a:p>
            <a:pPr algn="just"/>
            <a:r>
              <a:rPr lang="en-US" sz="2400" dirty="0" smtClean="0"/>
              <a:t>Enhancing the quality of life</a:t>
            </a: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57200" y="304800"/>
            <a:ext cx="8077200" cy="55626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09600"/>
            <a:ext cx="8153400" cy="5262979"/>
          </a:xfrm>
          <a:prstGeom prst="rect">
            <a:avLst/>
          </a:prstGeom>
        </p:spPr>
        <p:txBody>
          <a:bodyPr wrap="square">
            <a:spAutoFit/>
          </a:bodyPr>
          <a:lstStyle/>
          <a:p>
            <a:pPr algn="just"/>
            <a:r>
              <a:rPr lang="en-US" sz="2800" b="1" dirty="0"/>
              <a:t>1. Introduction</a:t>
            </a:r>
            <a:endParaRPr lang="en-US" sz="2800" dirty="0"/>
          </a:p>
          <a:p>
            <a:pPr algn="just"/>
            <a:r>
              <a:rPr lang="en-US" sz="2800" dirty="0"/>
              <a:t/>
            </a:r>
            <a:br>
              <a:rPr lang="en-US" sz="2800" dirty="0"/>
            </a:br>
            <a:endParaRPr lang="en-US" sz="2800" dirty="0"/>
          </a:p>
          <a:p>
            <a:pPr algn="just"/>
            <a:r>
              <a:rPr lang="en-US" sz="2800" b="1" dirty="0"/>
              <a:t>Old Concept:</a:t>
            </a:r>
            <a:r>
              <a:rPr lang="en-US" sz="2800" dirty="0"/>
              <a:t> Marketing is an economic process that includes buying and selling of products in order to earn profit.</a:t>
            </a:r>
          </a:p>
          <a:p>
            <a:pPr algn="just"/>
            <a:r>
              <a:rPr lang="en-US" sz="2800" b="1" dirty="0"/>
              <a:t>New Concept:</a:t>
            </a:r>
            <a:r>
              <a:rPr lang="en-US" sz="2800" dirty="0"/>
              <a:t> Marketing is a process which includes identification of consumers needs, producing goods according to their needs and satisfying their needs,</a:t>
            </a:r>
          </a:p>
          <a:p>
            <a:pPr algn="just"/>
            <a:r>
              <a:rPr lang="en-US" sz="2800" dirty="0" smtClean="0"/>
              <a:t/>
            </a:r>
            <a:br>
              <a:rPr lang="en-US" sz="2800" dirty="0" smtClean="0"/>
            </a:b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382000" cy="5693866"/>
          </a:xfrm>
          <a:prstGeom prst="rect">
            <a:avLst/>
          </a:prstGeom>
        </p:spPr>
        <p:txBody>
          <a:bodyPr wrap="square">
            <a:spAutoFit/>
          </a:bodyPr>
          <a:lstStyle/>
          <a:p>
            <a:r>
              <a:rPr lang="en-US" sz="2800" b="1" dirty="0"/>
              <a:t>2. Scope</a:t>
            </a:r>
            <a:endParaRPr lang="en-US" sz="2800" dirty="0"/>
          </a:p>
          <a:p>
            <a:r>
              <a:rPr lang="en-US" sz="2800" dirty="0"/>
              <a:t/>
            </a:r>
            <a:br>
              <a:rPr lang="en-US" sz="2800" dirty="0"/>
            </a:br>
            <a:endParaRPr lang="en-US" sz="2800" dirty="0"/>
          </a:p>
          <a:p>
            <a:r>
              <a:rPr lang="en-US" sz="2800" b="1" dirty="0"/>
              <a:t>Old Concept:</a:t>
            </a:r>
            <a:r>
              <a:rPr lang="en-US" sz="2800" dirty="0"/>
              <a:t> It has limited scope because it is related to production and distribution of goods only.</a:t>
            </a:r>
          </a:p>
          <a:p>
            <a:r>
              <a:rPr lang="en-US" sz="2800" b="1" dirty="0"/>
              <a:t>New Concept:</a:t>
            </a:r>
            <a:r>
              <a:rPr lang="en-US" sz="2800" dirty="0"/>
              <a:t> It has wider scope that old concept of marketing because it is related not only to production and distribution but also related to need identification and consumer satisfaction also.</a:t>
            </a:r>
          </a:p>
          <a:p>
            <a:r>
              <a:rPr lang="en-US" sz="2800" dirty="0" smtClean="0"/>
              <a:t/>
            </a:r>
            <a:br>
              <a:rPr lang="en-US" sz="2800" dirty="0" smtClean="0"/>
            </a:b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305800" cy="5632311"/>
          </a:xfrm>
          <a:prstGeom prst="rect">
            <a:avLst/>
          </a:prstGeom>
        </p:spPr>
        <p:txBody>
          <a:bodyPr wrap="square">
            <a:spAutoFit/>
          </a:bodyPr>
          <a:lstStyle/>
          <a:p>
            <a:r>
              <a:rPr lang="en-US" sz="3600" b="1" dirty="0"/>
              <a:t>3. Objective/Purpose</a:t>
            </a:r>
            <a:endParaRPr lang="en-US" sz="3600" dirty="0"/>
          </a:p>
          <a:p>
            <a:r>
              <a:rPr lang="en-US" sz="3600" dirty="0"/>
              <a:t/>
            </a:r>
            <a:br>
              <a:rPr lang="en-US" sz="3600" dirty="0"/>
            </a:br>
            <a:endParaRPr lang="en-US" sz="3600" dirty="0"/>
          </a:p>
          <a:p>
            <a:r>
              <a:rPr lang="en-US" sz="3600" b="1" dirty="0"/>
              <a:t>Old Concept:</a:t>
            </a:r>
            <a:r>
              <a:rPr lang="en-US" sz="3600" dirty="0"/>
              <a:t> The main objective is to maximize profit by selling more products.</a:t>
            </a:r>
          </a:p>
          <a:p>
            <a:r>
              <a:rPr lang="en-US" sz="3600" b="1" dirty="0"/>
              <a:t>New Concept:</a:t>
            </a:r>
            <a:r>
              <a:rPr lang="en-US" sz="3600" dirty="0"/>
              <a:t> The main objective is to satisfy the customers</a:t>
            </a:r>
          </a:p>
          <a:p>
            <a:r>
              <a:rPr lang="en-US" sz="3600" dirty="0" smtClean="0"/>
              <a:t/>
            </a:r>
            <a:br>
              <a:rPr lang="en-US" sz="3600" dirty="0" smtClean="0"/>
            </a:b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31</TotalTime>
  <Words>109</Words>
  <Application>Microsoft Office PowerPoint</Application>
  <PresentationFormat>On-screen Show (4:3)</PresentationFormat>
  <Paragraphs>86</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Concourse</vt:lpstr>
      <vt:lpstr>Difference Between Old Concept and Modern Concept of Marketing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Difference Between Old Concept and Modern Concept of Marketing</dc:title>
  <dc:creator>Ashutosh</dc:creator>
  <cp:lastModifiedBy>Ashutosh</cp:lastModifiedBy>
  <cp:revision>9</cp:revision>
  <dcterms:created xsi:type="dcterms:W3CDTF">2020-04-15T14:47:18Z</dcterms:created>
  <dcterms:modified xsi:type="dcterms:W3CDTF">2020-04-15T15:20:48Z</dcterms:modified>
</cp:coreProperties>
</file>