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B3CC834-2A3A-48E2-AF19-5AA3DEAC451E}" type="datetimeFigureOut">
              <a:rPr lang="en-US" smtClean="0"/>
              <a:pPr/>
              <a:t>5/9/2020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1FB0E21-AD53-49D6-BBF1-AE284646586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B3CC834-2A3A-48E2-AF19-5AA3DEAC451E}"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FB0E21-AD53-49D6-BBF1-AE284646586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B3CC834-2A3A-48E2-AF19-5AA3DEAC451E}"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FB0E21-AD53-49D6-BBF1-AE284646586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B3CC834-2A3A-48E2-AF19-5AA3DEAC451E}" type="datetimeFigureOut">
              <a:rPr lang="en-US" smtClean="0"/>
              <a:pPr/>
              <a:t>5/9/2020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FB0E21-AD53-49D6-BBF1-AE284646586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B3CC834-2A3A-48E2-AF19-5AA3DEAC451E}" type="datetimeFigureOut">
              <a:rPr lang="en-US" smtClean="0"/>
              <a:pPr/>
              <a:t>5/9/2020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1FB0E21-AD53-49D6-BBF1-AE284646586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B3CC834-2A3A-48E2-AF19-5AA3DEAC451E}"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FB0E21-AD53-49D6-BBF1-AE284646586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B3CC834-2A3A-48E2-AF19-5AA3DEAC451E}" type="datetimeFigureOut">
              <a:rPr lang="en-US" smtClean="0"/>
              <a:pPr/>
              <a:t>5/9/2020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FB0E21-AD53-49D6-BBF1-AE284646586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B3CC834-2A3A-48E2-AF19-5AA3DEAC451E}" type="datetimeFigureOut">
              <a:rPr lang="en-US" smtClean="0"/>
              <a:pPr/>
              <a:t>5/9/2020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FB0E21-AD53-49D6-BBF1-AE284646586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3CC834-2A3A-48E2-AF19-5AA3DEAC451E}" type="datetimeFigureOut">
              <a:rPr lang="en-US" smtClean="0"/>
              <a:pPr/>
              <a:t>5/9/2020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FB0E21-AD53-49D6-BBF1-AE284646586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B3CC834-2A3A-48E2-AF19-5AA3DEAC451E}" type="datetimeFigureOut">
              <a:rPr lang="en-US" smtClean="0"/>
              <a:pPr/>
              <a:t>5/9/2020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FB0E21-AD53-49D6-BBF1-AE284646586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B3CC834-2A3A-48E2-AF19-5AA3DEAC451E}" type="datetimeFigureOut">
              <a:rPr lang="en-US" smtClean="0"/>
              <a:pPr/>
              <a:t>5/9/2020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1FB0E21-AD53-49D6-BBF1-AE284646586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B3CC834-2A3A-48E2-AF19-5AA3DEAC451E}" type="datetimeFigureOut">
              <a:rPr lang="en-US" smtClean="0"/>
              <a:pPr/>
              <a:t>5/9/2020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1FB0E21-AD53-49D6-BBF1-AE284646586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a:t>Disadvantages of Digital Technology</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632311"/>
          </a:xfrm>
          <a:prstGeom prst="rect">
            <a:avLst/>
          </a:prstGeom>
        </p:spPr>
        <p:txBody>
          <a:bodyPr wrap="square">
            <a:spAutoFit/>
          </a:bodyPr>
          <a:lstStyle/>
          <a:p>
            <a:pPr algn="just"/>
            <a:r>
              <a:rPr lang="en-US" sz="3600" b="1" dirty="0"/>
              <a:t>8. Job Insecurity</a:t>
            </a:r>
          </a:p>
          <a:p>
            <a:pPr algn="just"/>
            <a:r>
              <a:rPr lang="en-US" sz="3600" dirty="0"/>
              <a:t>It used to be that you had to be physically present at a workplace to do a job, but now many work tasks are performed remotely via the internet. That means a Third World worker in a low wage economy can undercut you and take your job</a:t>
            </a:r>
            <a:r>
              <a:rPr lang="en-US" sz="3600" dirty="0" smtClean="0"/>
              <a:t>.</a:t>
            </a:r>
          </a:p>
          <a:p>
            <a:pPr algn="just"/>
            <a:r>
              <a:rPr lang="en-US" sz="3600" dirty="0" smtClean="0"/>
              <a:t> </a:t>
            </a:r>
            <a:r>
              <a:rPr lang="en-US" sz="3600" dirty="0"/>
              <a:t>Increasingly, humans aren't needed at all for many tasks, as computers gradually replace them. Driving jobs, for instance, will disappear soon as vehicles become self-driven.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5262979"/>
          </a:xfrm>
          <a:prstGeom prst="rect">
            <a:avLst/>
          </a:prstGeom>
        </p:spPr>
        <p:txBody>
          <a:bodyPr wrap="square">
            <a:spAutoFit/>
          </a:bodyPr>
          <a:lstStyle/>
          <a:p>
            <a:pPr algn="just"/>
            <a:r>
              <a:rPr lang="en-US" sz="2400" b="1" dirty="0"/>
              <a:t>9. Plagiarism and Copyright</a:t>
            </a:r>
          </a:p>
          <a:p>
            <a:pPr algn="just"/>
            <a:r>
              <a:rPr lang="en-US" sz="2400" dirty="0"/>
              <a:t>Digital media is remarkably easy to copy and reproduce. Copyright laws are increasingly hard to enforce, as the music and movie industries have discovered to their cost. School kids can copy and paste their homework projects without really learning anything</a:t>
            </a:r>
            <a:r>
              <a:rPr lang="en-US" sz="2400" dirty="0" smtClean="0"/>
              <a:t>.</a:t>
            </a:r>
          </a:p>
          <a:p>
            <a:pPr algn="just"/>
            <a:endParaRPr lang="en-US" sz="2400" dirty="0"/>
          </a:p>
          <a:p>
            <a:pPr algn="just"/>
            <a:r>
              <a:rPr lang="en-US" sz="2400" b="1" dirty="0"/>
              <a:t>10. Anonymity and Fake Personas</a:t>
            </a:r>
          </a:p>
          <a:p>
            <a:pPr algn="just"/>
            <a:r>
              <a:rPr lang="en-US" sz="2400" dirty="0"/>
              <a:t>Digital technology provides wide scope for users to hide their identities. Studies show that people are much more likely to behave anti-socially if they don't think that there will be any consequences. Bullying, trolling, stalking, threatening, and insulting behavior have all increased dramatically with the rise of the internet. People assume fake personas for the purposes of scamming and defrauding. Pedophiles use fake personas to gain access and befriend children.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5632311"/>
          </a:xfrm>
          <a:prstGeom prst="rect">
            <a:avLst/>
          </a:prstGeom>
        </p:spPr>
        <p:txBody>
          <a:bodyPr wrap="square">
            <a:spAutoFit/>
          </a:bodyPr>
          <a:lstStyle/>
          <a:p>
            <a:pPr algn="just"/>
            <a:r>
              <a:rPr lang="en-US" sz="3600" b="1" dirty="0"/>
              <a:t>11. Over-reliance on Gadgets</a:t>
            </a:r>
          </a:p>
          <a:p>
            <a:pPr algn="just"/>
            <a:r>
              <a:rPr lang="en-US" sz="3600" dirty="0"/>
              <a:t>Reliance upon mobile phones, computers, and other digital gadgets has become common. Many people have all their contact information, photographs, texts, and other personal information on their phones. If they lose them, or the gadget breaks or runs out </a:t>
            </a:r>
            <a:r>
              <a:rPr lang="en-US" sz="3600" dirty="0" err="1" smtClean="0"/>
              <a:t>aof</a:t>
            </a:r>
            <a:r>
              <a:rPr lang="en-US" sz="3600" dirty="0" smtClean="0"/>
              <a:t> </a:t>
            </a:r>
            <a:r>
              <a:rPr lang="en-US" sz="3600" dirty="0"/>
              <a:t>power, then they are in trouble. Basic living skills, like finding one's way around the streets of a town, have been replaced by taking directions from a GPS system.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693866"/>
          </a:xfrm>
          <a:prstGeom prst="rect">
            <a:avLst/>
          </a:prstGeom>
        </p:spPr>
        <p:txBody>
          <a:bodyPr wrap="square">
            <a:spAutoFit/>
          </a:bodyPr>
          <a:lstStyle/>
          <a:p>
            <a:pPr algn="just"/>
            <a:r>
              <a:rPr lang="en-US" sz="2800" b="1" dirty="0"/>
              <a:t>12. Addiction</a:t>
            </a:r>
          </a:p>
          <a:p>
            <a:pPr algn="just"/>
            <a:r>
              <a:rPr lang="en-US" sz="2800" dirty="0"/>
              <a:t>Social media, computer games, messaging, and dating websites can all be addictive. Games want you to play so that you will buy the next version. Websites want you to interact so that they can bring in advertising money. Users end up wasting vast amounts of time and hemorrhaging money for low return</a:t>
            </a:r>
            <a:r>
              <a:rPr lang="en-US" sz="2800" dirty="0" smtClean="0"/>
              <a:t>.</a:t>
            </a:r>
          </a:p>
          <a:p>
            <a:pPr algn="just"/>
            <a:endParaRPr lang="en-US" sz="2800" dirty="0"/>
          </a:p>
          <a:p>
            <a:pPr algn="just"/>
            <a:r>
              <a:rPr lang="en-US" sz="2800" b="1" dirty="0"/>
              <a:t>13. Second-hand Living</a:t>
            </a:r>
          </a:p>
          <a:p>
            <a:pPr algn="just"/>
            <a:r>
              <a:rPr lang="en-US" sz="2800" dirty="0"/>
              <a:t>Many people no longer experience real life events directly. Music concerts or live shows are videoed on mobile phones, events are photographed, audio is recorded. Media is uploaded onto social sites. Life becomes something that is experienced through the prism of digital media rather than at first hand.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494085"/>
          </a:xfrm>
          <a:prstGeom prst="rect">
            <a:avLst/>
          </a:prstGeom>
        </p:spPr>
        <p:txBody>
          <a:bodyPr wrap="square">
            <a:spAutoFit/>
          </a:bodyPr>
          <a:lstStyle/>
          <a:p>
            <a:pPr algn="just"/>
            <a:r>
              <a:rPr lang="en-US" sz="3200" b="1" dirty="0"/>
              <a:t>14. Organization and Storage</a:t>
            </a:r>
          </a:p>
          <a:p>
            <a:pPr algn="just"/>
            <a:r>
              <a:rPr lang="en-US" sz="3200" dirty="0"/>
              <a:t>Digital media can be very difficult to organize. Photos and music, for instance, can be located on numerous devices, such as mobile phones, tablets, laptops, and portable hard drives. Individual items can be hard to find, easy to accidentally delete or lose, and the device they are stored on can be lost, stolen, or suffer catastrophic malfunction. </a:t>
            </a:r>
            <a:endParaRPr lang="en-US" sz="3200" dirty="0" smtClean="0"/>
          </a:p>
          <a:p>
            <a:pPr algn="just"/>
            <a:endParaRPr lang="en-US" sz="3200" dirty="0" smtClean="0"/>
          </a:p>
          <a:p>
            <a:pPr algn="just"/>
            <a:r>
              <a:rPr lang="en-US" sz="3200" dirty="0" smtClean="0"/>
              <a:t>Digital </a:t>
            </a:r>
            <a:r>
              <a:rPr lang="en-US" sz="3200" dirty="0"/>
              <a:t>media can be difficult to store and maintain long term. File formats change over time. In some instances traditional media can last longer than their digital equivalent</a:t>
            </a:r>
            <a:r>
              <a:rPr lang="en-US" sz="3200" dirty="0" smtClean="0"/>
              <a:t>.</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262979"/>
          </a:xfrm>
          <a:prstGeom prst="rect">
            <a:avLst/>
          </a:prstGeom>
        </p:spPr>
        <p:txBody>
          <a:bodyPr wrap="square">
            <a:spAutoFit/>
          </a:bodyPr>
          <a:lstStyle/>
          <a:p>
            <a:pPr algn="just"/>
            <a:r>
              <a:rPr lang="en-US" sz="2800" b="1" dirty="0" smtClean="0"/>
              <a:t>15. Depersonalized Warfare</a:t>
            </a:r>
          </a:p>
          <a:p>
            <a:pPr algn="just"/>
            <a:r>
              <a:rPr lang="en-US" sz="2800" dirty="0" smtClean="0"/>
              <a:t>Digital technology means that weapons can be deployed anywhere in the world without any human military presence. Drones turn war into a computer game. Intercontinental missiles follow streets and landmarks in foreign countries remotely. Satellites photograph and video from space</a:t>
            </a:r>
            <a:r>
              <a:rPr lang="en-US" sz="2800" dirty="0" smtClean="0"/>
              <a:t>.</a:t>
            </a:r>
          </a:p>
          <a:p>
            <a:pPr algn="just"/>
            <a:endParaRPr lang="en-US" sz="2800" dirty="0" smtClean="0"/>
          </a:p>
          <a:p>
            <a:pPr algn="just"/>
            <a:r>
              <a:rPr lang="en-US" sz="2800" b="1" dirty="0" smtClean="0"/>
              <a:t>16. Longevity</a:t>
            </a:r>
          </a:p>
          <a:p>
            <a:pPr algn="just"/>
            <a:r>
              <a:rPr lang="en-US" sz="2800" dirty="0" smtClean="0"/>
              <a:t>Digital gadgets typically have a short lifespan and become archaic quickly. As the technology advances at a pace, devices and machines quickly become unusable because they are too slow, incompatible, or are simply superseded</a:t>
            </a: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247864"/>
          </a:xfrm>
          <a:prstGeom prst="rect">
            <a:avLst/>
          </a:prstGeom>
        </p:spPr>
        <p:txBody>
          <a:bodyPr wrap="square">
            <a:spAutoFit/>
          </a:bodyPr>
          <a:lstStyle/>
          <a:p>
            <a:pPr algn="just"/>
            <a:r>
              <a:rPr lang="en-US" sz="4000" b="1" dirty="0"/>
              <a:t>17. Social Depersonalization</a:t>
            </a:r>
          </a:p>
          <a:p>
            <a:pPr algn="just"/>
            <a:r>
              <a:rPr lang="en-US" sz="4000" dirty="0"/>
              <a:t>Society continues to become more and more depersonalized as digitized machines replace humans. People shop online, do their banking online, pay bills online, and increasingly work online. </a:t>
            </a:r>
            <a:endParaRPr lang="en-US" sz="4000" dirty="0" smtClean="0"/>
          </a:p>
          <a:p>
            <a:pPr algn="just"/>
            <a:endParaRPr lang="en-US" sz="4000" dirty="0" smtClean="0"/>
          </a:p>
          <a:p>
            <a:pPr algn="just"/>
            <a:r>
              <a:rPr lang="en-US" sz="4000" dirty="0" smtClean="0"/>
              <a:t>Transport </a:t>
            </a:r>
            <a:r>
              <a:rPr lang="en-US" sz="4000" dirty="0"/>
              <a:t>is also set to become automated, which will result in taxis and delivery vehicles being driver free.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6001643"/>
          </a:xfrm>
          <a:prstGeom prst="rect">
            <a:avLst/>
          </a:prstGeom>
        </p:spPr>
        <p:txBody>
          <a:bodyPr wrap="square">
            <a:spAutoFit/>
          </a:bodyPr>
          <a:lstStyle/>
          <a:p>
            <a:r>
              <a:rPr lang="en-US" sz="2400" b="1" dirty="0" smtClean="0"/>
              <a:t>Digital </a:t>
            </a:r>
            <a:r>
              <a:rPr lang="en-US" sz="2400" b="1" dirty="0"/>
              <a:t>Technology Disadvantages</a:t>
            </a:r>
          </a:p>
          <a:p>
            <a:r>
              <a:rPr lang="en-US" sz="2400" dirty="0"/>
              <a:t>Data </a:t>
            </a:r>
            <a:r>
              <a:rPr lang="en-US" sz="2400" dirty="0" smtClean="0"/>
              <a:t>Security</a:t>
            </a:r>
          </a:p>
          <a:p>
            <a:endParaRPr lang="en-US" sz="2400" dirty="0"/>
          </a:p>
          <a:p>
            <a:r>
              <a:rPr lang="en-US" sz="2400" dirty="0"/>
              <a:t>Crime and </a:t>
            </a:r>
            <a:r>
              <a:rPr lang="en-US" sz="2400" dirty="0" smtClean="0"/>
              <a:t>Terrorism</a:t>
            </a:r>
          </a:p>
          <a:p>
            <a:endParaRPr lang="en-US" sz="2400" dirty="0"/>
          </a:p>
          <a:p>
            <a:r>
              <a:rPr lang="en-US" sz="2400" dirty="0" smtClean="0"/>
              <a:t>Complexity</a:t>
            </a:r>
          </a:p>
          <a:p>
            <a:endParaRPr lang="en-US" sz="2400" dirty="0"/>
          </a:p>
          <a:p>
            <a:r>
              <a:rPr lang="en-US" sz="2400" dirty="0"/>
              <a:t>Privacy </a:t>
            </a:r>
            <a:r>
              <a:rPr lang="en-US" sz="2400" dirty="0" smtClean="0"/>
              <a:t>Concerns</a:t>
            </a:r>
          </a:p>
          <a:p>
            <a:endParaRPr lang="en-US" sz="2400" dirty="0"/>
          </a:p>
          <a:p>
            <a:r>
              <a:rPr lang="en-US" sz="2400" dirty="0"/>
              <a:t>Social </a:t>
            </a:r>
            <a:r>
              <a:rPr lang="en-US" sz="2400" dirty="0" smtClean="0"/>
              <a:t>Disconnect</a:t>
            </a:r>
          </a:p>
          <a:p>
            <a:endParaRPr lang="en-US" sz="2400" dirty="0"/>
          </a:p>
          <a:p>
            <a:r>
              <a:rPr lang="en-US" sz="2400" dirty="0"/>
              <a:t>Work </a:t>
            </a:r>
            <a:r>
              <a:rPr lang="en-US" sz="2400" dirty="0" smtClean="0"/>
              <a:t>Overload</a:t>
            </a:r>
          </a:p>
          <a:p>
            <a:endParaRPr lang="en-US" sz="2400" dirty="0"/>
          </a:p>
          <a:p>
            <a:r>
              <a:rPr lang="en-US" sz="2400" dirty="0"/>
              <a:t>Digital Media </a:t>
            </a:r>
            <a:r>
              <a:rPr lang="en-US" sz="2400" dirty="0" smtClean="0"/>
              <a:t>Manipulation</a:t>
            </a:r>
          </a:p>
          <a:p>
            <a:endParaRPr lang="en-US" sz="2400" dirty="0"/>
          </a:p>
          <a:p>
            <a:r>
              <a:rPr lang="en-US" sz="2400" dirty="0"/>
              <a:t>Job </a:t>
            </a:r>
            <a:r>
              <a:rPr lang="en-US" sz="2400" dirty="0" smtClean="0"/>
              <a:t>Insecurity</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6370975"/>
          </a:xfrm>
          <a:prstGeom prst="rect">
            <a:avLst/>
          </a:prstGeom>
        </p:spPr>
        <p:txBody>
          <a:bodyPr wrap="square">
            <a:spAutoFit/>
          </a:bodyPr>
          <a:lstStyle/>
          <a:p>
            <a:r>
              <a:rPr lang="en-US" sz="2400" dirty="0" smtClean="0"/>
              <a:t>Plagiarism and </a:t>
            </a:r>
            <a:r>
              <a:rPr lang="en-US" sz="2400" dirty="0" smtClean="0"/>
              <a:t>Copyright</a:t>
            </a:r>
          </a:p>
          <a:p>
            <a:endParaRPr lang="en-US" sz="2400" dirty="0" smtClean="0"/>
          </a:p>
          <a:p>
            <a:r>
              <a:rPr lang="en-US" sz="2400" dirty="0" smtClean="0"/>
              <a:t>Anonymity and Fake </a:t>
            </a:r>
            <a:r>
              <a:rPr lang="en-US" sz="2400" dirty="0" smtClean="0"/>
              <a:t>Personas</a:t>
            </a:r>
          </a:p>
          <a:p>
            <a:endParaRPr lang="en-US" sz="2400" dirty="0" smtClean="0"/>
          </a:p>
          <a:p>
            <a:r>
              <a:rPr lang="en-US" sz="2400" dirty="0" smtClean="0"/>
              <a:t>Over-reliance on </a:t>
            </a:r>
            <a:r>
              <a:rPr lang="en-US" sz="2400" dirty="0" smtClean="0"/>
              <a:t>Gadgets</a:t>
            </a:r>
          </a:p>
          <a:p>
            <a:endParaRPr lang="en-US" sz="2400" dirty="0" smtClean="0"/>
          </a:p>
          <a:p>
            <a:r>
              <a:rPr lang="en-US" sz="2400" dirty="0" smtClean="0"/>
              <a:t>Addiction</a:t>
            </a:r>
          </a:p>
          <a:p>
            <a:endParaRPr lang="en-US" sz="2400" dirty="0" smtClean="0"/>
          </a:p>
          <a:p>
            <a:r>
              <a:rPr lang="en-US" sz="2400" dirty="0" smtClean="0"/>
              <a:t>Second-hand </a:t>
            </a:r>
            <a:r>
              <a:rPr lang="en-US" sz="2400" dirty="0" smtClean="0"/>
              <a:t>Living</a:t>
            </a:r>
          </a:p>
          <a:p>
            <a:endParaRPr lang="en-US" sz="2400" dirty="0" smtClean="0"/>
          </a:p>
          <a:p>
            <a:r>
              <a:rPr lang="en-US" sz="2400" dirty="0" smtClean="0"/>
              <a:t>Organization and </a:t>
            </a:r>
            <a:r>
              <a:rPr lang="en-US" sz="2400" dirty="0" smtClean="0"/>
              <a:t>Storage</a:t>
            </a:r>
          </a:p>
          <a:p>
            <a:endParaRPr lang="en-US" sz="2400" dirty="0" smtClean="0"/>
          </a:p>
          <a:p>
            <a:r>
              <a:rPr lang="en-US" sz="2400" dirty="0" smtClean="0"/>
              <a:t>Depersonalized </a:t>
            </a:r>
            <a:r>
              <a:rPr lang="en-US" sz="2400" dirty="0" smtClean="0"/>
              <a:t>Warfare</a:t>
            </a:r>
          </a:p>
          <a:p>
            <a:endParaRPr lang="en-US" sz="2400" dirty="0" smtClean="0"/>
          </a:p>
          <a:p>
            <a:r>
              <a:rPr lang="en-US" sz="2400" dirty="0" smtClean="0"/>
              <a:t>Longevity</a:t>
            </a:r>
          </a:p>
          <a:p>
            <a:endParaRPr lang="en-US" sz="2400" dirty="0" smtClean="0"/>
          </a:p>
          <a:p>
            <a:r>
              <a:rPr lang="en-US" sz="2400" dirty="0" smtClean="0"/>
              <a:t>Social Depersonalization</a:t>
            </a: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186309"/>
          </a:xfrm>
          <a:prstGeom prst="rect">
            <a:avLst/>
          </a:prstGeom>
        </p:spPr>
        <p:txBody>
          <a:bodyPr wrap="square">
            <a:spAutoFit/>
          </a:bodyPr>
          <a:lstStyle/>
          <a:p>
            <a:pPr algn="just"/>
            <a:r>
              <a:rPr lang="en-US" sz="3600" b="1" dirty="0"/>
              <a:t>1. Data Security</a:t>
            </a:r>
          </a:p>
          <a:p>
            <a:pPr algn="just"/>
            <a:r>
              <a:rPr lang="en-US" sz="3600" dirty="0"/>
              <a:t>Digital technology means that vast amounts of data can be collected and stored. This can be private information concerning individuals or organizations. It can be very difficult to keep this data safe</a:t>
            </a:r>
            <a:r>
              <a:rPr lang="en-US" sz="3600" dirty="0" smtClean="0"/>
              <a:t>.</a:t>
            </a:r>
          </a:p>
          <a:p>
            <a:pPr algn="just"/>
            <a:endParaRPr lang="en-US" sz="3600" dirty="0" smtClean="0"/>
          </a:p>
          <a:p>
            <a:pPr algn="just"/>
            <a:r>
              <a:rPr lang="en-US" sz="3600" dirty="0" smtClean="0"/>
              <a:t> </a:t>
            </a:r>
            <a:r>
              <a:rPr lang="en-US" sz="3600" dirty="0"/>
              <a:t>Just a single breach can mean vast amounts of private information going into the hands of criminals, terrorists, foreign enemies, or other malign entities</a:t>
            </a:r>
            <a:r>
              <a:rPr lang="en-US" sz="3600" dirty="0" smtClean="0"/>
              <a:t>.</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509200"/>
          </a:xfrm>
          <a:prstGeom prst="rect">
            <a:avLst/>
          </a:prstGeom>
        </p:spPr>
        <p:txBody>
          <a:bodyPr wrap="square">
            <a:spAutoFit/>
          </a:bodyPr>
          <a:lstStyle/>
          <a:p>
            <a:pPr algn="just"/>
            <a:r>
              <a:rPr lang="en-US" sz="3200" b="1" dirty="0" smtClean="0"/>
              <a:t>2. Crime and Terrorism</a:t>
            </a:r>
          </a:p>
          <a:p>
            <a:pPr algn="just"/>
            <a:r>
              <a:rPr lang="en-US" sz="3200" dirty="0" smtClean="0"/>
              <a:t>The internet is fertile territory for malevolent forces to operate, thanks to its international nature, large scale, and the relative anonymity that users can enjoy</a:t>
            </a:r>
            <a:r>
              <a:rPr lang="en-US" sz="3200" dirty="0" smtClean="0"/>
              <a:t>.</a:t>
            </a:r>
          </a:p>
          <a:p>
            <a:pPr algn="just"/>
            <a:r>
              <a:rPr lang="en-US" sz="3200" dirty="0" smtClean="0"/>
              <a:t> </a:t>
            </a:r>
            <a:r>
              <a:rPr lang="en-US" sz="3200" dirty="0" smtClean="0"/>
              <a:t>Examples of this include: terrorists using social media to promote themselves and encourage others; drug dealers using the dark web to trade; pedophiles using chat rooms and other places to exchange photos, videos and other information; and authoritarian regimes attempting to sway or distort elections in democratic countries.</a:t>
            </a: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863417"/>
          </a:xfrm>
          <a:prstGeom prst="rect">
            <a:avLst/>
          </a:prstGeom>
        </p:spPr>
        <p:txBody>
          <a:bodyPr wrap="square">
            <a:spAutoFit/>
          </a:bodyPr>
          <a:lstStyle/>
          <a:p>
            <a:pPr algn="just"/>
            <a:r>
              <a:rPr lang="en-US" sz="4000" b="1" dirty="0"/>
              <a:t>3. Complexity</a:t>
            </a:r>
          </a:p>
          <a:p>
            <a:pPr algn="just"/>
            <a:r>
              <a:rPr lang="en-US" sz="4000" dirty="0"/>
              <a:t>We no longer understand the devices and machines that we interact with on a daily basis. Fixing a modern car now means interacting with a computer, it is no longer just mechanical. </a:t>
            </a:r>
            <a:endParaRPr lang="en-US" sz="4000" dirty="0" smtClean="0"/>
          </a:p>
          <a:p>
            <a:pPr algn="just"/>
            <a:r>
              <a:rPr lang="en-US" sz="4000" dirty="0" smtClean="0"/>
              <a:t>Using </a:t>
            </a:r>
            <a:r>
              <a:rPr lang="en-US" sz="4000" dirty="0"/>
              <a:t>a phone can involve tackling all sorts of complicated settings. Minor glitches in a laptop can cost both time and expense.</a:t>
            </a:r>
          </a:p>
          <a:p>
            <a:pPr algn="just"/>
            <a:r>
              <a:rPr lang="en-US" sz="4000" dirty="0"/>
              <a:t/>
            </a:r>
            <a:br>
              <a:rPr lang="en-US" sz="4000" dirty="0"/>
            </a:b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6555641"/>
          </a:xfrm>
          <a:prstGeom prst="rect">
            <a:avLst/>
          </a:prstGeom>
        </p:spPr>
        <p:txBody>
          <a:bodyPr wrap="square">
            <a:spAutoFit/>
          </a:bodyPr>
          <a:lstStyle/>
          <a:p>
            <a:pPr algn="just"/>
            <a:r>
              <a:rPr lang="en-US" sz="2800" b="1" dirty="0"/>
              <a:t>4. Privacy Concerns</a:t>
            </a:r>
          </a:p>
          <a:p>
            <a:pPr algn="just"/>
            <a:r>
              <a:rPr lang="en-US" sz="2800" dirty="0"/>
              <a:t>It's become much harder to have personal privacy in the digital world and that's on top of the dangers of your personal data being stolen or sold. For instance, everybody has the ability to take photos and video footage on their mobile phone, then post it online. </a:t>
            </a:r>
            <a:endParaRPr lang="en-US" sz="2800" dirty="0" smtClean="0"/>
          </a:p>
          <a:p>
            <a:pPr algn="just"/>
            <a:r>
              <a:rPr lang="en-US" sz="2800" dirty="0" smtClean="0"/>
              <a:t>Employers </a:t>
            </a:r>
            <a:r>
              <a:rPr lang="en-US" sz="2800" dirty="0"/>
              <a:t>can search for people online and maybe find unflattering photographs, or see them expressing controversial opinions in social media or blogs. Digital cameras watch and record our movements in public places. Minor indiscretions can now haunt an individual for life when they're posted on the internet. Controlling your personal information is very difficult and sometimes impossible.</a:t>
            </a:r>
          </a:p>
          <a:p>
            <a:pPr algn="just"/>
            <a:r>
              <a:rPr lang="en-US" sz="2800" dirty="0"/>
              <a:t/>
            </a:r>
            <a:br>
              <a:rPr lang="en-US" sz="2800" dirty="0"/>
            </a:b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5632311"/>
          </a:xfrm>
          <a:prstGeom prst="rect">
            <a:avLst/>
          </a:prstGeom>
        </p:spPr>
        <p:txBody>
          <a:bodyPr wrap="square">
            <a:spAutoFit/>
          </a:bodyPr>
          <a:lstStyle/>
          <a:p>
            <a:pPr algn="just"/>
            <a:r>
              <a:rPr lang="en-US" sz="3600" b="1" dirty="0" smtClean="0"/>
              <a:t>5. Social Disconnect</a:t>
            </a:r>
          </a:p>
          <a:p>
            <a:pPr algn="just"/>
            <a:r>
              <a:rPr lang="en-US" sz="3600" dirty="0" smtClean="0"/>
              <a:t>There is an increasing tendency for people to socialize and communicate via digital devices rather than through real life contact. This can easily lead to a sense of disconnect and isolation. </a:t>
            </a:r>
            <a:endParaRPr lang="en-US" sz="3600" dirty="0" smtClean="0"/>
          </a:p>
          <a:p>
            <a:pPr algn="just"/>
            <a:r>
              <a:rPr lang="en-US" sz="3600" dirty="0" smtClean="0"/>
              <a:t>Human </a:t>
            </a:r>
            <a:r>
              <a:rPr lang="en-US" sz="3600" dirty="0" smtClean="0"/>
              <a:t>beings have evolved over thousands of years to have real contact, taking that away is a bad idea. Studies have suggested that the lack of real life contact is causing depression and other forms of mental illness in many people.</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610600" cy="4893647"/>
          </a:xfrm>
          <a:prstGeom prst="rect">
            <a:avLst/>
          </a:prstGeom>
        </p:spPr>
        <p:txBody>
          <a:bodyPr wrap="square">
            <a:spAutoFit/>
          </a:bodyPr>
          <a:lstStyle/>
          <a:p>
            <a:pPr algn="just"/>
            <a:r>
              <a:rPr lang="en-US" sz="2400" b="1" dirty="0"/>
              <a:t>6. Work Overload</a:t>
            </a:r>
          </a:p>
          <a:p>
            <a:pPr algn="just"/>
            <a:r>
              <a:rPr lang="en-US" sz="2400" dirty="0"/>
              <a:t>Many modern workers spend their days trying to keep up with the hundreds of emails that they are sent each week, all of which require reading and some of which require replies or action. Texts from colleagues in the evenings or on the weekend can mean that people never fully escape work. Organizing the vast amount of digital data acquired in some jobs, such as minutes of meetings, training videos, photographs, reports can also be a huge headache</a:t>
            </a:r>
            <a:r>
              <a:rPr lang="en-US" sz="2400" dirty="0" smtClean="0"/>
              <a:t>.</a:t>
            </a:r>
          </a:p>
          <a:p>
            <a:pPr algn="just"/>
            <a:endParaRPr lang="en-US" sz="2400" dirty="0"/>
          </a:p>
          <a:p>
            <a:pPr algn="just"/>
            <a:r>
              <a:rPr lang="en-US" sz="2400" b="1" dirty="0"/>
              <a:t>7. Digital Media Manipulation</a:t>
            </a:r>
          </a:p>
          <a:p>
            <a:pPr algn="just"/>
            <a:r>
              <a:rPr lang="en-US" sz="2400" dirty="0"/>
              <a:t>Digital media such as photographs, audio, and video are easy to edit, making the manipulation of media widespread. It's not always easy to tell what is real and what is fake anymore. Photographs can be altered using editing tools such as Photoshop. Digital audio and video can be doctored.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1302</Words>
  <Application>Microsoft Office PowerPoint</Application>
  <PresentationFormat>On-screen Show (4:3)</PresentationFormat>
  <Paragraphs>141</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Disadvantages of Digital Technology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Disadvantages of Digital Technology </dc:title>
  <dc:creator>Ashutosh</dc:creator>
  <cp:lastModifiedBy>Ashutosh</cp:lastModifiedBy>
  <cp:revision>4</cp:revision>
  <dcterms:created xsi:type="dcterms:W3CDTF">2020-05-06T08:05:42Z</dcterms:created>
  <dcterms:modified xsi:type="dcterms:W3CDTF">2020-05-09T12:27:10Z</dcterms:modified>
</cp:coreProperties>
</file>