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B63EC18-407B-4392-9D80-BEE3C78CE47C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C9D91DF-4552-4C51-BD4D-9FCD1E122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hubspot.com/blog/tabid/6307/bid/31739/7-components-that-comprise-a-comprehensive-brand-strategy.aspx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7620000" cy="2743200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 or Advantages of Branding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/>
              <a:t>12. Antidote to Middlemen’s Hostility</a:t>
            </a:r>
          </a:p>
          <a:p>
            <a:pPr algn="just"/>
            <a:r>
              <a:rPr lang="en-US" sz="3600" dirty="0"/>
              <a:t>It services to antidote to wholesalers and retailers possible hostility, particularly when their margins of profit are reduced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13. Facilitates the Introduction of New Products</a:t>
            </a:r>
          </a:p>
          <a:p>
            <a:pPr algn="just"/>
            <a:r>
              <a:rPr lang="en-US" sz="3600" dirty="0"/>
              <a:t>It facilitates the introduction of new products in the market</a:t>
            </a:r>
            <a:r>
              <a:rPr lang="en-US" sz="3600" dirty="0" smtClean="0"/>
              <a:t>.</a:t>
            </a:r>
          </a:p>
          <a:p>
            <a:pPr algn="just"/>
            <a:endParaRPr lang="en-US" sz="3600" dirty="0"/>
          </a:p>
          <a:p>
            <a:pPr algn="just"/>
            <a:r>
              <a:rPr lang="en-US" sz="3600" dirty="0"/>
              <a:t>14. Widens Market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It widens the market for the product on account of its popularity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15. Assists Advertising and Sales Promotion</a:t>
            </a:r>
          </a:p>
          <a:p>
            <a:pPr algn="just"/>
            <a:r>
              <a:rPr lang="en-US" sz="3200" dirty="0"/>
              <a:t>It assists in advertising and sales promotion. When a brand becomes popular, advertising and sales promotion cost is automatically reduced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16. Resists the Temptation to Change the Brand Product</a:t>
            </a:r>
          </a:p>
          <a:p>
            <a:pPr algn="just"/>
            <a:r>
              <a:rPr lang="en-US" sz="3200" dirty="0"/>
              <a:t>Brand loyalty customers resist the Temptation to change the brand product.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/>
              <a:t>17. Eases to Selling Process</a:t>
            </a:r>
          </a:p>
          <a:p>
            <a:pPr algn="just"/>
            <a:r>
              <a:rPr lang="en-US" sz="4800" dirty="0"/>
              <a:t>The widely popular brands ease the selling process. The middleman is saved from the botheration of separate weighing, measuring, packing, etc. He merely displays the brand and product is sold.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18. Reduces Bargaining and Price Flexibility</a:t>
            </a:r>
          </a:p>
          <a:p>
            <a:pPr algn="just"/>
            <a:r>
              <a:rPr lang="en-US" sz="4000" dirty="0"/>
              <a:t>Branding Reduces Bargaining and Price Flexibility as the prices are already printed on it. This, in turn, reduces the risk also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19. Helps Advertising Sales Promotion</a:t>
            </a:r>
          </a:p>
          <a:p>
            <a:pPr algn="just"/>
            <a:r>
              <a:rPr lang="en-US" sz="4000" dirty="0"/>
              <a:t>Branding helps advertising and sales promotion is to a great extent.</a:t>
            </a:r>
          </a:p>
          <a:p>
            <a:pPr algn="just"/>
            <a:endParaRPr lang="en-US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20. Reduces Distribution Cost</a:t>
            </a:r>
          </a:p>
          <a:p>
            <a:pPr algn="just"/>
            <a:r>
              <a:rPr lang="en-US" sz="3200" dirty="0" smtClean="0"/>
              <a:t>Special selling efforts need not be undertaken by the middleman as the consumer demands the product by quoting the special brand name.</a:t>
            </a:r>
          </a:p>
          <a:p>
            <a:pPr algn="just"/>
            <a:r>
              <a:rPr lang="en-US" sz="3200" dirty="0" smtClean="0"/>
              <a:t>This reduces the cost of distribution considerably.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21. Quick Money Products</a:t>
            </a:r>
          </a:p>
          <a:p>
            <a:pPr algn="just"/>
            <a:r>
              <a:rPr lang="en-US" sz="3200" dirty="0" smtClean="0"/>
              <a:t>The middlemen can easily find out the quick moving products. </a:t>
            </a:r>
            <a:r>
              <a:rPr lang="en-US" sz="3200" dirty="0" smtClean="0">
                <a:hlinkClick r:id="rId2"/>
              </a:rPr>
              <a:t>strategies of branding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22. Increase in Sales</a:t>
            </a:r>
          </a:p>
          <a:p>
            <a:pPr algn="just"/>
            <a:r>
              <a:rPr lang="en-US" sz="3200" dirty="0" smtClean="0"/>
              <a:t>When the brand gains popularity in the market, sales of the middleman are automatically increased.</a:t>
            </a:r>
            <a:endParaRPr 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23. Increase in Profits</a:t>
            </a:r>
          </a:p>
          <a:p>
            <a:pPr algn="just"/>
            <a:r>
              <a:rPr lang="en-US" sz="3200" dirty="0"/>
              <a:t>Middlemen’s profits are increased due to </a:t>
            </a:r>
            <a:endParaRPr lang="en-US" sz="3200" dirty="0" smtClean="0"/>
          </a:p>
          <a:p>
            <a:pPr algn="just"/>
            <a:endParaRPr lang="en-US" sz="3200" dirty="0" smtClean="0"/>
          </a:p>
          <a:p>
            <a:pPr marL="342900" indent="-342900" algn="just"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rapid increase in sales, </a:t>
            </a:r>
            <a:endParaRPr lang="en-US" sz="3200" dirty="0" smtClean="0"/>
          </a:p>
          <a:p>
            <a:pPr marL="342900" indent="-342900" algn="just"/>
            <a:r>
              <a:rPr lang="en-US" sz="3200" dirty="0" smtClean="0"/>
              <a:t>2</a:t>
            </a:r>
            <a:r>
              <a:rPr lang="en-US" sz="3200" dirty="0"/>
              <a:t>. reduction in per unit selling cost. 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24. Sales Stability</a:t>
            </a:r>
          </a:p>
          <a:p>
            <a:pPr algn="just"/>
            <a:r>
              <a:rPr lang="en-US" sz="3200" dirty="0"/>
              <a:t>It helps in gaining sales stability through product loyalty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25. Builds Up Reputation and Image</a:t>
            </a:r>
          </a:p>
          <a:p>
            <a:pPr algn="just"/>
            <a:r>
              <a:rPr lang="en-US" sz="3200" dirty="0"/>
              <a:t>A brand enables the manufacturer to build up the reputation of his products and create an image in the public mind.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81000"/>
            <a:ext cx="868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 smtClean="0"/>
              <a:t>Branding provides enormous advantages and benefits to a company. The brand is a very wide term. It includes any symbol, term or word which is used for the purpose of product identification. Branding has a unique and vital role in the effective marketing of products.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/>
              <a:t>The advantages or merits or utility of branding from the point of view of consumers and manufacturers/distribution may be </a:t>
            </a:r>
            <a:r>
              <a:rPr lang="en-US" sz="4400" dirty="0" err="1"/>
              <a:t>summarised</a:t>
            </a:r>
            <a:r>
              <a:rPr lang="en-US" sz="4400" dirty="0"/>
              <a:t> as under</a:t>
            </a:r>
            <a:r>
              <a:rPr lang="en-US" sz="4400" dirty="0" smtClean="0"/>
              <a:t>:</a:t>
            </a:r>
          </a:p>
          <a:p>
            <a:pPr algn="just"/>
            <a:endParaRPr lang="en-US" sz="4400" dirty="0"/>
          </a:p>
          <a:p>
            <a:pPr algn="just"/>
            <a:r>
              <a:rPr lang="en-US" sz="4400" dirty="0"/>
              <a:t>1. Easy to Identify</a:t>
            </a:r>
          </a:p>
          <a:p>
            <a:pPr algn="just"/>
            <a:r>
              <a:rPr lang="en-US" sz="4400" dirty="0"/>
              <a:t>Brand name renders product identification much easier.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Thus</a:t>
            </a:r>
            <a:r>
              <a:rPr lang="en-US" sz="3200" dirty="0"/>
              <a:t>, a lot of time energy of the consumer is saved in shopping and good and services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2. Assurance of Quality</a:t>
            </a:r>
          </a:p>
          <a:p>
            <a:pPr algn="just"/>
            <a:r>
              <a:rPr lang="en-US" sz="3200" dirty="0"/>
              <a:t>The branded goods assure a certain quality and standard, which are consistently maintained by the manufacturer</a:t>
            </a:r>
            <a:r>
              <a:rPr lang="en-US" sz="3200" dirty="0" smtClean="0"/>
              <a:t>.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/>
              <a:t>3. Fixed Prices</a:t>
            </a:r>
          </a:p>
          <a:p>
            <a:pPr algn="just"/>
            <a:r>
              <a:rPr lang="en-US" sz="3200" dirty="0"/>
              <a:t>The brand name Assures fixed prices to the consumers.</a:t>
            </a:r>
          </a:p>
          <a:p>
            <a:pPr algn="just"/>
            <a:r>
              <a:rPr lang="en-US" sz="3200" dirty="0"/>
              <a:t>Even the distributors cannot charge high prices because prices are usually printed on the container.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4. Satisfaction of Prestige and Status</a:t>
            </a:r>
          </a:p>
          <a:p>
            <a:r>
              <a:rPr lang="en-US" sz="2800" dirty="0"/>
              <a:t>Certain brands acquire great popularity in the market, such as Pears Soap, BMW Cars, Bajaj scooter, etc.</a:t>
            </a:r>
          </a:p>
          <a:p>
            <a:r>
              <a:rPr lang="en-US" sz="2800" dirty="0"/>
              <a:t>The customer buying these branded goods desires the immense satisfaction of prestige and satisfaction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5. Easy Selection</a:t>
            </a:r>
          </a:p>
          <a:p>
            <a:r>
              <a:rPr lang="en-US" sz="2800" dirty="0"/>
              <a:t>Brand distinguishes the goods of different manufacturers, and this fact enables the consumers to select their products easily and conveniently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6. Easy to Lodge Complaint and Make Clams</a:t>
            </a:r>
          </a:p>
          <a:p>
            <a:r>
              <a:rPr lang="en-US" sz="2800" dirty="0"/>
              <a:t>It is easier to lodge a complaint and make claims against marketers when a branded product fails to live up to its proclaimed value satisfaction.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dirty="0"/>
              <a:t>7. Easy Shopping</a:t>
            </a:r>
          </a:p>
          <a:p>
            <a:pPr algn="just"/>
            <a:r>
              <a:rPr lang="en-US" sz="6600" dirty="0"/>
              <a:t>Shopping becomes easy and pleasurable, especially if the customer has developed brand loyalty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5344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/>
              <a:t>8. Discourages Price </a:t>
            </a:r>
            <a:r>
              <a:rPr lang="en-US" sz="5400" dirty="0" smtClean="0"/>
              <a:t>Competition</a:t>
            </a:r>
          </a:p>
          <a:p>
            <a:pPr algn="ctr"/>
            <a:endParaRPr lang="en-US" sz="5400" dirty="0"/>
          </a:p>
          <a:p>
            <a:pPr algn="ctr"/>
            <a:r>
              <a:rPr lang="en-US" sz="5400" dirty="0"/>
              <a:t>It discourages price competition because every product has a distinctive image in the market as well as in the public mind.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8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It ensures manufacturers independence in pricing decisions</a:t>
            </a:r>
            <a:r>
              <a:rPr lang="en-US" sz="4800" dirty="0" smtClean="0"/>
              <a:t>.</a:t>
            </a:r>
          </a:p>
          <a:p>
            <a:endParaRPr lang="en-US" sz="4800" dirty="0"/>
          </a:p>
          <a:p>
            <a:r>
              <a:rPr lang="en-US" sz="4800" dirty="0"/>
              <a:t>9. Builds Product Loyalty</a:t>
            </a:r>
          </a:p>
          <a:p>
            <a:r>
              <a:rPr lang="en-US" sz="4800" dirty="0"/>
              <a:t>The brand helps to be build loyalty for the product among the customers. </a:t>
            </a:r>
            <a:r>
              <a:rPr lang="en-US" sz="4800" b="1" dirty="0"/>
              <a:t>It</a:t>
            </a:r>
            <a:r>
              <a:rPr lang="en-US" sz="4800" dirty="0"/>
              <a:t> is a source of repeated orders by the customers.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/>
              <a:t>10. Identifiers and Distinguishes</a:t>
            </a:r>
          </a:p>
          <a:p>
            <a:pPr algn="just"/>
            <a:r>
              <a:rPr lang="en-US" sz="4000" dirty="0"/>
              <a:t>A brand identifies, distinguishes and differentiates a product from the products of competitive manufacturers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/>
          </a:p>
          <a:p>
            <a:pPr algn="just"/>
            <a:r>
              <a:rPr lang="en-US" sz="4000" dirty="0"/>
              <a:t>11. Maintenance of Control</a:t>
            </a:r>
          </a:p>
          <a:p>
            <a:pPr algn="just"/>
            <a:r>
              <a:rPr lang="en-US" sz="4000" dirty="0"/>
              <a:t>Branding assists in the maintenance of proper control over the market as well as price, quality and other features of the product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374</TotalTime>
  <Words>663</Words>
  <Application>Microsoft Office PowerPoint</Application>
  <PresentationFormat>On-screen Show (4:3)</PresentationFormat>
  <Paragraphs>157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Equity</vt:lpstr>
      <vt:lpstr>Benefits or Advantages of Branding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Benefits or Advantages of Branding </dc:title>
  <dc:creator>Ashutosh</dc:creator>
  <cp:lastModifiedBy>Ashutosh</cp:lastModifiedBy>
  <cp:revision>4</cp:revision>
  <dcterms:created xsi:type="dcterms:W3CDTF">2020-05-10T06:59:27Z</dcterms:created>
  <dcterms:modified xsi:type="dcterms:W3CDTF">2020-05-12T14:53:58Z</dcterms:modified>
</cp:coreProperties>
</file>