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104507AF-2A89-4A1F-A590-E08A1E022DC4}" type="datetimeFigureOut">
              <a:rPr lang="en-US" smtClean="0"/>
              <a:pPr/>
              <a:t>5/14/2020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CDD4A8CE-FDA7-4471-AB46-507354AFAE57}"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04507AF-2A89-4A1F-A590-E08A1E022DC4}"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D4A8CE-FDA7-4471-AB46-507354AFAE5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04507AF-2A89-4A1F-A590-E08A1E022DC4}"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D4A8CE-FDA7-4471-AB46-507354AFAE5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04507AF-2A89-4A1F-A590-E08A1E022DC4}"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D4A8CE-FDA7-4471-AB46-507354AFAE57}"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04507AF-2A89-4A1F-A590-E08A1E022DC4}" type="datetimeFigureOut">
              <a:rPr lang="en-US" smtClean="0"/>
              <a:pPr/>
              <a:t>5/14/2020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CDD4A8CE-FDA7-4471-AB46-507354AFAE57}"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104507AF-2A89-4A1F-A590-E08A1E022DC4}" type="datetimeFigureOut">
              <a:rPr lang="en-US" smtClean="0"/>
              <a:pPr/>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D4A8CE-FDA7-4471-AB46-507354AFAE57}"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104507AF-2A89-4A1F-A590-E08A1E022DC4}" type="datetimeFigureOut">
              <a:rPr lang="en-US" smtClean="0"/>
              <a:pPr/>
              <a:t>5/14/2020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DD4A8CE-FDA7-4471-AB46-507354AFAE57}"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04507AF-2A89-4A1F-A590-E08A1E022DC4}" type="datetimeFigureOut">
              <a:rPr lang="en-US" smtClean="0"/>
              <a:pPr/>
              <a:t>5/14/2020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DD4A8CE-FDA7-4471-AB46-507354AFAE5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4507AF-2A89-4A1F-A590-E08A1E022DC4}" type="datetimeFigureOut">
              <a:rPr lang="en-US" smtClean="0"/>
              <a:pPr/>
              <a:t>5/14/2020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DD4A8CE-FDA7-4471-AB46-507354AFAE5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04507AF-2A89-4A1F-A590-E08A1E022DC4}" type="datetimeFigureOut">
              <a:rPr lang="en-US" smtClean="0"/>
              <a:pPr/>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D4A8CE-FDA7-4471-AB46-507354AFAE57}"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04507AF-2A89-4A1F-A590-E08A1E022DC4}" type="datetimeFigureOut">
              <a:rPr lang="en-US" smtClean="0"/>
              <a:pPr/>
              <a:t>5/14/2020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CDD4A8CE-FDA7-4471-AB46-507354AFAE57}"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104507AF-2A89-4A1F-A590-E08A1E022DC4}" type="datetimeFigureOut">
              <a:rPr lang="en-US" smtClean="0"/>
              <a:pPr/>
              <a:t>5/14/2020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CDD4A8CE-FDA7-4471-AB46-507354AFAE5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hyperlink" Target="https://tourismeschool.com/category/content-marketing/" TargetMode="External"/><Relationship Id="rId2" Type="http://schemas.openxmlformats.org/officeDocument/2006/relationships/hyperlink" Target="https://tourismeschool.com/category/website-development-design/" TargetMode="External"/><Relationship Id="rId1" Type="http://schemas.openxmlformats.org/officeDocument/2006/relationships/slideLayout" Target="../slideLayouts/slideLayout7.xml"/><Relationship Id="rId4" Type="http://schemas.openxmlformats.org/officeDocument/2006/relationships/hyperlink" Target="https://tourismeschool.com/category/enewsletters/"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hyperlink" Target="https://tourismeschool.com/ideal-customer-profile-persona/"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hyperlink" Target="http://www.nielsen.com/au/en/insights/reports/2015/global-trust-in-advertising-2015.html"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hyperlink" Target="https://www.thinkwithgoogle.com/articles/micro-moments-travel-customer-journey.html" TargetMode="Externa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886200"/>
            <a:ext cx="7543800" cy="26670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1676401"/>
            <a:ext cx="7772400" cy="1924050"/>
          </a:xfrm>
        </p:spPr>
        <p:txBody>
          <a:bodyPr>
            <a:normAutofit fontScale="90000"/>
          </a:bodyPr>
          <a:lstStyle/>
          <a:p>
            <a:r>
              <a:rPr lang="en-US" dirty="0" smtClean="0"/>
              <a:t>Marketing </a:t>
            </a:r>
            <a:r>
              <a:rPr lang="en-US" dirty="0"/>
              <a:t>tactics for </a:t>
            </a:r>
            <a:r>
              <a:rPr lang="en-US" dirty="0" smtClean="0"/>
              <a:t>all </a:t>
            </a:r>
            <a:r>
              <a:rPr lang="en-US" dirty="0"/>
              <a:t>tourism businesses</a:t>
            </a:r>
            <a:br>
              <a:rPr lang="en-US"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6494085"/>
          </a:xfrm>
          <a:prstGeom prst="rect">
            <a:avLst/>
          </a:prstGeom>
        </p:spPr>
        <p:txBody>
          <a:bodyPr wrap="square">
            <a:spAutoFit/>
          </a:bodyPr>
          <a:lstStyle/>
          <a:p>
            <a:r>
              <a:rPr lang="en-US" sz="3200" dirty="0"/>
              <a:t>5. Tactics that you can measure return on investment</a:t>
            </a:r>
          </a:p>
          <a:p>
            <a:r>
              <a:rPr lang="en-US" sz="3200" dirty="0"/>
              <a:t>With mostly limited funds, tourism brands have to be smart about their investment. And by smart, I mean, simply choosing those activities that can be measured, and that will help achieve your overall business objectives. If you can’t see a direct link between your investment and sales for your business, then DO NOT INVEST</a:t>
            </a:r>
            <a:r>
              <a:rPr lang="en-US" sz="3200" dirty="0" smtClean="0"/>
              <a:t>.</a:t>
            </a:r>
          </a:p>
          <a:p>
            <a:endParaRPr lang="en-US" sz="3200" dirty="0"/>
          </a:p>
          <a:p>
            <a:r>
              <a:rPr lang="en-US" sz="3200" dirty="0" err="1"/>
              <a:t>Thesedays</a:t>
            </a:r>
            <a:r>
              <a:rPr lang="en-US" sz="3200" dirty="0"/>
              <a:t>, the majority of promotional activities can be measured, marketing is not a cost-centre anymore. So, make sure you are only investing in activities that will increase your bottom line!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799"/>
            <a:ext cx="8458200" cy="5509200"/>
          </a:xfrm>
          <a:prstGeom prst="rect">
            <a:avLst/>
          </a:prstGeom>
        </p:spPr>
        <p:txBody>
          <a:bodyPr wrap="square">
            <a:spAutoFit/>
          </a:bodyPr>
          <a:lstStyle/>
          <a:p>
            <a:pPr algn="just"/>
            <a:r>
              <a:rPr lang="en-US" sz="3200" dirty="0"/>
              <a:t>Our top 7 tactics for ALL Tourism Businesses</a:t>
            </a:r>
          </a:p>
          <a:p>
            <a:pPr algn="just"/>
            <a:r>
              <a:rPr lang="en-US" sz="3200" dirty="0"/>
              <a:t>Unfortunately there is no prescribed formula for successful marketing in the tourism industry. But, from our experience, those businesses that are offering transparency, honesty and communicate consistently to the right people, at the right time, with the right message will be successful with their marketing efforts.</a:t>
            </a:r>
          </a:p>
          <a:p>
            <a:pPr algn="just"/>
            <a:r>
              <a:rPr lang="en-US" sz="3200" dirty="0"/>
              <a:t>So, whether you are a one-man-band tourism business, or a medium size corporate, there are a number of marketing activities that ALL tourism businesses need to be investing in, which include</a:t>
            </a:r>
            <a:r>
              <a:rPr lang="en-US" sz="3200" dirty="0" smtClean="0"/>
              <a:t>:</a:t>
            </a:r>
            <a:endParaRPr lang="en-US" sz="32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382000" cy="6001643"/>
          </a:xfrm>
          <a:prstGeom prst="rect">
            <a:avLst/>
          </a:prstGeom>
        </p:spPr>
        <p:txBody>
          <a:bodyPr wrap="square">
            <a:spAutoFit/>
          </a:bodyPr>
          <a:lstStyle/>
          <a:p>
            <a:pPr algn="just"/>
            <a:r>
              <a:rPr lang="en-US" sz="3200" dirty="0" smtClean="0"/>
              <a:t>Allocating time to </a:t>
            </a:r>
            <a:r>
              <a:rPr lang="en-US" sz="3200" dirty="0" smtClean="0">
                <a:hlinkClick r:id="rId2" tooltip="How to Build &amp; Manage a Tourism Website that Works!"/>
              </a:rPr>
              <a:t>set up and manage a website that works</a:t>
            </a:r>
            <a:r>
              <a:rPr lang="en-US" sz="3200" dirty="0" smtClean="0"/>
              <a:t> as a business development manager</a:t>
            </a:r>
          </a:p>
          <a:p>
            <a:pPr algn="just"/>
            <a:r>
              <a:rPr lang="en-US" sz="3200" dirty="0" smtClean="0"/>
              <a:t>Engaging in social media and other online </a:t>
            </a:r>
            <a:r>
              <a:rPr lang="en-US" sz="3200" dirty="0" smtClean="0">
                <a:hlinkClick r:id="rId3"/>
              </a:rPr>
              <a:t>content marketing </a:t>
            </a:r>
            <a:r>
              <a:rPr lang="en-US" sz="3200" dirty="0" smtClean="0">
                <a:hlinkClick r:id="rId3"/>
              </a:rPr>
              <a:t>strategies</a:t>
            </a:r>
            <a:endParaRPr lang="en-US" sz="3200" dirty="0" smtClean="0"/>
          </a:p>
          <a:p>
            <a:pPr algn="just"/>
            <a:endParaRPr lang="en-US" sz="3200" dirty="0" smtClean="0"/>
          </a:p>
          <a:p>
            <a:pPr algn="just"/>
            <a:r>
              <a:rPr lang="en-US" sz="3200" dirty="0" smtClean="0"/>
              <a:t>Managing current and potential customer’s needs via a strategic customer relationship management strategy (using on and offline strategies</a:t>
            </a:r>
            <a:r>
              <a:rPr lang="en-US" sz="3200" dirty="0" smtClean="0"/>
              <a:t>)</a:t>
            </a:r>
          </a:p>
          <a:p>
            <a:pPr algn="just"/>
            <a:endParaRPr lang="en-US" sz="3200" dirty="0" smtClean="0"/>
          </a:p>
          <a:p>
            <a:pPr algn="just"/>
            <a:r>
              <a:rPr lang="en-US" sz="3200" dirty="0" smtClean="0"/>
              <a:t>Using strategic </a:t>
            </a:r>
            <a:r>
              <a:rPr lang="en-US" sz="3200" dirty="0" smtClean="0">
                <a:hlinkClick r:id="rId4"/>
              </a:rPr>
              <a:t>email marketing tactics</a:t>
            </a:r>
            <a:r>
              <a:rPr lang="en-US" sz="3200" dirty="0" smtClean="0"/>
              <a:t> to communicate specific messages for specific audiences to ensure relevancy and increase brand engagement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458200" cy="5632311"/>
          </a:xfrm>
          <a:prstGeom prst="rect">
            <a:avLst/>
          </a:prstGeom>
        </p:spPr>
        <p:txBody>
          <a:bodyPr wrap="square">
            <a:spAutoFit/>
          </a:bodyPr>
          <a:lstStyle/>
          <a:p>
            <a:pPr algn="just"/>
            <a:r>
              <a:rPr lang="en-US" sz="3600" dirty="0" smtClean="0"/>
              <a:t>Working with industry trade partners to distribute </a:t>
            </a:r>
            <a:r>
              <a:rPr lang="en-US" sz="3600" dirty="0" smtClean="0"/>
              <a:t>product</a:t>
            </a:r>
          </a:p>
          <a:p>
            <a:pPr algn="just"/>
            <a:endParaRPr lang="en-US" sz="3600" dirty="0" smtClean="0"/>
          </a:p>
          <a:p>
            <a:pPr algn="just"/>
            <a:r>
              <a:rPr lang="en-US" sz="3600" dirty="0" smtClean="0"/>
              <a:t>Actively building relationships with other like-minded tourism businesses to package product to increase distribution into new </a:t>
            </a:r>
            <a:r>
              <a:rPr lang="en-US" sz="3600" dirty="0" smtClean="0"/>
              <a:t>markets</a:t>
            </a:r>
          </a:p>
          <a:p>
            <a:pPr algn="just"/>
            <a:endParaRPr lang="en-US" sz="3600" dirty="0" smtClean="0"/>
          </a:p>
          <a:p>
            <a:pPr algn="just"/>
            <a:r>
              <a:rPr lang="en-US" sz="3600" dirty="0" smtClean="0"/>
              <a:t>Measuring and reviewing marketing effectiveness on a regular basis to ensure you are achieving a positive return on investment</a:t>
            </a:r>
            <a:endParaRPr lang="en-US" sz="3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5632311"/>
          </a:xfrm>
          <a:prstGeom prst="rect">
            <a:avLst/>
          </a:prstGeom>
        </p:spPr>
        <p:txBody>
          <a:bodyPr wrap="square">
            <a:spAutoFit/>
          </a:bodyPr>
          <a:lstStyle/>
          <a:p>
            <a:pPr algn="just"/>
            <a:r>
              <a:rPr lang="en-US" sz="3600" dirty="0"/>
              <a:t>1. Invest in tactics that align with your Ideal Customer</a:t>
            </a:r>
          </a:p>
          <a:p>
            <a:pPr algn="just"/>
            <a:r>
              <a:rPr lang="en-US" sz="3600" dirty="0"/>
              <a:t>Your Ideal Customer is your most profitable prospect. They never ask the question about price, or leave bad reviews on </a:t>
            </a:r>
            <a:r>
              <a:rPr lang="en-US" sz="3600" dirty="0" err="1"/>
              <a:t>TripAdvisor</a:t>
            </a:r>
            <a:r>
              <a:rPr lang="en-US" sz="3600" dirty="0"/>
              <a:t>. </a:t>
            </a:r>
            <a:endParaRPr lang="en-US" sz="3600" dirty="0" smtClean="0"/>
          </a:p>
          <a:p>
            <a:pPr algn="just"/>
            <a:r>
              <a:rPr lang="en-US" sz="3600" dirty="0" smtClean="0"/>
              <a:t>They </a:t>
            </a:r>
            <a:r>
              <a:rPr lang="en-US" sz="3600" dirty="0"/>
              <a:t>love you, your product/service, and everything your brand stands for – they are your advocates. They are your raving fans, and you love getting out of bed every morning just to serve them</a:t>
            </a:r>
            <a:r>
              <a:rPr lang="en-US" sz="3600" dirty="0" smtClean="0"/>
              <a:t>!</a:t>
            </a:r>
            <a:endParaRPr lang="en-US" sz="36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382000" cy="5509200"/>
          </a:xfrm>
          <a:prstGeom prst="rect">
            <a:avLst/>
          </a:prstGeom>
        </p:spPr>
        <p:txBody>
          <a:bodyPr wrap="square">
            <a:spAutoFit/>
          </a:bodyPr>
          <a:lstStyle/>
          <a:p>
            <a:pPr algn="just"/>
            <a:r>
              <a:rPr lang="en-US" sz="4400" dirty="0" smtClean="0"/>
              <a:t>It is imperative that you profile your Ideal Customers before you decide whether you’ll invest time into Twitter (for example), as you may just find that you don’t need to bother! To learn how to identify your Ideal Customer, then we’d love you to </a:t>
            </a:r>
            <a:r>
              <a:rPr lang="en-US" sz="4400" dirty="0" smtClean="0">
                <a:hlinkClick r:id="rId2" tooltip="Ideal Customer Persona Profiling: The strategic approach to Tourism Marketing"/>
              </a:rPr>
              <a:t>read our full post on Ideal Customer Persona Profiling &gt;</a:t>
            </a:r>
            <a:endParaRPr lang="en-US" sz="4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382000" cy="6740307"/>
          </a:xfrm>
          <a:prstGeom prst="rect">
            <a:avLst/>
          </a:prstGeom>
        </p:spPr>
        <p:txBody>
          <a:bodyPr wrap="square">
            <a:spAutoFit/>
          </a:bodyPr>
          <a:lstStyle/>
          <a:p>
            <a:pPr algn="just"/>
            <a:r>
              <a:rPr lang="en-US" sz="3600" dirty="0"/>
              <a:t>2. Only invest in tactics that your Ideal Customers trust</a:t>
            </a:r>
          </a:p>
          <a:p>
            <a:pPr algn="just"/>
            <a:r>
              <a:rPr lang="en-US" sz="3600" dirty="0"/>
              <a:t>According to </a:t>
            </a:r>
            <a:r>
              <a:rPr lang="en-US" sz="3600" dirty="0">
                <a:hlinkClick r:id="rId2"/>
              </a:rPr>
              <a:t>Nielsen’s Global Trust in Advertising Survey in 2015</a:t>
            </a:r>
            <a:r>
              <a:rPr lang="en-US" sz="3600" dirty="0"/>
              <a:t>, the most credible advertising comes straight from the people we know and trust</a:t>
            </a:r>
            <a:r>
              <a:rPr lang="en-US" sz="3600" dirty="0" smtClean="0"/>
              <a:t>.</a:t>
            </a:r>
          </a:p>
          <a:p>
            <a:pPr algn="just"/>
            <a:r>
              <a:rPr lang="en-US" sz="3600" dirty="0" smtClean="0"/>
              <a:t>.</a:t>
            </a:r>
            <a:endParaRPr lang="en-US" sz="3600" dirty="0"/>
          </a:p>
          <a:p>
            <a:pPr algn="just"/>
            <a:r>
              <a:rPr lang="en-US" sz="3600" dirty="0"/>
              <a:t>Additionally, owned (brand-managed) online channels, such as your tourism website, are also among the most trusted advertising formats. In fact, branded websites are the second-most trusted format, with 70% </a:t>
            </a:r>
            <a:r>
              <a:rPr lang="en-US" sz="3600" dirty="0" smtClean="0"/>
              <a:t>of</a:t>
            </a:r>
            <a:endParaRPr lang="en-US" sz="36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632311"/>
          </a:xfrm>
          <a:prstGeom prst="rect">
            <a:avLst/>
          </a:prstGeom>
        </p:spPr>
        <p:txBody>
          <a:bodyPr wrap="square">
            <a:spAutoFit/>
          </a:bodyPr>
          <a:lstStyle/>
          <a:p>
            <a:pPr algn="just"/>
            <a:r>
              <a:rPr lang="en-US" sz="4000" dirty="0" smtClean="0"/>
              <a:t>global respondents saying they completely or somewhat trust these sites. In addition, more than half of respondents (56%) trust emails they signed up for</a:t>
            </a:r>
            <a:r>
              <a:rPr lang="en-US" sz="4000" dirty="0" smtClean="0"/>
              <a:t>.</a:t>
            </a:r>
          </a:p>
          <a:p>
            <a:pPr algn="just"/>
            <a:endParaRPr lang="en-US" sz="4000" dirty="0" smtClean="0"/>
          </a:p>
          <a:p>
            <a:pPr algn="just"/>
            <a:r>
              <a:rPr lang="en-US" sz="4000" dirty="0" smtClean="0"/>
              <a:t>Therefore, it is obvious that you need to be investing in tactics that will result in positive word of mouth, and also a high converting, mobile, user and search friendly website.</a:t>
            </a:r>
            <a:endParaRPr lang="en-US" sz="4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247864"/>
          </a:xfrm>
          <a:prstGeom prst="rect">
            <a:avLst/>
          </a:prstGeom>
        </p:spPr>
        <p:txBody>
          <a:bodyPr wrap="square">
            <a:spAutoFit/>
          </a:bodyPr>
          <a:lstStyle/>
          <a:p>
            <a:pPr algn="just"/>
            <a:r>
              <a:rPr lang="en-US" sz="4000" dirty="0"/>
              <a:t>3. Tactics that influence your Ideal Customers in the ‘planning’ stage of the purchase funnel</a:t>
            </a:r>
          </a:p>
          <a:p>
            <a:pPr algn="just"/>
            <a:r>
              <a:rPr lang="en-US" sz="4000" dirty="0"/>
              <a:t>When people are working their way through their purchase journey, they are spending more time in the planning phase. During this phase they are referencing blogs, review sites, customer comments, social media sites, 3rd party endorsement to assist with the purchasing decision, before they buy a product</a:t>
            </a:r>
            <a:r>
              <a:rPr lang="en-US" sz="4000" dirty="0" smtClean="0"/>
              <a:t>.</a:t>
            </a:r>
            <a:endParaRPr lang="en-US" sz="4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6001643"/>
          </a:xfrm>
          <a:prstGeom prst="rect">
            <a:avLst/>
          </a:prstGeom>
        </p:spPr>
        <p:txBody>
          <a:bodyPr wrap="square">
            <a:spAutoFit/>
          </a:bodyPr>
          <a:lstStyle/>
          <a:p>
            <a:pPr algn="just"/>
            <a:r>
              <a:rPr lang="en-US" sz="3200" dirty="0" smtClean="0"/>
              <a:t>The image below is referenced from </a:t>
            </a:r>
            <a:r>
              <a:rPr lang="en-US" sz="3200" dirty="0" smtClean="0">
                <a:hlinkClick r:id="rId2"/>
              </a:rPr>
              <a:t>Think With Google’s Micro-Moments research study for the travel industry</a:t>
            </a:r>
            <a:r>
              <a:rPr lang="en-US" sz="3200" dirty="0" smtClean="0"/>
              <a:t>, and you can see that in the study they tracked the online moments that ‘Amy’ had whilst planning her holiday</a:t>
            </a:r>
            <a:r>
              <a:rPr lang="en-US" sz="3200" dirty="0" smtClean="0"/>
              <a:t>.</a:t>
            </a:r>
          </a:p>
          <a:p>
            <a:pPr algn="just"/>
            <a:endParaRPr lang="en-US" sz="3200" dirty="0" smtClean="0"/>
          </a:p>
          <a:p>
            <a:pPr algn="just"/>
            <a:r>
              <a:rPr lang="en-US" sz="3200" dirty="0" smtClean="0"/>
              <a:t>Basically, if you want to capture Amy in her moments, you need to know what questions she is asking during her planning stage, and create and deliver content to her in the most appropriate format, on the most appropriate platform, at the most appropriate time to engage her in your brand.</a:t>
            </a:r>
            <a:endParaRPr lang="en-US" sz="32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186309"/>
          </a:xfrm>
          <a:prstGeom prst="rect">
            <a:avLst/>
          </a:prstGeom>
        </p:spPr>
        <p:txBody>
          <a:bodyPr wrap="square">
            <a:spAutoFit/>
          </a:bodyPr>
          <a:lstStyle/>
          <a:p>
            <a:pPr algn="just"/>
            <a:r>
              <a:rPr lang="en-US" sz="3600" dirty="0"/>
              <a:t>4. Tactics that increase repeat visitation</a:t>
            </a:r>
          </a:p>
          <a:p>
            <a:pPr algn="just"/>
            <a:r>
              <a:rPr lang="en-US" sz="3600" dirty="0"/>
              <a:t>If your tourism brand attracts repeat purchasers (most likely if you have a lot of local customers) you should also focus on tactics that encourage existing customers to visit or buy again</a:t>
            </a:r>
            <a:r>
              <a:rPr lang="en-US" sz="3600" dirty="0" smtClean="0"/>
              <a:t>.</a:t>
            </a:r>
          </a:p>
          <a:p>
            <a:pPr algn="just"/>
            <a:endParaRPr lang="en-US" sz="3600" dirty="0"/>
          </a:p>
          <a:p>
            <a:pPr algn="just"/>
            <a:r>
              <a:rPr lang="en-US" sz="3600" dirty="0"/>
              <a:t>The reason for this is your existing customers are 10x more likely to buy from you again than new customers, and it costs anywhere from 4-10 times more to acquire a new customer, than it is to retain a current customer,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5016758"/>
          </a:xfrm>
          <a:prstGeom prst="rect">
            <a:avLst/>
          </a:prstGeom>
        </p:spPr>
        <p:txBody>
          <a:bodyPr wrap="square">
            <a:spAutoFit/>
          </a:bodyPr>
          <a:lstStyle/>
          <a:p>
            <a:pPr algn="just"/>
            <a:r>
              <a:rPr lang="en-US" sz="4000" dirty="0" smtClean="0"/>
              <a:t>so it makes sense to be focusing on them. They can also become your best advocates for your business, which as you’ve already learnt, is the most trusted form of advertising</a:t>
            </a:r>
            <a:r>
              <a:rPr lang="en-US" sz="4000" dirty="0" smtClean="0"/>
              <a:t>.</a:t>
            </a:r>
          </a:p>
          <a:p>
            <a:pPr algn="just"/>
            <a:endParaRPr lang="en-US" sz="4000" dirty="0" smtClean="0"/>
          </a:p>
          <a:p>
            <a:pPr algn="just"/>
            <a:r>
              <a:rPr lang="en-US" sz="4000" dirty="0" smtClean="0"/>
              <a:t>Developing a targeted customer relationship management plan is the most effective way to increase repeat customers.</a:t>
            </a:r>
            <a:endParaRPr lang="en-US" sz="40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18</TotalTime>
  <Words>315</Words>
  <Application>Microsoft Office PowerPoint</Application>
  <PresentationFormat>On-screen Show (4:3)</PresentationFormat>
  <Paragraphs>128</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Equity</vt:lpstr>
      <vt:lpstr>Marketing tactics for all tourism businesses </vt:lpstr>
      <vt:lpstr>Slide 2</vt:lpstr>
      <vt:lpstr>Slide 3</vt:lpstr>
      <vt:lpstr>Slide 4</vt:lpstr>
      <vt:lpstr>Slide 5</vt:lpstr>
      <vt:lpstr>Slide 6</vt:lpstr>
      <vt:lpstr>Slide 7</vt:lpstr>
      <vt:lpstr>Slide 8</vt:lpstr>
      <vt:lpstr>Slide 9</vt:lpstr>
      <vt:lpstr>Slide 10</vt:lpstr>
      <vt:lpstr>Slide 11</vt:lpstr>
      <vt:lpstr>Slide 12</vt:lpstr>
      <vt:lpstr>Slide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Marketing tactics for all tourism businesses </dc:title>
  <dc:creator>Ashutosh</dc:creator>
  <cp:lastModifiedBy>Ashutosh</cp:lastModifiedBy>
  <cp:revision>4</cp:revision>
  <dcterms:created xsi:type="dcterms:W3CDTF">2020-05-13T08:21:33Z</dcterms:created>
  <dcterms:modified xsi:type="dcterms:W3CDTF">2020-05-14T14:40:28Z</dcterms:modified>
</cp:coreProperties>
</file>