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E297386-503A-4FC5-A118-CB0403B8F16C}"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65104D8-F00D-407E-8847-0FCAE714C8A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E297386-503A-4FC5-A118-CB0403B8F16C}"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104D8-F00D-407E-8847-0FCAE714C8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E297386-503A-4FC5-A118-CB0403B8F16C}"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104D8-F00D-407E-8847-0FCAE714C8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E297386-503A-4FC5-A118-CB0403B8F16C}"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5104D8-F00D-407E-8847-0FCAE714C8A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E297386-503A-4FC5-A118-CB0403B8F16C}"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65104D8-F00D-407E-8847-0FCAE714C8A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E297386-503A-4FC5-A118-CB0403B8F16C}"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5104D8-F00D-407E-8847-0FCAE714C8A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E297386-503A-4FC5-A118-CB0403B8F16C}"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5104D8-F00D-407E-8847-0FCAE714C8A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E297386-503A-4FC5-A118-CB0403B8F16C}"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5104D8-F00D-407E-8847-0FCAE714C8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297386-503A-4FC5-A118-CB0403B8F16C}"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5104D8-F00D-407E-8847-0FCAE714C8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E297386-503A-4FC5-A118-CB0403B8F16C}"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5104D8-F00D-407E-8847-0FCAE714C8A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E297386-503A-4FC5-A118-CB0403B8F16C}"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65104D8-F00D-407E-8847-0FCAE714C8A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E297386-503A-4FC5-A118-CB0403B8F16C}"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65104D8-F00D-407E-8847-0FCAE714C8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419600"/>
            <a:ext cx="7391400" cy="2057400"/>
          </a:xfrm>
        </p:spPr>
        <p:txBody>
          <a:bodyPr>
            <a:normAutofit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Characteristics of Channels of Distribution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262979"/>
          </a:xfrm>
          <a:prstGeom prst="rect">
            <a:avLst/>
          </a:prstGeom>
        </p:spPr>
        <p:txBody>
          <a:bodyPr wrap="square">
            <a:spAutoFit/>
          </a:bodyPr>
          <a:lstStyle/>
          <a:p>
            <a:pPr fontAlgn="base"/>
            <a:r>
              <a:rPr lang="en-US" sz="2800" b="1" dirty="0"/>
              <a:t>Definitions of Channels of Distribution</a:t>
            </a:r>
            <a:r>
              <a:rPr lang="en-US" sz="2800" b="1" dirty="0" smtClean="0"/>
              <a:t>:</a:t>
            </a:r>
          </a:p>
          <a:p>
            <a:pPr fontAlgn="base"/>
            <a:endParaRPr lang="en-US" sz="2800" b="1" dirty="0"/>
          </a:p>
          <a:p>
            <a:pPr fontAlgn="base"/>
            <a:r>
              <a:rPr lang="en-US" sz="2800" dirty="0"/>
              <a:t>According to McCarthy- </a:t>
            </a:r>
            <a:r>
              <a:rPr lang="en-US" sz="2800" b="1" dirty="0"/>
              <a:t>“Any sequence of institutions from the producer to the consumer including one or any number of middlemen is called the channel of distribution</a:t>
            </a:r>
            <a:r>
              <a:rPr lang="en-US" sz="2800" b="1" dirty="0" smtClean="0"/>
              <a:t>.”</a:t>
            </a:r>
          </a:p>
          <a:p>
            <a:pPr fontAlgn="base"/>
            <a:endParaRPr lang="en-US" sz="2800" dirty="0"/>
          </a:p>
          <a:p>
            <a:pPr fontAlgn="base"/>
            <a:r>
              <a:rPr lang="en-US" sz="2800" dirty="0"/>
              <a:t>According to Philip </a:t>
            </a:r>
            <a:r>
              <a:rPr lang="en-US" sz="2800" dirty="0" err="1"/>
              <a:t>Kotler</a:t>
            </a:r>
            <a:r>
              <a:rPr lang="en-US" sz="2800" dirty="0"/>
              <a:t>- </a:t>
            </a:r>
            <a:r>
              <a:rPr lang="en-US" sz="2800" b="1" dirty="0"/>
              <a:t>“Every producer seeks to link together the set of marketing intermediaries that best fulfill the firm’s objectives. This set of marketing intermediaries is called the marketing channel, also trade channel or channel of distribution.”</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05800" cy="5262979"/>
          </a:xfrm>
          <a:prstGeom prst="rect">
            <a:avLst/>
          </a:prstGeom>
        </p:spPr>
        <p:txBody>
          <a:bodyPr wrap="square">
            <a:spAutoFit/>
          </a:bodyPr>
          <a:lstStyle/>
          <a:p>
            <a:pPr fontAlgn="base"/>
            <a:r>
              <a:rPr lang="en-US" sz="4800" dirty="0"/>
              <a:t>W.J. Stanton defines the channel of distribution as </a:t>
            </a:r>
            <a:endParaRPr lang="en-US" sz="4800" dirty="0" smtClean="0"/>
          </a:p>
          <a:p>
            <a:pPr fontAlgn="base"/>
            <a:r>
              <a:rPr lang="en-US" sz="4800" b="1" dirty="0" smtClean="0"/>
              <a:t>“</a:t>
            </a:r>
            <a:r>
              <a:rPr lang="en-US" sz="4800" b="1" dirty="0"/>
              <a:t>the route taken by the title to the goods as they move from the producer to the ultimate consumer or industrial users.”</a:t>
            </a:r>
            <a:endParaRPr lang="en-US" sz="4800" dirty="0"/>
          </a:p>
          <a:p>
            <a:pPr fontAlgn="base"/>
            <a:r>
              <a:rPr lang="en-US" sz="4800" dirty="0" smtClean="0"/>
              <a:t>.</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6247864"/>
          </a:xfrm>
          <a:prstGeom prst="rect">
            <a:avLst/>
          </a:prstGeom>
        </p:spPr>
        <p:txBody>
          <a:bodyPr wrap="square">
            <a:spAutoFit/>
          </a:bodyPr>
          <a:lstStyle/>
          <a:p>
            <a:r>
              <a:rPr lang="en-US" sz="4000" dirty="0" smtClean="0"/>
              <a:t>From the above definitions, we can state that the channels of distribu­tion are the means employed by the manufacturers and the sellers to get their products to the market and into the hands of the consumers or users. </a:t>
            </a:r>
            <a:endParaRPr lang="en-US" sz="4000" dirty="0" smtClean="0"/>
          </a:p>
          <a:p>
            <a:endParaRPr lang="en-US" sz="4000" dirty="0" smtClean="0"/>
          </a:p>
          <a:p>
            <a:r>
              <a:rPr lang="en-US" sz="4000" dirty="0" smtClean="0"/>
              <a:t>These </a:t>
            </a:r>
            <a:r>
              <a:rPr lang="en-US" sz="4000" dirty="0" smtClean="0"/>
              <a:t>are the tools of the distribution management used to move goods from the place of production to the place of consumption</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632311"/>
          </a:xfrm>
          <a:prstGeom prst="rect">
            <a:avLst/>
          </a:prstGeom>
        </p:spPr>
        <p:txBody>
          <a:bodyPr wrap="square">
            <a:spAutoFit/>
          </a:bodyPr>
          <a:lstStyle/>
          <a:p>
            <a:pPr fontAlgn="base"/>
            <a:r>
              <a:rPr lang="en-US" sz="4000" b="1" dirty="0"/>
              <a:t>Characteristics of Channels of Distribution</a:t>
            </a:r>
            <a:r>
              <a:rPr lang="en-US" sz="4000" b="1" dirty="0" smtClean="0"/>
              <a:t>:</a:t>
            </a:r>
          </a:p>
          <a:p>
            <a:pPr fontAlgn="base"/>
            <a:endParaRPr lang="en-US" sz="4000" b="1" dirty="0" smtClean="0"/>
          </a:p>
          <a:p>
            <a:pPr fontAlgn="base"/>
            <a:endParaRPr lang="en-US" sz="4000" b="1" dirty="0"/>
          </a:p>
          <a:p>
            <a:pPr fontAlgn="base"/>
            <a:r>
              <a:rPr lang="en-US" sz="4000" b="1" dirty="0"/>
              <a:t>The channels of distribution, thus, add the following characteris­tics in marketing:</a:t>
            </a:r>
            <a:endParaRPr lang="en-US" sz="4000" dirty="0"/>
          </a:p>
          <a:p>
            <a:pPr fontAlgn="base"/>
            <a:r>
              <a:rPr lang="en-US" sz="4000" dirty="0"/>
              <a:t>1. Place utility, as they help in moving the goods from one place to another;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82000" cy="5016758"/>
          </a:xfrm>
          <a:prstGeom prst="rect">
            <a:avLst/>
          </a:prstGeom>
        </p:spPr>
        <p:txBody>
          <a:bodyPr wrap="square">
            <a:spAutoFit/>
          </a:bodyPr>
          <a:lstStyle/>
          <a:p>
            <a:r>
              <a:rPr lang="en-US" sz="8000" dirty="0"/>
              <a:t>2. Time utility, as they bring goods to the consumers when needed;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458200" cy="6001643"/>
          </a:xfrm>
          <a:prstGeom prst="rect">
            <a:avLst/>
          </a:prstGeom>
        </p:spPr>
        <p:txBody>
          <a:bodyPr wrap="square">
            <a:spAutoFit/>
          </a:bodyPr>
          <a:lstStyle/>
          <a:p>
            <a:pPr fontAlgn="base"/>
            <a:r>
              <a:rPr lang="en-US" sz="4800" dirty="0"/>
              <a:t>3. Convenience value, as they bring goods to the consumers in conve­nient shape, unit, size, style and package</a:t>
            </a:r>
            <a:r>
              <a:rPr lang="en-US" sz="4800" dirty="0" smtClean="0"/>
              <a:t>;</a:t>
            </a:r>
          </a:p>
          <a:p>
            <a:pPr fontAlgn="base"/>
            <a:endParaRPr lang="en-US" sz="4800" dirty="0"/>
          </a:p>
          <a:p>
            <a:pPr fontAlgn="base"/>
            <a:r>
              <a:rPr lang="en-US" sz="4800" dirty="0"/>
              <a:t>4. Possession value, as they make it possible for the consumers to obtain goods with ownership title;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05800" cy="4832092"/>
          </a:xfrm>
          <a:prstGeom prst="rect">
            <a:avLst/>
          </a:prstGeom>
        </p:spPr>
        <p:txBody>
          <a:bodyPr wrap="square">
            <a:spAutoFit/>
          </a:bodyPr>
          <a:lstStyle/>
          <a:p>
            <a:r>
              <a:rPr lang="en-US" sz="4400" dirty="0"/>
              <a:t>5. Marketing tools, as they serve as vehicles for viewing the market­ing </a:t>
            </a:r>
            <a:r>
              <a:rPr lang="en-US" sz="4400" dirty="0" err="1"/>
              <a:t>organisation</a:t>
            </a:r>
            <a:r>
              <a:rPr lang="en-US" sz="4400" dirty="0"/>
              <a:t> in its external aspects and for bridging the physical and non-physical gaps which exist in moving goods from the producers to the consumers; and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909310"/>
          </a:xfrm>
          <a:prstGeom prst="rect">
            <a:avLst/>
          </a:prstGeom>
        </p:spPr>
        <p:txBody>
          <a:bodyPr wrap="square">
            <a:spAutoFit/>
          </a:bodyPr>
          <a:lstStyle/>
          <a:p>
            <a:r>
              <a:rPr lang="en-US" sz="5400" dirty="0"/>
              <a:t>6. Supply-demand linkage, as they bridge the gap between the producers and consumers by resolving spatial (geographical distance) and temporal (relating to time) discrepancies in supply and demand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43</TotalTime>
  <Words>259</Words>
  <Application>Microsoft Office PowerPoint</Application>
  <PresentationFormat>On-screen Show (4:3)</PresentationFormat>
  <Paragraphs>34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Characteristics of Channels of Distribution</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Ashutosh</dc:creator>
  <cp:lastModifiedBy>Ashutosh</cp:lastModifiedBy>
  <cp:revision>7</cp:revision>
  <dcterms:created xsi:type="dcterms:W3CDTF">2020-04-21T04:41:30Z</dcterms:created>
  <dcterms:modified xsi:type="dcterms:W3CDTF">2020-04-21T15:48:13Z</dcterms:modified>
</cp:coreProperties>
</file>