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2D17607-2DDD-4951-B68B-59C480541ED8}"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BFD44B6-A493-470A-96E0-85919614FF9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FD44B6-A493-470A-96E0-85919614FF9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FD44B6-A493-470A-96E0-85919614FF9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FD44B6-A493-470A-96E0-85919614FF93}"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FD44B6-A493-470A-96E0-85919614FF93}"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BFD44B6-A493-470A-96E0-85919614FF9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BFD44B6-A493-470A-96E0-85919614FF9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BFD44B6-A493-470A-96E0-85919614FF93}"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2D17607-2DDD-4951-B68B-59C480541ED8}"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BFD44B6-A493-470A-96E0-85919614FF9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2D17607-2DDD-4951-B68B-59C480541ED8}"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BFD44B6-A493-470A-96E0-85919614FF9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2D17607-2DDD-4951-B68B-59C480541ED8}"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BFD44B6-A493-470A-96E0-85919614FF93}"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2D17607-2DDD-4951-B68B-59C480541ED8}"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BFD44B6-A493-470A-96E0-85919614FF9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295399"/>
          </a:xfrm>
        </p:spPr>
        <p:txBody>
          <a:bodyPr/>
          <a:lstStyle/>
          <a:p>
            <a:pPr algn="ctr"/>
            <a:r>
              <a:rPr lang="en-US" dirty="0" smtClean="0"/>
              <a:t>Importance of Pricing</a:t>
            </a:r>
            <a:endParaRPr lang="en-US" dirty="0"/>
          </a:p>
        </p:txBody>
      </p:sp>
      <p:sp>
        <p:nvSpPr>
          <p:cNvPr id="3" name="Subtitle 2"/>
          <p:cNvSpPr>
            <a:spLocks noGrp="1"/>
          </p:cNvSpPr>
          <p:nvPr>
            <p:ph type="subTitle" idx="1"/>
          </p:nvPr>
        </p:nvSpPr>
        <p:spPr>
          <a:xfrm>
            <a:off x="152400" y="3124200"/>
            <a:ext cx="7620000" cy="1600200"/>
          </a:xfrm>
        </p:spPr>
        <p:txBody>
          <a:bodyPr>
            <a:normAutofit fontScale="85000" lnSpcReduction="2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153400" cy="4832092"/>
          </a:xfrm>
          <a:prstGeom prst="rect">
            <a:avLst/>
          </a:prstGeom>
        </p:spPr>
        <p:txBody>
          <a:bodyPr wrap="square">
            <a:spAutoFit/>
          </a:bodyPr>
          <a:lstStyle/>
          <a:p>
            <a:pPr fontAlgn="base"/>
            <a:r>
              <a:rPr lang="en-US" sz="2800" dirty="0"/>
              <a:t>Price of a product or products determines the profitability of a firm, in the final analysis by influencing the sales revenue. In the firm, price is the basis for generating profits</a:t>
            </a:r>
            <a:r>
              <a:rPr lang="en-US" sz="2800" dirty="0" smtClean="0"/>
              <a:t>.</a:t>
            </a:r>
          </a:p>
          <a:p>
            <a:pPr fontAlgn="base"/>
            <a:endParaRPr lang="en-US" sz="2800" dirty="0" smtClean="0"/>
          </a:p>
          <a:p>
            <a:pPr fontAlgn="base"/>
            <a:endParaRPr lang="en-US" sz="2800" dirty="0" smtClean="0"/>
          </a:p>
          <a:p>
            <a:pPr fontAlgn="base"/>
            <a:r>
              <a:rPr lang="en-US" sz="2800" dirty="0" smtClean="0"/>
              <a:t> </a:t>
            </a:r>
            <a:r>
              <a:rPr lang="en-US" sz="2800" dirty="0"/>
              <a:t>Price reflects corporate objectives and policies and it is an important ingredient of marketing mix. Price is often used to off-set the weaknesses in other elements of the marketing-mix</a:t>
            </a:r>
            <a:r>
              <a:rPr lang="en-US" sz="2800" dirty="0" smtClean="0"/>
              <a:t>.</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85800"/>
            <a:ext cx="8001000" cy="4524315"/>
          </a:xfrm>
          <a:prstGeom prst="rect">
            <a:avLst/>
          </a:prstGeom>
        </p:spPr>
        <p:txBody>
          <a:bodyPr wrap="square">
            <a:spAutoFit/>
          </a:bodyPr>
          <a:lstStyle/>
          <a:p>
            <a:pPr algn="just" fontAlgn="base"/>
            <a:r>
              <a:rPr lang="en-US" sz="2400" dirty="0" smtClean="0"/>
              <a:t>Price changes can be made more quickly than any other changes in the product, channel, and personal selling and sales-promotion includes advertising. </a:t>
            </a:r>
            <a:endParaRPr lang="en-US" sz="2400" dirty="0" smtClean="0"/>
          </a:p>
          <a:p>
            <a:pPr algn="just" fontAlgn="base"/>
            <a:endParaRPr lang="en-US" sz="2400" dirty="0" smtClean="0"/>
          </a:p>
          <a:p>
            <a:pPr algn="just" fontAlgn="base"/>
            <a:r>
              <a:rPr lang="en-US" sz="2400" dirty="0" smtClean="0"/>
              <a:t>It </a:t>
            </a:r>
            <a:r>
              <a:rPr lang="en-US" sz="2400" dirty="0" smtClean="0"/>
              <a:t>is because; price change is easily understood and communicating to the buyer in a precise way. That is why, price changes are used frequently for defensive and offensive strategies. </a:t>
            </a:r>
            <a:endParaRPr lang="en-US" sz="2400" dirty="0" smtClean="0"/>
          </a:p>
          <a:p>
            <a:pPr algn="just" fontAlgn="base"/>
            <a:endParaRPr lang="en-US" sz="2400" dirty="0" smtClean="0"/>
          </a:p>
          <a:p>
            <a:pPr algn="just" fontAlgn="base"/>
            <a:r>
              <a:rPr lang="en-US" sz="2400" dirty="0" smtClean="0"/>
              <a:t>The </a:t>
            </a:r>
            <a:r>
              <a:rPr lang="en-US" sz="2400" dirty="0" smtClean="0"/>
              <a:t>impact of price rise or fall is reflected instantly in the rise or fall of the product profitability, thinking that other variables are unaffected.</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4524315"/>
          </a:xfrm>
          <a:prstGeom prst="rect">
            <a:avLst/>
          </a:prstGeom>
        </p:spPr>
        <p:txBody>
          <a:bodyPr wrap="square">
            <a:spAutoFit/>
          </a:bodyPr>
          <a:lstStyle/>
          <a:p>
            <a:pPr algn="just" fontAlgn="base"/>
            <a:r>
              <a:rPr lang="en-US" sz="2400" b="1" dirty="0"/>
              <a:t>5. Price is a decision input:</a:t>
            </a:r>
          </a:p>
          <a:p>
            <a:pPr algn="just" fontAlgn="base"/>
            <a:r>
              <a:rPr lang="en-US" sz="2400" dirty="0"/>
              <a:t>In the areas of marketing management, countless and crucial decisions are to be made. Comparatively marketing decisions are more crucial because, they have bearing on the other branches of business and more difficult as the decision-maker is to shoot the flying game in the changing marketing environment</a:t>
            </a:r>
            <a:r>
              <a:rPr lang="en-US" sz="2400" dirty="0" smtClean="0"/>
              <a:t>.</a:t>
            </a:r>
          </a:p>
          <a:p>
            <a:pPr algn="just" fontAlgn="base"/>
            <a:endParaRPr lang="en-US" sz="2400" dirty="0"/>
          </a:p>
          <a:p>
            <a:pPr algn="just" fontAlgn="base"/>
            <a:r>
              <a:rPr lang="en-US" sz="2400" dirty="0"/>
              <a:t>Normally, profit or contribution is taken as a base for pay-off conditions. Price can be a better criterion for arriving at cut-off point because; price is the determinant of profit or contribution.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32311"/>
          </a:xfrm>
          <a:prstGeom prst="rect">
            <a:avLst/>
          </a:prstGeom>
        </p:spPr>
        <p:txBody>
          <a:bodyPr wrap="square">
            <a:spAutoFit/>
          </a:bodyPr>
          <a:lstStyle/>
          <a:p>
            <a:pPr fontAlgn="base"/>
            <a:r>
              <a:rPr lang="en-US" sz="2400" dirty="0"/>
              <a:t>As pointed earlier, price as an indicator has a special role in the decision-making process in developing countries because, consumer response to price changes will be more quick and tangible as people have higher marginal value of money at their disposal. For instance, if it is a decision regarding selecting product improvement possibilities, select that possibility which gives the highest price as compared to the cost</a:t>
            </a:r>
            <a:r>
              <a:rPr lang="en-US" sz="2400" dirty="0" smtClean="0"/>
              <a:t>.</a:t>
            </a:r>
          </a:p>
          <a:p>
            <a:pPr fontAlgn="base"/>
            <a:endParaRPr lang="en-US" sz="2400" dirty="0" smtClean="0"/>
          </a:p>
          <a:p>
            <a:pPr fontAlgn="base"/>
            <a:endParaRPr lang="en-US" sz="2400" dirty="0"/>
          </a:p>
          <a:p>
            <a:pPr fontAlgn="base"/>
            <a:r>
              <a:rPr lang="en-US" sz="2400" dirty="0"/>
              <a:t>These five points make product pricing an important and major function of marketing manager. However, until recently, it has been one of the most neglected areas of marketing management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509200"/>
          </a:xfrm>
          <a:prstGeom prst="rect">
            <a:avLst/>
          </a:prstGeom>
        </p:spPr>
        <p:txBody>
          <a:bodyPr wrap="square">
            <a:spAutoFit/>
          </a:bodyPr>
          <a:lstStyle/>
          <a:p>
            <a:pPr fontAlgn="base"/>
            <a:r>
              <a:rPr lang="en-US" sz="3200" dirty="0"/>
              <a:t>Effect of Price on Profit </a:t>
            </a:r>
            <a:r>
              <a:rPr lang="en-US" sz="3200" dirty="0" smtClean="0"/>
              <a:t>Margins</a:t>
            </a:r>
          </a:p>
          <a:p>
            <a:pPr fontAlgn="base"/>
            <a:endParaRPr lang="en-US" sz="3200" dirty="0" smtClean="0"/>
          </a:p>
          <a:p>
            <a:pPr fontAlgn="base"/>
            <a:endParaRPr lang="en-US" sz="3200" dirty="0"/>
          </a:p>
          <a:p>
            <a:pPr fontAlgn="base"/>
            <a:r>
              <a:rPr lang="en-US" sz="3200" dirty="0"/>
              <a:t>The price you set affects your profit margin per unit sold, with higher prices giving you a higher profit per item if you don’t lose sales. However, higher prices that lead to lower sales volumes can decrease, or wipe out, your profits, because your overhead costs per unit increase as you sell fewer units.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5632311"/>
          </a:xfrm>
          <a:prstGeom prst="rect">
            <a:avLst/>
          </a:prstGeom>
        </p:spPr>
        <p:txBody>
          <a:bodyPr wrap="square">
            <a:spAutoFit/>
          </a:bodyPr>
          <a:lstStyle/>
          <a:p>
            <a:pPr fontAlgn="base"/>
            <a:r>
              <a:rPr lang="en-US" sz="2400" dirty="0"/>
              <a:t>Effect of Price on Sales </a:t>
            </a:r>
            <a:r>
              <a:rPr lang="en-US" sz="2400" dirty="0" smtClean="0"/>
              <a:t>Volumes</a:t>
            </a:r>
          </a:p>
          <a:p>
            <a:pPr fontAlgn="base"/>
            <a:endParaRPr lang="en-US" sz="2400" dirty="0" smtClean="0"/>
          </a:p>
          <a:p>
            <a:pPr fontAlgn="base"/>
            <a:endParaRPr lang="en-US" sz="2400" dirty="0"/>
          </a:p>
          <a:p>
            <a:pPr fontAlgn="base"/>
            <a:r>
              <a:rPr lang="en-US" sz="2400" dirty="0"/>
              <a:t>One of the most obvious affects pricing will have on your business is an increase or decrease in sales volume. Economists study price elasticity, or the response of consumer purchasing to a price change. Increasing your prices might lower your sales volume only slightly, helping you make up for decreased volume with higher total profits generated by higher margins. Lowering your prices can increase your profits if your sales jump significantly, decreasing your overhead expense per unit. Test the market’s response to price increases by changing prices in targeted areas before instituting an across-the-board price increase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5632311"/>
          </a:xfrm>
          <a:prstGeom prst="rect">
            <a:avLst/>
          </a:prstGeom>
        </p:spPr>
        <p:txBody>
          <a:bodyPr wrap="square">
            <a:spAutoFit/>
          </a:bodyPr>
          <a:lstStyle/>
          <a:p>
            <a:pPr fontAlgn="base"/>
            <a:r>
              <a:rPr lang="en-US" sz="2400" dirty="0"/>
              <a:t>Price and Business </a:t>
            </a:r>
            <a:r>
              <a:rPr lang="en-US" sz="2400" dirty="0" smtClean="0"/>
              <a:t>Positioning</a:t>
            </a:r>
          </a:p>
          <a:p>
            <a:pPr fontAlgn="base"/>
            <a:endParaRPr lang="en-US" sz="2400" dirty="0"/>
          </a:p>
          <a:p>
            <a:pPr fontAlgn="base"/>
            <a:r>
              <a:rPr lang="en-US" sz="2400" dirty="0"/>
              <a:t>The price you set sends a message to some consumers about your business, product or service, creating a perceived value. This affects your brand, image or position in the marketplace. For example, higher prices tell some consumers that you have higher quality, or you wouldn’t be able to charge those prices. Other consumers look for low-priced products and services, believing they’ll get the quality they need at a low price.</a:t>
            </a:r>
          </a:p>
          <a:p>
            <a:pPr fontAlgn="base"/>
            <a:r>
              <a:rPr lang="en-US" sz="2400" dirty="0"/>
              <a:t>Offering sales, discounts, rebates and closeouts can send the message you can’t sell your products or services at your regular price, or tell buyers they have a short-term opportunity to get a bargain.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4401205"/>
          </a:xfrm>
          <a:prstGeom prst="rect">
            <a:avLst/>
          </a:prstGeom>
        </p:spPr>
        <p:txBody>
          <a:bodyPr wrap="square">
            <a:spAutoFit/>
          </a:bodyPr>
          <a:lstStyle/>
          <a:p>
            <a:pPr algn="just" fontAlgn="base"/>
            <a:r>
              <a:rPr lang="en-US" sz="2000" dirty="0"/>
              <a:t>Market Share and Competition</a:t>
            </a:r>
          </a:p>
          <a:p>
            <a:pPr algn="just" fontAlgn="base"/>
            <a:r>
              <a:rPr lang="en-US" sz="2000" dirty="0"/>
              <a:t>The price you set makes you more or less competitive in the marketplace, affecting your share of the market’s volume. Some businesses lower prices temporarily to gain market share from competitors, who can’t respond to and meet a price decrease. After consumers have had time to try your product and develop a brand preference or loyalty, you can raise your prices again to a level that won’t cause them to leave you</a:t>
            </a:r>
            <a:r>
              <a:rPr lang="en-US" sz="2000" dirty="0" smtClean="0"/>
              <a:t>.</a:t>
            </a:r>
          </a:p>
          <a:p>
            <a:pPr algn="just" fontAlgn="base"/>
            <a:endParaRPr lang="en-US" sz="2000" dirty="0"/>
          </a:p>
          <a:p>
            <a:pPr algn="just" fontAlgn="base"/>
            <a:r>
              <a:rPr lang="en-US" sz="2000" dirty="0"/>
              <a:t>Predatory pricing is the practice of selling a product or service below cost for the specific purpose of taking market share away from a competitor or closing it down, then raising prices on consumers when they have fewer, or no options after that competitor is gone. This is illegal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77200" cy="5632311"/>
          </a:xfrm>
          <a:prstGeom prst="rect">
            <a:avLst/>
          </a:prstGeom>
        </p:spPr>
        <p:txBody>
          <a:bodyPr wrap="square">
            <a:spAutoFit/>
          </a:bodyPr>
          <a:lstStyle/>
          <a:p>
            <a:r>
              <a:rPr lang="en-US" sz="4000" i="1" dirty="0"/>
              <a:t>Pricing is an important decision making aspect after the product is manufactured. Price determines the future of the product, acceptability of the product to the customers and return and profitability from the product. It is a tool of competition.</a:t>
            </a:r>
            <a:endParaRPr lang="en-US"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229600" cy="4893647"/>
          </a:xfrm>
          <a:prstGeom prst="rect">
            <a:avLst/>
          </a:prstGeom>
        </p:spPr>
        <p:txBody>
          <a:bodyPr wrap="square">
            <a:spAutoFit/>
          </a:bodyPr>
          <a:lstStyle/>
          <a:p>
            <a:pPr fontAlgn="base"/>
            <a:r>
              <a:rPr lang="en-US" sz="2400" b="1" dirty="0"/>
              <a:t>Flexible Element of Marketing Mix</a:t>
            </a:r>
            <a:r>
              <a:rPr lang="en-US" sz="2400" b="1" dirty="0" smtClean="0"/>
              <a:t>:</a:t>
            </a:r>
          </a:p>
          <a:p>
            <a:pPr fontAlgn="base"/>
            <a:endParaRPr lang="en-US" sz="2400" b="1" dirty="0"/>
          </a:p>
          <a:p>
            <a:pPr fontAlgn="base"/>
            <a:r>
              <a:rPr lang="en-US" sz="2400" dirty="0"/>
              <a:t>Price is the most adjustable aspect of the marketing mix. Prices can be changed rapidly, as compared to other elements like product, place or promotion. Changes in product design or distribution system would take a long time to be implemented</a:t>
            </a:r>
            <a:r>
              <a:rPr lang="en-US" sz="2400" dirty="0" smtClean="0"/>
              <a:t>.</a:t>
            </a:r>
          </a:p>
          <a:p>
            <a:pPr fontAlgn="base"/>
            <a:endParaRPr lang="en-US" sz="2400" dirty="0"/>
          </a:p>
          <a:p>
            <a:pPr fontAlgn="base"/>
            <a:r>
              <a:rPr lang="en-US" sz="2400" dirty="0"/>
              <a:t>Bringing about changes in advertisements or promotional activities is also a time consuming task. But price is very flexible and can be changed according to the needs of the situation. Therefore it is a very important component of marketing mix.</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399"/>
            <a:ext cx="8305800" cy="4893647"/>
          </a:xfrm>
          <a:prstGeom prst="rect">
            <a:avLst/>
          </a:prstGeom>
        </p:spPr>
        <p:txBody>
          <a:bodyPr wrap="square">
            <a:spAutoFit/>
          </a:bodyPr>
          <a:lstStyle/>
          <a:p>
            <a:pPr fontAlgn="base"/>
            <a:r>
              <a:rPr lang="en-US" sz="2400" b="1" dirty="0"/>
              <a:t>1. Price is the Pivot of an Economy:</a:t>
            </a:r>
          </a:p>
          <a:p>
            <a:pPr fontAlgn="base"/>
            <a:r>
              <a:rPr lang="en-US" sz="2400" dirty="0"/>
              <a:t>In the economic system, price is the mechanism for allocating resources and reflecting the degrees of both risk and competition. In an economy particularly free market economy and to a less extent in controlled economy, the resources can be allocated and reallocated by the process of price reduction and price increase</a:t>
            </a:r>
            <a:r>
              <a:rPr lang="en-US" sz="2400" dirty="0" smtClean="0"/>
              <a:t>.</a:t>
            </a:r>
          </a:p>
          <a:p>
            <a:pPr fontAlgn="base"/>
            <a:endParaRPr lang="en-US" sz="2400" dirty="0" smtClean="0"/>
          </a:p>
          <a:p>
            <a:pPr fontAlgn="base"/>
            <a:endParaRPr lang="en-US" sz="2400" dirty="0"/>
          </a:p>
          <a:p>
            <a:pPr fontAlgn="base"/>
            <a:r>
              <a:rPr lang="en-US" sz="2400" dirty="0"/>
              <a:t>Price policy is a weapon to realize the goals of planned economy where resources can be allocated as per planned priorities</a:t>
            </a:r>
            <a:r>
              <a:rPr lang="en-US" sz="2400" dirty="0" smtClean="0"/>
              <a:t>.</a:t>
            </a:r>
            <a:endParaRPr 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fontAlgn="base"/>
            <a:r>
              <a:rPr lang="en-US" sz="3600" b="1" dirty="0"/>
              <a:t>Right Level Pricing</a:t>
            </a:r>
            <a:r>
              <a:rPr lang="en-US" sz="3600" b="1" dirty="0" smtClean="0"/>
              <a:t>:</a:t>
            </a:r>
          </a:p>
          <a:p>
            <a:pPr fontAlgn="base"/>
            <a:endParaRPr lang="en-US" sz="3600" b="1" dirty="0"/>
          </a:p>
          <a:p>
            <a:pPr fontAlgn="base"/>
            <a:r>
              <a:rPr lang="en-US" sz="3600" dirty="0"/>
              <a:t>The wrong price decision can bring about the downfall of a company. It is extremely significant to fix prices at the right level after sufficient market research and evaluation of factors like competitors’ strategies, market conditions, cost of production, etc.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632311"/>
          </a:xfrm>
          <a:prstGeom prst="rect">
            <a:avLst/>
          </a:prstGeom>
        </p:spPr>
        <p:txBody>
          <a:bodyPr wrap="square">
            <a:spAutoFit/>
          </a:bodyPr>
          <a:lstStyle/>
          <a:p>
            <a:r>
              <a:rPr lang="en-US" sz="3600" dirty="0"/>
              <a:t>Low prices may attract customers in the initial stages, but it would be very hard for the company to raise prices on a future date. Similarly, a very high price will ensure more profit margins, but lesser sales. So in order to maintain balance between profitability and volume of sales, it is important to fix the right price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509200"/>
          </a:xfrm>
          <a:prstGeom prst="rect">
            <a:avLst/>
          </a:prstGeom>
        </p:spPr>
        <p:txBody>
          <a:bodyPr wrap="square">
            <a:spAutoFit/>
          </a:bodyPr>
          <a:lstStyle/>
          <a:p>
            <a:pPr algn="just" fontAlgn="base"/>
            <a:r>
              <a:rPr lang="en-US" sz="3200" b="1" dirty="0"/>
              <a:t>Price Creates First Impression</a:t>
            </a:r>
            <a:r>
              <a:rPr lang="en-US" sz="3200" b="1" dirty="0" smtClean="0"/>
              <a:t>:</a:t>
            </a:r>
          </a:p>
          <a:p>
            <a:pPr algn="just" fontAlgn="base"/>
            <a:endParaRPr lang="en-US" sz="3200" b="1" dirty="0"/>
          </a:p>
          <a:p>
            <a:pPr algn="just" fontAlgn="base"/>
            <a:r>
              <a:rPr lang="en-US" sz="3200" dirty="0"/>
              <a:t>Often price is the first factor a customer notices about a product. While the customer may base his final buying decision on the overall benefits offered by the product, he is likely to compare the price with the perceived value of the product to evaluate it. After learning about the price, the customers try to learn more about the product qualities</a:t>
            </a:r>
            <a:r>
              <a:rPr lang="en-US" sz="3200" dirty="0" smtClean="0"/>
              <a:t>.</a:t>
            </a:r>
            <a:endParaRPr 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05800" cy="4524315"/>
          </a:xfrm>
          <a:prstGeom prst="rect">
            <a:avLst/>
          </a:prstGeom>
        </p:spPr>
        <p:txBody>
          <a:bodyPr wrap="square">
            <a:spAutoFit/>
          </a:bodyPr>
          <a:lstStyle/>
          <a:p>
            <a:pPr fontAlgn="base"/>
            <a:r>
              <a:rPr lang="en-US" sz="3200" dirty="0" smtClean="0"/>
              <a:t>If a product is priced too high, then the customer may lose interest in knowing more. But if he thinks that a product is affordable, then he would try to get more information about it. </a:t>
            </a:r>
            <a:endParaRPr lang="en-US" sz="3200" dirty="0" smtClean="0"/>
          </a:p>
          <a:p>
            <a:pPr fontAlgn="base"/>
            <a:endParaRPr lang="en-US" sz="3200" dirty="0" smtClean="0"/>
          </a:p>
          <a:p>
            <a:pPr fontAlgn="base"/>
            <a:endParaRPr lang="en-US" sz="3200" dirty="0" smtClean="0"/>
          </a:p>
          <a:p>
            <a:pPr fontAlgn="base"/>
            <a:r>
              <a:rPr lang="en-US" sz="3200" dirty="0" smtClean="0"/>
              <a:t>Therefore </a:t>
            </a:r>
            <a:r>
              <a:rPr lang="en-US" sz="3200" dirty="0" smtClean="0"/>
              <a:t>price is a critical factor that influences a buyer’s decision.</a:t>
            </a:r>
            <a:endParaRPr lang="en-US" sz="3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458200" cy="5262979"/>
          </a:xfrm>
          <a:prstGeom prst="rect">
            <a:avLst/>
          </a:prstGeom>
        </p:spPr>
        <p:txBody>
          <a:bodyPr wrap="square">
            <a:spAutoFit/>
          </a:bodyPr>
          <a:lstStyle/>
          <a:p>
            <a:pPr fontAlgn="base"/>
            <a:r>
              <a:rPr lang="en-US" sz="2800" b="1" dirty="0"/>
              <a:t>Vital Element of Sales Promotion:</a:t>
            </a:r>
          </a:p>
          <a:p>
            <a:pPr fontAlgn="base"/>
            <a:r>
              <a:rPr lang="en-US" sz="2800" dirty="0"/>
              <a:t>Being the most flexible component of marketing mix, price is the most important part of the sales promotion. In order to encourage more sales, the marketing manager may reduce the price</a:t>
            </a:r>
            <a:r>
              <a:rPr lang="en-US" sz="2800" dirty="0" smtClean="0"/>
              <a:t>.</a:t>
            </a:r>
          </a:p>
          <a:p>
            <a:pPr fontAlgn="base"/>
            <a:endParaRPr lang="en-US" sz="2800" dirty="0" smtClean="0"/>
          </a:p>
          <a:p>
            <a:pPr fontAlgn="base"/>
            <a:r>
              <a:rPr lang="en-US" sz="2800" dirty="0" smtClean="0"/>
              <a:t> </a:t>
            </a:r>
            <a:r>
              <a:rPr lang="en-US" sz="2800" dirty="0"/>
              <a:t>In case of goods whose demand is price sensitive, even a small reduction in price will lead to higher sales volume. However prices should not be fluctuated too frequently to stimulate sales.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693866"/>
          </a:xfrm>
          <a:prstGeom prst="rect">
            <a:avLst/>
          </a:prstGeom>
        </p:spPr>
        <p:txBody>
          <a:bodyPr wrap="square">
            <a:spAutoFit/>
          </a:bodyPr>
          <a:lstStyle/>
          <a:p>
            <a:pPr fontAlgn="base"/>
            <a:r>
              <a:rPr lang="en-US" sz="2800" b="1" dirty="0" smtClean="0"/>
              <a:t>Price is an important element of the marketing mix for the following reasons:</a:t>
            </a:r>
          </a:p>
          <a:p>
            <a:pPr fontAlgn="base"/>
            <a:endParaRPr lang="en-US" sz="2800" b="1" dirty="0" smtClean="0"/>
          </a:p>
          <a:p>
            <a:pPr fontAlgn="base"/>
            <a:endParaRPr lang="en-US" sz="2800" dirty="0" smtClean="0"/>
          </a:p>
          <a:p>
            <a:pPr fontAlgn="base"/>
            <a:r>
              <a:rPr lang="en-US" sz="2800" dirty="0" err="1" smtClean="0"/>
              <a:t>i</a:t>
            </a:r>
            <a:r>
              <a:rPr lang="en-US" sz="2800" dirty="0" smtClean="0"/>
              <a:t>. Price is the most important factor for a consumer when it comes to making a purchase decision. Rarely will it be otherwise. As such, the right kind of pricing strategy can help achieve </a:t>
            </a:r>
            <a:r>
              <a:rPr lang="en-US" sz="2800" dirty="0" err="1" smtClean="0"/>
              <a:t>organisational</a:t>
            </a:r>
            <a:r>
              <a:rPr lang="en-US" sz="2800" dirty="0" smtClean="0"/>
              <a:t> goals.</a:t>
            </a:r>
          </a:p>
          <a:p>
            <a:pPr fontAlgn="base"/>
            <a:endParaRPr lang="en-US" sz="2800" dirty="0" smtClean="0"/>
          </a:p>
          <a:p>
            <a:pPr fontAlgn="base"/>
            <a:r>
              <a:rPr lang="en-US" sz="2800" dirty="0" smtClean="0"/>
              <a:t>ii. Price can be easily changed and is flexible thereby helping the </a:t>
            </a:r>
            <a:r>
              <a:rPr lang="en-US" sz="2800" dirty="0" err="1" smtClean="0"/>
              <a:t>organisation</a:t>
            </a:r>
            <a:r>
              <a:rPr lang="en-US" sz="2800" dirty="0" smtClean="0"/>
              <a:t> to respond quickly to marketplace changes</a:t>
            </a:r>
            <a:endParaRPr 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262979"/>
          </a:xfrm>
          <a:prstGeom prst="rect">
            <a:avLst/>
          </a:prstGeom>
        </p:spPr>
        <p:txBody>
          <a:bodyPr wrap="square">
            <a:spAutoFit/>
          </a:bodyPr>
          <a:lstStyle/>
          <a:p>
            <a:pPr fontAlgn="base"/>
            <a:r>
              <a:rPr lang="en-US" sz="2800" dirty="0"/>
              <a:t>iii. Price can also be used as a differentiating factor to set aside the said product from other products in the same category</a:t>
            </a:r>
            <a:r>
              <a:rPr lang="en-US" sz="2800" dirty="0" smtClean="0"/>
              <a:t>.</a:t>
            </a:r>
          </a:p>
          <a:p>
            <a:pPr fontAlgn="base"/>
            <a:endParaRPr lang="en-US" sz="2800" dirty="0" smtClean="0"/>
          </a:p>
          <a:p>
            <a:pPr fontAlgn="base"/>
            <a:endParaRPr lang="en-US" sz="2800" dirty="0"/>
          </a:p>
          <a:p>
            <a:pPr fontAlgn="base"/>
            <a:r>
              <a:rPr lang="en-US" sz="2800" dirty="0"/>
              <a:t>iv. Price is also often used to target a particular segment of customers</a:t>
            </a:r>
            <a:r>
              <a:rPr lang="en-US" sz="2800" dirty="0" smtClean="0"/>
              <a:t>.</a:t>
            </a:r>
          </a:p>
          <a:p>
            <a:pPr fontAlgn="base"/>
            <a:endParaRPr lang="en-US" sz="2800" dirty="0" smtClean="0"/>
          </a:p>
          <a:p>
            <a:pPr fontAlgn="base"/>
            <a:endParaRPr lang="en-US" sz="2800" dirty="0"/>
          </a:p>
          <a:p>
            <a:pPr fontAlgn="base"/>
            <a:r>
              <a:rPr lang="en-US" sz="2800" dirty="0"/>
              <a:t>v. And, last but not the least; price is the only element of the marketing mix that fetches revenue for the </a:t>
            </a:r>
            <a:r>
              <a:rPr lang="en-US" sz="2800" dirty="0" err="1"/>
              <a:t>organisation</a:t>
            </a:r>
            <a:r>
              <a:rPr lang="en-US" sz="2800" dirty="0"/>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3970318"/>
          </a:xfrm>
          <a:prstGeom prst="rect">
            <a:avLst/>
          </a:prstGeom>
        </p:spPr>
        <p:txBody>
          <a:bodyPr wrap="square">
            <a:spAutoFit/>
          </a:bodyPr>
          <a:lstStyle/>
          <a:p>
            <a:pPr algn="just"/>
            <a:r>
              <a:rPr lang="en-US" sz="3600" dirty="0"/>
              <a:t>Pricing is an important decision making aspect after the product is manufactured. Price determines the future of the product, acceptability of the product to the customers and return and profitability from the product. It is a tool of competition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1"/>
            <a:ext cx="8382000" cy="4832092"/>
          </a:xfrm>
          <a:prstGeom prst="rect">
            <a:avLst/>
          </a:prstGeom>
        </p:spPr>
        <p:txBody>
          <a:bodyPr wrap="square">
            <a:spAutoFit/>
          </a:bodyPr>
          <a:lstStyle/>
          <a:p>
            <a:pPr marL="342900" indent="-342900" fontAlgn="base">
              <a:buAutoNum type="arabicPeriod"/>
            </a:pPr>
            <a:r>
              <a:rPr lang="en-US" sz="2800" b="1" dirty="0" smtClean="0"/>
              <a:t>Helps </a:t>
            </a:r>
            <a:r>
              <a:rPr lang="en-US" sz="2800" b="1" dirty="0"/>
              <a:t>in Determining Return</a:t>
            </a:r>
            <a:r>
              <a:rPr lang="en-US" sz="2800" b="1" dirty="0" smtClean="0"/>
              <a:t>:</a:t>
            </a:r>
          </a:p>
          <a:p>
            <a:pPr marL="342900" indent="-342900" fontAlgn="base"/>
            <a:endParaRPr lang="en-US" sz="2800" dirty="0"/>
          </a:p>
          <a:p>
            <a:pPr fontAlgn="base"/>
            <a:r>
              <a:rPr lang="en-US" sz="2800" dirty="0"/>
              <a:t>The primary motive of all firms is to earn profit. Firms aim at </a:t>
            </a:r>
            <a:r>
              <a:rPr lang="en-US" sz="2800" dirty="0" err="1"/>
              <a:t>maximising</a:t>
            </a:r>
            <a:r>
              <a:rPr lang="en-US" sz="2800" dirty="0"/>
              <a:t> profit. When the product is manufactured the manufacturer determines the price of the product. </a:t>
            </a:r>
            <a:endParaRPr lang="en-US" sz="2800" dirty="0" smtClean="0"/>
          </a:p>
          <a:p>
            <a:pPr fontAlgn="base"/>
            <a:endParaRPr lang="en-US" sz="2800" dirty="0" smtClean="0"/>
          </a:p>
          <a:p>
            <a:pPr fontAlgn="base"/>
            <a:r>
              <a:rPr lang="en-US" sz="2800" dirty="0" smtClean="0"/>
              <a:t>Price </a:t>
            </a:r>
            <a:r>
              <a:rPr lang="en-US" sz="2800" dirty="0"/>
              <a:t>includes the return or profits that the manufacturer or marketer intends to earn. Price is fixed by the marketer by adding a certain percentage of profit on cost.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5262979"/>
          </a:xfrm>
          <a:prstGeom prst="rect">
            <a:avLst/>
          </a:prstGeom>
        </p:spPr>
        <p:txBody>
          <a:bodyPr wrap="square">
            <a:spAutoFit/>
          </a:bodyPr>
          <a:lstStyle/>
          <a:p>
            <a:pPr fontAlgn="base"/>
            <a:r>
              <a:rPr lang="en-US" sz="2400" b="1" dirty="0"/>
              <a:t>2. Determines Demand, Sales Volume and Market Share:</a:t>
            </a:r>
            <a:endParaRPr lang="en-US" sz="2400" dirty="0"/>
          </a:p>
          <a:p>
            <a:pPr fontAlgn="base"/>
            <a:r>
              <a:rPr lang="en-US" sz="2400" dirty="0"/>
              <a:t>Price is the most flexible tool in the marketing mix</a:t>
            </a:r>
            <a:r>
              <a:rPr lang="en-US" sz="2400" dirty="0" smtClean="0"/>
              <a:t>.</a:t>
            </a:r>
          </a:p>
          <a:p>
            <a:pPr fontAlgn="base"/>
            <a:endParaRPr lang="en-US" sz="2400" dirty="0" smtClean="0"/>
          </a:p>
          <a:p>
            <a:pPr fontAlgn="base"/>
            <a:r>
              <a:rPr lang="en-US" sz="2400" dirty="0" smtClean="0"/>
              <a:t> </a:t>
            </a:r>
            <a:r>
              <a:rPr lang="en-US" sz="2400" dirty="0"/>
              <a:t>A marketer can regulate the demand for a product by increasing or decreasing the price. </a:t>
            </a:r>
            <a:endParaRPr lang="en-US" sz="2400" dirty="0" smtClean="0"/>
          </a:p>
          <a:p>
            <a:pPr fontAlgn="base"/>
            <a:endParaRPr lang="en-US" sz="2400" dirty="0" smtClean="0"/>
          </a:p>
          <a:p>
            <a:pPr fontAlgn="base"/>
            <a:r>
              <a:rPr lang="en-US" sz="2400" dirty="0" smtClean="0"/>
              <a:t>Price </a:t>
            </a:r>
            <a:r>
              <a:rPr lang="en-US" sz="2400" dirty="0"/>
              <a:t>is an important factor influencing consumer buying </a:t>
            </a:r>
            <a:r>
              <a:rPr lang="en-US" sz="2400" dirty="0" err="1"/>
              <a:t>behaviour</a:t>
            </a:r>
            <a:r>
              <a:rPr lang="en-US" sz="2400" dirty="0"/>
              <a:t>. Most of the time consumer put importance on price of the product rather than on value, at the time of purchase. </a:t>
            </a:r>
            <a:endParaRPr lang="en-US" sz="2400" dirty="0" smtClean="0"/>
          </a:p>
          <a:p>
            <a:pPr fontAlgn="base"/>
            <a:endParaRPr lang="en-US" sz="2400" dirty="0" smtClean="0"/>
          </a:p>
          <a:p>
            <a:pPr fontAlgn="base"/>
            <a:r>
              <a:rPr lang="en-US" sz="2400" dirty="0" smtClean="0"/>
              <a:t>Thus </a:t>
            </a:r>
            <a:r>
              <a:rPr lang="en-US" sz="2400" dirty="0"/>
              <a:t>a change in price influences the demand, sales volume and market share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458200" cy="5262979"/>
          </a:xfrm>
          <a:prstGeom prst="rect">
            <a:avLst/>
          </a:prstGeom>
        </p:spPr>
        <p:txBody>
          <a:bodyPr wrap="square">
            <a:spAutoFit/>
          </a:bodyPr>
          <a:lstStyle/>
          <a:p>
            <a:pPr fontAlgn="base"/>
            <a:r>
              <a:rPr lang="en-US" sz="2800" dirty="0" smtClean="0"/>
              <a:t>Price is the prime mover of the wheels of the economy namely, production, consumption, distribution and exchange. </a:t>
            </a:r>
            <a:endParaRPr lang="en-US" sz="2800" dirty="0" smtClean="0"/>
          </a:p>
          <a:p>
            <a:pPr fontAlgn="base"/>
            <a:endParaRPr lang="en-US" sz="2800" dirty="0" smtClean="0"/>
          </a:p>
          <a:p>
            <a:pPr fontAlgn="base"/>
            <a:r>
              <a:rPr lang="en-US" sz="2800" dirty="0" smtClean="0"/>
              <a:t>As </a:t>
            </a:r>
            <a:r>
              <a:rPr lang="en-US" sz="2800" dirty="0" smtClean="0"/>
              <a:t>price is a sacrifice of purchasing power, it affects the living standards of the society; it regulates business profits and, hence, allocates the resources for the optimum output and distribution. </a:t>
            </a:r>
            <a:endParaRPr lang="en-US" sz="2800" dirty="0" smtClean="0"/>
          </a:p>
          <a:p>
            <a:pPr fontAlgn="base"/>
            <a:endParaRPr lang="en-US" sz="2800" dirty="0" smtClean="0"/>
          </a:p>
          <a:p>
            <a:pPr fontAlgn="base"/>
            <a:r>
              <a:rPr lang="en-US" sz="2800" dirty="0" smtClean="0"/>
              <a:t>Thus</a:t>
            </a:r>
            <a:r>
              <a:rPr lang="en-US" sz="2800" dirty="0" smtClean="0"/>
              <a:t>, it acts as powerful agent of sustained economic development.</a:t>
            </a:r>
            <a:endParaRPr lang="en-US"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4524315"/>
          </a:xfrm>
          <a:prstGeom prst="rect">
            <a:avLst/>
          </a:prstGeom>
        </p:spPr>
        <p:txBody>
          <a:bodyPr wrap="square">
            <a:spAutoFit/>
          </a:bodyPr>
          <a:lstStyle/>
          <a:p>
            <a:pPr fontAlgn="base"/>
            <a:r>
              <a:rPr lang="en-US" sz="2400" b="1" dirty="0"/>
              <a:t>3. Countering Competition</a:t>
            </a:r>
            <a:r>
              <a:rPr lang="en-US" sz="2400" b="1" dirty="0" smtClean="0"/>
              <a:t>:</a:t>
            </a:r>
          </a:p>
          <a:p>
            <a:pPr fontAlgn="base"/>
            <a:endParaRPr lang="en-US" sz="2400" dirty="0"/>
          </a:p>
          <a:p>
            <a:pPr fontAlgn="base"/>
            <a:r>
              <a:rPr lang="en-US" sz="2400" dirty="0"/>
              <a:t>Companies regularly revise their pricing strategies to counter the competition. A market leader who dominates the market designs the pricing strategy to prevent new competitors entering into the market. </a:t>
            </a:r>
            <a:endParaRPr lang="en-US" sz="2400" dirty="0" smtClean="0"/>
          </a:p>
          <a:p>
            <a:pPr fontAlgn="base"/>
            <a:endParaRPr lang="en-US" sz="2400" dirty="0" smtClean="0"/>
          </a:p>
          <a:p>
            <a:pPr fontAlgn="base"/>
            <a:endParaRPr lang="en-US" sz="2400" dirty="0" smtClean="0"/>
          </a:p>
          <a:p>
            <a:pPr fontAlgn="base"/>
            <a:r>
              <a:rPr lang="en-US" sz="2400" dirty="0" smtClean="0"/>
              <a:t>While </a:t>
            </a:r>
            <a:r>
              <a:rPr lang="en-US" sz="2400" dirty="0"/>
              <a:t>a price follower sets their price in accordance to the competitor’s price and market leader’s price. A marketer’s pricing strategy mostly depends upon competitor’s pricing policy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893647"/>
          </a:xfrm>
          <a:prstGeom prst="rect">
            <a:avLst/>
          </a:prstGeom>
        </p:spPr>
        <p:txBody>
          <a:bodyPr wrap="square">
            <a:spAutoFit/>
          </a:bodyPr>
          <a:lstStyle/>
          <a:p>
            <a:pPr fontAlgn="base"/>
            <a:r>
              <a:rPr lang="en-US" sz="2400" b="1" dirty="0" smtClean="0"/>
              <a:t>4. Builds Product Image:</a:t>
            </a:r>
            <a:endParaRPr lang="en-US" sz="2400" dirty="0" smtClean="0"/>
          </a:p>
          <a:p>
            <a:pPr fontAlgn="base"/>
            <a:r>
              <a:rPr lang="en-US" sz="2400" dirty="0" smtClean="0"/>
              <a:t>Price often builds an image of the product. Consumers often believe that high priced products are of high value and benefit than low priced product. Marketers also use price to position their products superior in the minds of the consumer.</a:t>
            </a:r>
          </a:p>
          <a:p>
            <a:pPr fontAlgn="base"/>
            <a:endParaRPr lang="en-US" sz="2400" dirty="0" smtClean="0"/>
          </a:p>
          <a:p>
            <a:pPr fontAlgn="base"/>
            <a:endParaRPr lang="en-US" sz="2400" dirty="0" smtClean="0"/>
          </a:p>
          <a:p>
            <a:pPr fontAlgn="base"/>
            <a:r>
              <a:rPr lang="en-US" sz="2400" b="1" dirty="0" smtClean="0"/>
              <a:t>5. A Tool of Sales Promotion:</a:t>
            </a:r>
            <a:endParaRPr lang="en-US" sz="2400" dirty="0" smtClean="0"/>
          </a:p>
          <a:p>
            <a:pPr fontAlgn="base"/>
            <a:r>
              <a:rPr lang="en-US" sz="2400" dirty="0" smtClean="0"/>
              <a:t>Price is an important tool of sales promotion. Companies often resort to short term price reduction like offering discounts to increase sales during a short time period.</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3046988"/>
          </a:xfrm>
          <a:prstGeom prst="rect">
            <a:avLst/>
          </a:prstGeom>
        </p:spPr>
        <p:txBody>
          <a:bodyPr wrap="square">
            <a:spAutoFit/>
          </a:bodyPr>
          <a:lstStyle/>
          <a:p>
            <a:pPr fontAlgn="base"/>
            <a:endParaRPr lang="en-US" sz="4800" b="1" dirty="0" smtClean="0"/>
          </a:p>
          <a:p>
            <a:pPr fontAlgn="base"/>
            <a:endParaRPr lang="en-US" sz="4800" b="1" dirty="0" smtClean="0"/>
          </a:p>
          <a:p>
            <a:pPr fontAlgn="base"/>
            <a:endParaRPr lang="en-US" sz="4800" b="1" dirty="0" smtClean="0"/>
          </a:p>
          <a:p>
            <a:pPr fontAlgn="base"/>
            <a:r>
              <a:rPr lang="en-US" sz="4800" b="1" dirty="0" smtClean="0"/>
              <a:t>2</a:t>
            </a:r>
            <a:r>
              <a:rPr lang="en-US" sz="4800" b="1" dirty="0"/>
              <a:t>. Price regulates demand: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fontAlgn="base"/>
            <a:r>
              <a:rPr lang="en-US" sz="2800" dirty="0"/>
              <a:t>The power of price to produce results in the market place is not </a:t>
            </a:r>
            <a:r>
              <a:rPr lang="en-US" sz="2800" dirty="0" err="1"/>
              <a:t>equalled</a:t>
            </a:r>
            <a:r>
              <a:rPr lang="en-US" sz="2800" dirty="0"/>
              <a:t> by any other component in the product-mix</a:t>
            </a:r>
            <a:r>
              <a:rPr lang="en-US" sz="2800" dirty="0" smtClean="0"/>
              <a:t>.</a:t>
            </a:r>
          </a:p>
          <a:p>
            <a:pPr fontAlgn="base"/>
            <a:endParaRPr lang="en-US" sz="2800" dirty="0" smtClean="0"/>
          </a:p>
          <a:p>
            <a:pPr fontAlgn="base"/>
            <a:endParaRPr lang="en-US" sz="2800" dirty="0"/>
          </a:p>
          <a:p>
            <a:pPr fontAlgn="base"/>
            <a:r>
              <a:rPr lang="en-US" sz="2800" dirty="0"/>
              <a:t>It is the greatest and the strongest ‘P’ of the four ‘Ps’ of the mix. </a:t>
            </a:r>
            <a:endParaRPr lang="en-US" sz="2800" dirty="0" smtClean="0"/>
          </a:p>
          <a:p>
            <a:pPr fontAlgn="base"/>
            <a:endParaRPr lang="en-US" sz="2800" dirty="0" smtClean="0"/>
          </a:p>
          <a:p>
            <a:pPr fontAlgn="base"/>
            <a:endParaRPr lang="en-US" sz="2800" dirty="0" smtClean="0"/>
          </a:p>
          <a:p>
            <a:pPr fontAlgn="base"/>
            <a:r>
              <a:rPr lang="en-US" sz="2800" dirty="0" smtClean="0"/>
              <a:t>Marketing </a:t>
            </a:r>
            <a:r>
              <a:rPr lang="en-US" sz="2800" dirty="0"/>
              <a:t>manager can regulate the product demand through this powerful instrument. Price increases or decreases the demand for the products.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893647"/>
          </a:xfrm>
          <a:prstGeom prst="rect">
            <a:avLst/>
          </a:prstGeom>
        </p:spPr>
        <p:txBody>
          <a:bodyPr wrap="square">
            <a:spAutoFit/>
          </a:bodyPr>
          <a:lstStyle/>
          <a:p>
            <a:pPr fontAlgn="base"/>
            <a:r>
              <a:rPr lang="en-US" sz="2400" dirty="0" smtClean="0"/>
              <a:t>To increase the demand, reduce the price and increase the price to reduce the demand</a:t>
            </a:r>
            <a:r>
              <a:rPr lang="en-US" sz="2400" dirty="0" smtClean="0"/>
              <a:t>.</a:t>
            </a:r>
          </a:p>
          <a:p>
            <a:pPr fontAlgn="base"/>
            <a:endParaRPr lang="en-US" sz="2400" dirty="0" smtClean="0"/>
          </a:p>
          <a:p>
            <a:pPr fontAlgn="base"/>
            <a:r>
              <a:rPr lang="en-US" sz="2400" dirty="0" smtClean="0"/>
              <a:t>Price has a special role to play in developing countries where the marginal value of money is high than those of advanced nations. De-marketing strategy can be easily implemented to meet the rising demand for goods and services</a:t>
            </a:r>
            <a:r>
              <a:rPr lang="en-US" sz="2400" dirty="0" smtClean="0"/>
              <a:t>.</a:t>
            </a:r>
          </a:p>
          <a:p>
            <a:pPr fontAlgn="base"/>
            <a:endParaRPr lang="en-US" sz="2400" dirty="0" smtClean="0"/>
          </a:p>
          <a:p>
            <a:pPr fontAlgn="base"/>
            <a:endParaRPr lang="en-US" sz="2400" dirty="0" smtClean="0"/>
          </a:p>
          <a:p>
            <a:pPr fontAlgn="base"/>
            <a:r>
              <a:rPr lang="en-US" sz="2400" dirty="0" smtClean="0"/>
              <a:t>As an instrument, it is a big gun and it should be triggered exclusively by those who are familiar with its possibilities and the dangers involved</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199"/>
            <a:ext cx="8458200" cy="5262979"/>
          </a:xfrm>
          <a:prstGeom prst="rect">
            <a:avLst/>
          </a:prstGeom>
        </p:spPr>
        <p:txBody>
          <a:bodyPr wrap="square">
            <a:spAutoFit/>
          </a:bodyPr>
          <a:lstStyle/>
          <a:p>
            <a:pPr fontAlgn="base"/>
            <a:r>
              <a:rPr lang="en-US" sz="2800" b="1" dirty="0"/>
              <a:t>3. Price is competitive weapon:</a:t>
            </a:r>
          </a:p>
          <a:p>
            <a:pPr fontAlgn="base"/>
            <a:r>
              <a:rPr lang="en-US" sz="2800" dirty="0"/>
              <a:t>Price as a competitive weapon is of paramount importance. Any company whether it is selling high or medium or</a:t>
            </a:r>
            <a:r>
              <a:rPr lang="en-US" sz="2800" baseline="-25000" dirty="0"/>
              <a:t> </a:t>
            </a:r>
            <a:r>
              <a:rPr lang="en-US" sz="2800" dirty="0"/>
              <a:t>low priced merchandise will have to decide as to whether its prices will be above or equal to or below its competitors. </a:t>
            </a:r>
            <a:endParaRPr lang="en-US" sz="2800" dirty="0" smtClean="0"/>
          </a:p>
          <a:p>
            <a:pPr fontAlgn="base"/>
            <a:endParaRPr lang="en-US" sz="2800" dirty="0" smtClean="0"/>
          </a:p>
          <a:p>
            <a:pPr fontAlgn="base"/>
            <a:endParaRPr lang="en-US" sz="2800" dirty="0" smtClean="0"/>
          </a:p>
          <a:p>
            <a:pPr fontAlgn="base"/>
            <a:r>
              <a:rPr lang="en-US" sz="2800" dirty="0" smtClean="0"/>
              <a:t>This </a:t>
            </a:r>
            <a:r>
              <a:rPr lang="en-US" sz="2800" dirty="0"/>
              <a:t>is a basic policy issue that affects the entire marketing planning process. Secondly, price does not stand alone as a device for achieving a competitive advantage</a:t>
            </a:r>
            <a:r>
              <a:rPr lang="en-US" sz="2800" dirty="0" smtClean="0"/>
              <a:t>.</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4893647"/>
          </a:xfrm>
          <a:prstGeom prst="rect">
            <a:avLst/>
          </a:prstGeom>
        </p:spPr>
        <p:txBody>
          <a:bodyPr wrap="square">
            <a:spAutoFit/>
          </a:bodyPr>
          <a:lstStyle/>
          <a:p>
            <a:pPr algn="just" fontAlgn="base"/>
            <a:r>
              <a:rPr lang="en-US" sz="2400" dirty="0" smtClean="0"/>
              <a:t>In fact, indirect and non-price competitive techniques often are more desirable because, they are more difficult for the competitors to copy. Better results are the outcome of a fine blend of price and non-price strategies. Thirdly, there is close relationship between the product life-cycle and such pricing for competition</a:t>
            </a:r>
            <a:r>
              <a:rPr lang="en-US" sz="2400" dirty="0" smtClean="0"/>
              <a:t>.</a:t>
            </a:r>
          </a:p>
          <a:p>
            <a:pPr algn="just" fontAlgn="base"/>
            <a:endParaRPr lang="en-US" sz="2400" dirty="0" smtClean="0"/>
          </a:p>
          <a:p>
            <a:pPr algn="just" fontAlgn="base"/>
            <a:endParaRPr lang="en-US" sz="2400" dirty="0" smtClean="0"/>
          </a:p>
          <a:p>
            <a:pPr algn="just" fontAlgn="base"/>
            <a:r>
              <a:rPr lang="en-US" sz="2400" dirty="0" smtClean="0"/>
              <a:t>There are notable differences in the kinds of pricing strategies that should be used in different stages. Since the product life span is directly related to the product’s competitiveness, pricing at any point in the life-cycle should reflect prevailing competitive conditions.</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09600"/>
            <a:ext cx="8001000" cy="3785652"/>
          </a:xfrm>
          <a:prstGeom prst="rect">
            <a:avLst/>
          </a:prstGeom>
        </p:spPr>
        <p:txBody>
          <a:bodyPr wrap="square">
            <a:spAutoFit/>
          </a:bodyPr>
          <a:lstStyle/>
          <a:p>
            <a:pPr algn="ctr" fontAlgn="base"/>
            <a:r>
              <a:rPr lang="en-US" sz="8000" b="1" dirty="0"/>
              <a:t>4. Price is the determinant of profitability: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32</TotalTime>
  <Words>2041</Words>
  <Application>Microsoft Office PowerPoint</Application>
  <PresentationFormat>On-screen Show (4:3)</PresentationFormat>
  <Paragraphs>138</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Concourse</vt:lpstr>
      <vt:lpstr>Importance of Pricing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Pricing</dc:title>
  <dc:creator>Ashutosh</dc:creator>
  <cp:lastModifiedBy>Ashutosh</cp:lastModifiedBy>
  <cp:revision>7</cp:revision>
  <dcterms:created xsi:type="dcterms:W3CDTF">2020-04-20T14:20:26Z</dcterms:created>
  <dcterms:modified xsi:type="dcterms:W3CDTF">2020-04-21T14:32:42Z</dcterms:modified>
</cp:coreProperties>
</file>