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0CF45BD-C6C2-465E-9C5A-AC54AC5BE2B3}"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E938807-1B71-4AA6-B001-858F803C3F8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938807-1B71-4AA6-B001-858F803C3F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938807-1B71-4AA6-B001-858F803C3F8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938807-1B71-4AA6-B001-858F803C3F83}"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938807-1B71-4AA6-B001-858F803C3F83}"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938807-1B71-4AA6-B001-858F803C3F8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E938807-1B71-4AA6-B001-858F803C3F8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E938807-1B71-4AA6-B001-858F803C3F83}"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0CF45BD-C6C2-465E-9C5A-AC54AC5BE2B3}"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E938807-1B71-4AA6-B001-858F803C3F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0CF45BD-C6C2-465E-9C5A-AC54AC5BE2B3}"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938807-1B71-4AA6-B001-858F803C3F8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0CF45BD-C6C2-465E-9C5A-AC54AC5BE2B3}"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E938807-1B71-4AA6-B001-858F803C3F83}"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0CF45BD-C6C2-465E-9C5A-AC54AC5BE2B3}"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E938807-1B71-4AA6-B001-858F803C3F8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2133599"/>
          </a:xfrm>
        </p:spPr>
        <p:txBody>
          <a:bodyPr>
            <a:normAutofit/>
          </a:bodyPr>
          <a:lstStyle/>
          <a:p>
            <a:pPr algn="ctr"/>
            <a:r>
              <a:rPr lang="en-US" sz="4400" dirty="0"/>
              <a:t>Reasons for Establishing Territories</a:t>
            </a:r>
            <a:br>
              <a:rPr lang="en-US" sz="4400" dirty="0"/>
            </a:br>
            <a:endParaRPr lang="en-US" sz="4400" dirty="0"/>
          </a:p>
        </p:txBody>
      </p:sp>
      <p:sp>
        <p:nvSpPr>
          <p:cNvPr id="3" name="Subtitle 2"/>
          <p:cNvSpPr>
            <a:spLocks noGrp="1"/>
          </p:cNvSpPr>
          <p:nvPr>
            <p:ph type="subTitle" idx="1"/>
          </p:nvPr>
        </p:nvSpPr>
        <p:spPr>
          <a:xfrm>
            <a:off x="304800" y="2895600"/>
            <a:ext cx="8153400" cy="1915711"/>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8077200" cy="4708981"/>
          </a:xfrm>
          <a:prstGeom prst="rect">
            <a:avLst/>
          </a:prstGeom>
        </p:spPr>
        <p:txBody>
          <a:bodyPr wrap="square">
            <a:spAutoFit/>
          </a:bodyPr>
          <a:lstStyle/>
          <a:p>
            <a:r>
              <a:rPr lang="en-US" sz="2000" dirty="0"/>
              <a:t>To coordinate selling with other marketing </a:t>
            </a:r>
            <a:r>
              <a:rPr lang="en-US" sz="2000" dirty="0" smtClean="0"/>
              <a:t>functions</a:t>
            </a:r>
          </a:p>
          <a:p>
            <a:endParaRPr lang="en-US" sz="2000" dirty="0"/>
          </a:p>
          <a:p>
            <a:r>
              <a:rPr lang="en-US" sz="2000" dirty="0"/>
              <a:t>If the sales territory is designed properly, it helps the management to perform other marketing functions as well. </a:t>
            </a:r>
            <a:endParaRPr lang="en-US" sz="2000" dirty="0" smtClean="0"/>
          </a:p>
          <a:p>
            <a:endParaRPr lang="en-US" sz="2000" dirty="0" smtClean="0"/>
          </a:p>
          <a:p>
            <a:r>
              <a:rPr lang="en-US" sz="2000" dirty="0" smtClean="0"/>
              <a:t>It </a:t>
            </a:r>
            <a:r>
              <a:rPr lang="en-US" sz="2000" dirty="0"/>
              <a:t>is easy to perform an analysis on the basis territory as compared to the entire market</a:t>
            </a:r>
            <a:r>
              <a:rPr lang="en-US" sz="2000" dirty="0" smtClean="0"/>
              <a:t>.</a:t>
            </a:r>
          </a:p>
          <a:p>
            <a:endParaRPr lang="en-US" sz="2000" dirty="0"/>
          </a:p>
          <a:p>
            <a:r>
              <a:rPr lang="en-US" sz="2000" dirty="0"/>
              <a:t>The research done by the management on marketing on territory basis can be used to set sales quotas, expenses and budgets</a:t>
            </a:r>
            <a:r>
              <a:rPr lang="en-US" sz="2000" dirty="0" smtClean="0"/>
              <a:t>.</a:t>
            </a:r>
          </a:p>
          <a:p>
            <a:endParaRPr lang="en-US" sz="2000" smtClean="0"/>
          </a:p>
          <a:p>
            <a:r>
              <a:rPr lang="en-US" sz="2000" smtClean="0"/>
              <a:t> </a:t>
            </a:r>
            <a:r>
              <a:rPr lang="en-US" sz="2000" dirty="0"/>
              <a:t>The results can be satisfactory if the salesperson helps in advertising, distribution and promotion when the work is assigned on territory basis instead of the market as a whole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5078313"/>
          </a:xfrm>
          <a:prstGeom prst="rect">
            <a:avLst/>
          </a:prstGeom>
        </p:spPr>
        <p:txBody>
          <a:bodyPr wrap="square">
            <a:spAutoFit/>
          </a:bodyPr>
          <a:lstStyle/>
          <a:p>
            <a:r>
              <a:rPr lang="en-US" sz="3600" dirty="0"/>
              <a:t>The main motive of establishing sales territories is to simplify the planning and controlling of the selling function</a:t>
            </a:r>
            <a:r>
              <a:rPr lang="en-US" sz="3600" dirty="0" smtClean="0"/>
              <a:t>.</a:t>
            </a:r>
          </a:p>
          <a:p>
            <a:endParaRPr lang="en-US" sz="3600" dirty="0" smtClean="0"/>
          </a:p>
          <a:p>
            <a:endParaRPr lang="en-US" sz="3600" dirty="0" smtClean="0"/>
          </a:p>
          <a:p>
            <a:endParaRPr lang="en-US" sz="3600" dirty="0"/>
          </a:p>
          <a:p>
            <a:r>
              <a:rPr lang="en-US" sz="3600" dirty="0"/>
              <a:t>Following are some reasons for establishing sales territories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229600" cy="4154984"/>
          </a:xfrm>
          <a:prstGeom prst="rect">
            <a:avLst/>
          </a:prstGeom>
        </p:spPr>
        <p:txBody>
          <a:bodyPr wrap="square">
            <a:spAutoFit/>
          </a:bodyPr>
          <a:lstStyle/>
          <a:p>
            <a:r>
              <a:rPr lang="en-US" sz="2400" dirty="0"/>
              <a:t>To obtain thorough coverage of the </a:t>
            </a:r>
            <a:r>
              <a:rPr lang="en-US" sz="2400" dirty="0" smtClean="0"/>
              <a:t>market</a:t>
            </a:r>
          </a:p>
          <a:p>
            <a:endParaRPr lang="en-US" sz="2400" dirty="0" smtClean="0"/>
          </a:p>
          <a:p>
            <a:endParaRPr lang="en-US" sz="2400" dirty="0"/>
          </a:p>
          <a:p>
            <a:r>
              <a:rPr lang="en-US" sz="2400" dirty="0"/>
              <a:t>According to the division of sales territory, the activities are assigned to salesperson. This helps in market coverage, rather than the salesperson selling the product according to his ambition. </a:t>
            </a:r>
            <a:endParaRPr lang="en-US" sz="2400" dirty="0" smtClean="0"/>
          </a:p>
          <a:p>
            <a:endParaRPr lang="en-US" sz="2400" dirty="0" smtClean="0"/>
          </a:p>
          <a:p>
            <a:endParaRPr lang="en-US" sz="2400" dirty="0" smtClean="0"/>
          </a:p>
          <a:p>
            <a:r>
              <a:rPr lang="en-US" sz="2400" dirty="0" smtClean="0"/>
              <a:t>It </a:t>
            </a:r>
            <a:r>
              <a:rPr lang="en-US" sz="2400" dirty="0"/>
              <a:t>helps the sales manager to monitor and take updates accordingly from different sales managers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229600" cy="6370975"/>
          </a:xfrm>
          <a:prstGeom prst="rect">
            <a:avLst/>
          </a:prstGeom>
        </p:spPr>
        <p:txBody>
          <a:bodyPr wrap="square">
            <a:spAutoFit/>
          </a:bodyPr>
          <a:lstStyle/>
          <a:p>
            <a:r>
              <a:rPr lang="en-US" sz="2400" dirty="0"/>
              <a:t>To establish the salesperson’s job and </a:t>
            </a:r>
            <a:r>
              <a:rPr lang="en-US" sz="2400" dirty="0" smtClean="0"/>
              <a:t>responsibilities</a:t>
            </a:r>
          </a:p>
          <a:p>
            <a:endParaRPr lang="en-US" sz="2400" dirty="0"/>
          </a:p>
          <a:p>
            <a:r>
              <a:rPr lang="en-US" sz="2400" dirty="0"/>
              <a:t>It’s very important to establish jobs and responsibilities for salespersons. Sales territories help in doing so because the task is assigned to the salesperson and he is responsible and answerable for the same</a:t>
            </a:r>
            <a:r>
              <a:rPr lang="en-US" sz="2400" dirty="0" smtClean="0"/>
              <a:t>.</a:t>
            </a:r>
          </a:p>
          <a:p>
            <a:endParaRPr lang="en-US" sz="2400" dirty="0" smtClean="0"/>
          </a:p>
          <a:p>
            <a:endParaRPr lang="en-US" sz="2400" dirty="0"/>
          </a:p>
          <a:p>
            <a:r>
              <a:rPr lang="en-US" sz="2400" dirty="0"/>
              <a:t>Once the task is assigned, frequent checks are done to monitor the calls; it helps to determine the work of each salesperson. If the sales manager finds the workload for a particular person is more, the work is divided and reassigned equally. This creates motivation and interest to work.</a:t>
            </a:r>
          </a:p>
          <a:p>
            <a:r>
              <a:rPr lang="en-US" sz="2400" dirty="0" smtClean="0"/>
              <a:t/>
            </a:r>
            <a:br>
              <a:rPr lang="en-US" sz="2400" dirty="0" smtClean="0"/>
            </a:b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262979"/>
          </a:xfrm>
          <a:prstGeom prst="rect">
            <a:avLst/>
          </a:prstGeom>
        </p:spPr>
        <p:txBody>
          <a:bodyPr wrap="square">
            <a:spAutoFit/>
          </a:bodyPr>
          <a:lstStyle/>
          <a:p>
            <a:r>
              <a:rPr lang="en-US" sz="2400" dirty="0"/>
              <a:t>To evaluate sales </a:t>
            </a:r>
            <a:r>
              <a:rPr lang="en-US" sz="2400" dirty="0" smtClean="0"/>
              <a:t>performance</a:t>
            </a:r>
          </a:p>
          <a:p>
            <a:endParaRPr lang="en-US" sz="2400" dirty="0" smtClean="0"/>
          </a:p>
          <a:p>
            <a:endParaRPr lang="en-US" sz="2400" dirty="0"/>
          </a:p>
          <a:p>
            <a:r>
              <a:rPr lang="en-US" sz="2400" dirty="0"/>
              <a:t>In an organization, the sales territory is compared from the previous years to current to find out the difference, i.e., the increase or decrease in sales volumes. It helps to work on the difference accordingly. </a:t>
            </a:r>
            <a:endParaRPr lang="en-US" sz="2400" dirty="0" smtClean="0"/>
          </a:p>
          <a:p>
            <a:endParaRPr lang="en-US" sz="2400" dirty="0" smtClean="0"/>
          </a:p>
          <a:p>
            <a:r>
              <a:rPr lang="en-US" sz="2400" dirty="0" smtClean="0"/>
              <a:t>This </a:t>
            </a:r>
            <a:r>
              <a:rPr lang="en-US" sz="2400" dirty="0"/>
              <a:t>is done with the help of sales territory as the activities are assigned in a proper manner and gathering of data and evaluation becomes easy.</a:t>
            </a:r>
          </a:p>
          <a:p>
            <a:r>
              <a:rPr lang="en-US" sz="2400" dirty="0" smtClean="0"/>
              <a:t/>
            </a:r>
            <a:br>
              <a:rPr lang="en-US" sz="2400" dirty="0" smtClean="0"/>
            </a:b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6001643"/>
          </a:xfrm>
          <a:prstGeom prst="rect">
            <a:avLst/>
          </a:prstGeom>
        </p:spPr>
        <p:txBody>
          <a:bodyPr wrap="square">
            <a:spAutoFit/>
          </a:bodyPr>
          <a:lstStyle/>
          <a:p>
            <a:r>
              <a:rPr lang="en-US" sz="2400" dirty="0" smtClean="0"/>
              <a:t>The comparison to evaluate sales performance is done on the following basis </a:t>
            </a:r>
            <a:r>
              <a:rPr lang="en-US" sz="2400" dirty="0" smtClean="0"/>
              <a:t>−</a:t>
            </a:r>
          </a:p>
          <a:p>
            <a:endParaRPr lang="en-US" sz="2400" dirty="0" smtClean="0"/>
          </a:p>
          <a:p>
            <a:endParaRPr lang="en-US" sz="2400" dirty="0" smtClean="0"/>
          </a:p>
          <a:p>
            <a:r>
              <a:rPr lang="en-US" sz="2400" dirty="0" smtClean="0"/>
              <a:t>Individual to </a:t>
            </a:r>
            <a:r>
              <a:rPr lang="en-US" sz="2400" dirty="0" smtClean="0"/>
              <a:t>District</a:t>
            </a:r>
          </a:p>
          <a:p>
            <a:endParaRPr lang="en-US" sz="2400" dirty="0" smtClean="0"/>
          </a:p>
          <a:p>
            <a:endParaRPr lang="en-US" sz="2400" dirty="0" smtClean="0"/>
          </a:p>
          <a:p>
            <a:r>
              <a:rPr lang="en-US" sz="2400" dirty="0" smtClean="0"/>
              <a:t>District to </a:t>
            </a:r>
            <a:r>
              <a:rPr lang="en-US" sz="2400" dirty="0" smtClean="0"/>
              <a:t>Regional</a:t>
            </a:r>
          </a:p>
          <a:p>
            <a:endParaRPr lang="en-US" sz="2400" dirty="0" smtClean="0"/>
          </a:p>
          <a:p>
            <a:endParaRPr lang="en-US" sz="2400" dirty="0" smtClean="0"/>
          </a:p>
          <a:p>
            <a:r>
              <a:rPr lang="en-US" sz="2400" dirty="0" smtClean="0"/>
              <a:t>Regional to Entire Sales </a:t>
            </a:r>
            <a:r>
              <a:rPr lang="en-US" sz="2400" dirty="0" smtClean="0"/>
              <a:t>Force</a:t>
            </a:r>
          </a:p>
          <a:p>
            <a:endParaRPr lang="en-US" sz="2400" dirty="0" smtClean="0"/>
          </a:p>
          <a:p>
            <a:endParaRPr lang="en-US" sz="2400" dirty="0" smtClean="0"/>
          </a:p>
          <a:p>
            <a:r>
              <a:rPr lang="en-US" sz="2400" dirty="0" smtClean="0"/>
              <a:t>By this comparison, we can evaluate and determine where the sales force is contributing for high volume of sales.</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740307"/>
          </a:xfrm>
          <a:prstGeom prst="rect">
            <a:avLst/>
          </a:prstGeom>
        </p:spPr>
        <p:txBody>
          <a:bodyPr wrap="square">
            <a:spAutoFit/>
          </a:bodyPr>
          <a:lstStyle/>
          <a:p>
            <a:r>
              <a:rPr lang="en-US" sz="2400" dirty="0"/>
              <a:t>To improve customer </a:t>
            </a:r>
            <a:r>
              <a:rPr lang="en-US" sz="2400" dirty="0" smtClean="0"/>
              <a:t>relations</a:t>
            </a:r>
          </a:p>
          <a:p>
            <a:endParaRPr lang="en-US" sz="2400" dirty="0"/>
          </a:p>
          <a:p>
            <a:r>
              <a:rPr lang="en-US" sz="2400" dirty="0"/>
              <a:t>As we know, salespersons have to spend most of their time on road to sell the products but if the sales territory is designed in a proper way, the salesperson can spend more time with the customers (present and potential). This helps in building rapport and understanding the needs better</a:t>
            </a:r>
            <a:r>
              <a:rPr lang="en-US" sz="2400" dirty="0" smtClean="0"/>
              <a:t>.</a:t>
            </a:r>
          </a:p>
          <a:p>
            <a:endParaRPr lang="en-US" sz="2400" dirty="0" smtClean="0"/>
          </a:p>
          <a:p>
            <a:endParaRPr lang="en-US" sz="2400" dirty="0"/>
          </a:p>
          <a:p>
            <a:r>
              <a:rPr lang="en-US" sz="2400" dirty="0"/>
              <a:t>Sales of a company can increase when a customer receives regular calls and the salesman has to visit the customers on the basis of calls. The salesman and the customer get time to understand each other and resolve their issues regarding demand and supply. This also helps in increasing the brand value of the company.</a:t>
            </a:r>
          </a:p>
          <a:p>
            <a:r>
              <a:rPr lang="en-US" sz="2400" dirty="0" smtClean="0"/>
              <a:t/>
            </a:r>
            <a:br>
              <a:rPr lang="en-US" sz="2400" dirty="0" smtClean="0"/>
            </a:b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610600" cy="6001643"/>
          </a:xfrm>
          <a:prstGeom prst="rect">
            <a:avLst/>
          </a:prstGeom>
        </p:spPr>
        <p:txBody>
          <a:bodyPr wrap="square">
            <a:spAutoFit/>
          </a:bodyPr>
          <a:lstStyle/>
          <a:p>
            <a:r>
              <a:rPr lang="en-US" sz="2400" dirty="0"/>
              <a:t>To reduce sales </a:t>
            </a:r>
            <a:r>
              <a:rPr lang="en-US" sz="2400" dirty="0" smtClean="0"/>
              <a:t>expenses</a:t>
            </a:r>
          </a:p>
          <a:p>
            <a:endParaRPr lang="en-US" sz="2400" dirty="0" smtClean="0"/>
          </a:p>
          <a:p>
            <a:endParaRPr lang="en-US" sz="2400" dirty="0"/>
          </a:p>
          <a:p>
            <a:r>
              <a:rPr lang="en-US" sz="2400" dirty="0"/>
              <a:t>Once the geographical areas are decided, the company gets a proper picture as to the areas that can be assigned to the salespersons. </a:t>
            </a:r>
            <a:endParaRPr lang="en-US" sz="2400" dirty="0" smtClean="0"/>
          </a:p>
          <a:p>
            <a:endParaRPr lang="en-US" sz="2400" dirty="0" smtClean="0"/>
          </a:p>
          <a:p>
            <a:r>
              <a:rPr lang="en-US" sz="2400" dirty="0" smtClean="0"/>
              <a:t>He/she </a:t>
            </a:r>
            <a:r>
              <a:rPr lang="en-US" sz="2400" dirty="0"/>
              <a:t>needs to cover that area so that there is no duplication of work by sending two salespersons in the same area</a:t>
            </a:r>
            <a:r>
              <a:rPr lang="en-US" sz="2400" dirty="0" smtClean="0"/>
              <a:t>.</a:t>
            </a:r>
          </a:p>
          <a:p>
            <a:endParaRPr lang="en-US" sz="2400" dirty="0"/>
          </a:p>
          <a:p>
            <a:r>
              <a:rPr lang="en-US" sz="2400" dirty="0"/>
              <a:t>The selling cost of the company gets reduced and leads to increase in profits. There is also an advantage to the salesperson for few travels and overnight trips.</a:t>
            </a:r>
          </a:p>
          <a:p>
            <a:r>
              <a:rPr lang="en-US" sz="2400" dirty="0" smtClean="0"/>
              <a:t/>
            </a:r>
            <a:br>
              <a:rPr lang="en-US" sz="2400" dirty="0" smtClean="0"/>
            </a:b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6555641"/>
          </a:xfrm>
          <a:prstGeom prst="rect">
            <a:avLst/>
          </a:prstGeom>
        </p:spPr>
        <p:txBody>
          <a:bodyPr wrap="square">
            <a:spAutoFit/>
          </a:bodyPr>
          <a:lstStyle/>
          <a:p>
            <a:r>
              <a:rPr lang="en-US" sz="2800" dirty="0"/>
              <a:t>To improve control of the sales </a:t>
            </a:r>
            <a:r>
              <a:rPr lang="en-US" sz="2800" dirty="0" smtClean="0"/>
              <a:t>force</a:t>
            </a:r>
          </a:p>
          <a:p>
            <a:endParaRPr lang="en-US" sz="2800" dirty="0"/>
          </a:p>
          <a:p>
            <a:r>
              <a:rPr lang="en-US" sz="2800" dirty="0"/>
              <a:t>The performance of a salesperson can be measured on the basis of calls made to customers, the routes taken and the schedules. </a:t>
            </a:r>
            <a:endParaRPr lang="en-US" sz="2800" dirty="0" smtClean="0"/>
          </a:p>
          <a:p>
            <a:endParaRPr lang="en-US" sz="2800" dirty="0" smtClean="0"/>
          </a:p>
          <a:p>
            <a:r>
              <a:rPr lang="en-US" sz="2800" dirty="0" smtClean="0"/>
              <a:t>In </a:t>
            </a:r>
            <a:r>
              <a:rPr lang="en-US" sz="2800" dirty="0"/>
              <a:t>this case, the salesperson cannot deny if the results are not positive</a:t>
            </a:r>
            <a:r>
              <a:rPr lang="en-US" sz="2800" dirty="0" smtClean="0"/>
              <a:t>.</a:t>
            </a:r>
          </a:p>
          <a:p>
            <a:endParaRPr lang="en-US" sz="2800" dirty="0"/>
          </a:p>
          <a:p>
            <a:r>
              <a:rPr lang="en-US" sz="2800" dirty="0"/>
              <a:t>The salesperson has to work on the same routes, schedule and everything is predetermined. This results in better control of the sales force.</a:t>
            </a:r>
          </a:p>
          <a:p>
            <a:r>
              <a:rPr lang="en-US" sz="2800" dirty="0" smtClean="0"/>
              <a:t/>
            </a:r>
            <a:br>
              <a:rPr lang="en-US" sz="2800" dirty="0" smtClean="0"/>
            </a:b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TotalTime>
  <Words>676</Words>
  <Application>Microsoft Office PowerPoint</Application>
  <PresentationFormat>On-screen Show (4:3)</PresentationFormat>
  <Paragraphs>84</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Concourse</vt:lpstr>
      <vt:lpstr>Reasons for Establishing Territories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Reasons for Establishing Territories </dc:title>
  <dc:creator>Ashutosh</dc:creator>
  <cp:lastModifiedBy>Ashutosh</cp:lastModifiedBy>
  <cp:revision>3</cp:revision>
  <dcterms:created xsi:type="dcterms:W3CDTF">2020-04-19T15:41:52Z</dcterms:created>
  <dcterms:modified xsi:type="dcterms:W3CDTF">2020-04-21T11:03:47Z</dcterms:modified>
</cp:coreProperties>
</file>