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F6144D-2EDB-48FC-8E0B-5A4EFE839AB0}" type="datetimeFigureOut">
              <a:rPr lang="en-US" smtClean="0"/>
              <a:pPr/>
              <a:t>4/17/2020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152007-6204-48C8-AF9A-3F869C11FEF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F6144D-2EDB-48FC-8E0B-5A4EFE839AB0}" type="datetimeFigureOut">
              <a:rPr lang="en-US" smtClean="0"/>
              <a:pPr/>
              <a:t>4/17/2020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152007-6204-48C8-AF9A-3F869C11FEF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F6144D-2EDB-48FC-8E0B-5A4EFE839AB0}" type="datetimeFigureOut">
              <a:rPr lang="en-US" smtClean="0"/>
              <a:pPr/>
              <a:t>4/17/2020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152007-6204-48C8-AF9A-3F869C11FEF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F6144D-2EDB-48FC-8E0B-5A4EFE839AB0}" type="datetimeFigureOut">
              <a:rPr lang="en-US" smtClean="0"/>
              <a:pPr/>
              <a:t>4/17/2020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152007-6204-48C8-AF9A-3F869C11FEF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F6144D-2EDB-48FC-8E0B-5A4EFE839AB0}" type="datetimeFigureOut">
              <a:rPr lang="en-US" smtClean="0"/>
              <a:pPr/>
              <a:t>4/17/2020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152007-6204-48C8-AF9A-3F869C11FEF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F6144D-2EDB-48FC-8E0B-5A4EFE839AB0}" type="datetimeFigureOut">
              <a:rPr lang="en-US" smtClean="0"/>
              <a:pPr/>
              <a:t>4/17/2020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152007-6204-48C8-AF9A-3F869C11FEF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F6144D-2EDB-48FC-8E0B-5A4EFE839AB0}" type="datetimeFigureOut">
              <a:rPr lang="en-US" smtClean="0"/>
              <a:pPr/>
              <a:t>4/17/2020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152007-6204-48C8-AF9A-3F869C11FEF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F6144D-2EDB-48FC-8E0B-5A4EFE839AB0}" type="datetimeFigureOut">
              <a:rPr lang="en-US" smtClean="0"/>
              <a:pPr/>
              <a:t>4/17/2020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152007-6204-48C8-AF9A-3F869C11FEF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F6144D-2EDB-48FC-8E0B-5A4EFE839AB0}" type="datetimeFigureOut">
              <a:rPr lang="en-US" smtClean="0"/>
              <a:pPr/>
              <a:t>4/17/2020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152007-6204-48C8-AF9A-3F869C11FEF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F6144D-2EDB-48FC-8E0B-5A4EFE839AB0}" type="datetimeFigureOut">
              <a:rPr lang="en-US" smtClean="0"/>
              <a:pPr/>
              <a:t>4/17/2020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152007-6204-48C8-AF9A-3F869C11FEF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F6144D-2EDB-48FC-8E0B-5A4EFE839AB0}" type="datetimeFigureOut">
              <a:rPr lang="en-US" smtClean="0"/>
              <a:pPr/>
              <a:t>4/17/2020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152007-6204-48C8-AF9A-3F869C11FEF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F6144D-2EDB-48FC-8E0B-5A4EFE839AB0}" type="datetimeFigureOut">
              <a:rPr lang="en-US" smtClean="0"/>
              <a:pPr/>
              <a:t>4/17/2020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152007-6204-48C8-AF9A-3F869C11FEF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Advertising and Its </a:t>
            </a:r>
            <a:r>
              <a:rPr lang="en-US" dirty="0" smtClean="0"/>
              <a:t>Objectives</a:t>
            </a:r>
            <a:endParaRPr lang="en-US" dirty="0"/>
          </a:p>
        </p:txBody>
      </p:sp>
      <p:sp>
        <p:nvSpPr>
          <p:cNvPr id="3" name="Subtitle 2"/>
          <p:cNvSpPr>
            <a:spLocks noGrp="1"/>
          </p:cNvSpPr>
          <p:nvPr>
            <p:ph type="subTitle" idx="1"/>
          </p:nvPr>
        </p:nvSpPr>
        <p:spPr/>
        <p:txBody>
          <a:bodyPr>
            <a:normAutofit fontScale="85000" lnSpcReduction="20000"/>
          </a:bodyPr>
          <a:lstStyle/>
          <a:p>
            <a:r>
              <a:rPr lang="en-US" dirty="0" smtClean="0"/>
              <a:t>Prof(Dr) B.L. </a:t>
            </a:r>
            <a:r>
              <a:rPr lang="en-US" dirty="0" err="1" smtClean="0"/>
              <a:t>Verma</a:t>
            </a:r>
            <a:endParaRPr lang="en-US" dirty="0" smtClean="0"/>
          </a:p>
          <a:p>
            <a:r>
              <a:rPr lang="en-US" dirty="0" smtClean="0"/>
              <a:t>Professor</a:t>
            </a:r>
          </a:p>
          <a:p>
            <a:r>
              <a:rPr lang="en-US" dirty="0" smtClean="0"/>
              <a:t>Department of Business Administration</a:t>
            </a:r>
          </a:p>
          <a:p>
            <a:r>
              <a:rPr lang="en-US" dirty="0" smtClean="0"/>
              <a:t>UCCMS,MLSU,UDAIPUR</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720840"/>
            <a:ext cx="4572000" cy="3416320"/>
          </a:xfrm>
          <a:prstGeom prst="rect">
            <a:avLst/>
          </a:prstGeom>
        </p:spPr>
        <p:txBody>
          <a:bodyPr>
            <a:spAutoFit/>
          </a:bodyPr>
          <a:lstStyle/>
          <a:p>
            <a:pPr fontAlgn="base"/>
            <a:r>
              <a:rPr lang="en-US" b="1" dirty="0" smtClean="0"/>
              <a:t>4. To Face Competition:</a:t>
            </a:r>
            <a:endParaRPr lang="en-US" dirty="0" smtClean="0"/>
          </a:p>
          <a:p>
            <a:pPr fontAlgn="base"/>
            <a:r>
              <a:rPr lang="en-US" dirty="0" smtClean="0"/>
              <a:t>Advertising is treated as the most powerful weapon to fight with competitors effectively. Advertising enables the firm to respond the competitors strongly. It helps the firm to distinguish its total offerings from competitors.</a:t>
            </a:r>
          </a:p>
          <a:p>
            <a:pPr fontAlgn="base"/>
            <a:r>
              <a:rPr lang="en-US" dirty="0" smtClean="0"/>
              <a:t>In brief, the firm can face competition, can prevent the entry of competitors, or can remove competitors away from the market. In competitive marketing environment, the firm cannot survive without an effective advertisement.</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859340"/>
            <a:ext cx="4572000" cy="3139321"/>
          </a:xfrm>
          <a:prstGeom prst="rect">
            <a:avLst/>
          </a:prstGeom>
        </p:spPr>
        <p:txBody>
          <a:bodyPr>
            <a:spAutoFit/>
          </a:bodyPr>
          <a:lstStyle/>
          <a:p>
            <a:pPr fontAlgn="base"/>
            <a:r>
              <a:rPr lang="en-US" b="1" dirty="0" smtClean="0"/>
              <a:t>5. To Achieve Sales Targets:</a:t>
            </a:r>
            <a:endParaRPr lang="en-US" dirty="0" smtClean="0"/>
          </a:p>
          <a:p>
            <a:pPr fontAlgn="base"/>
            <a:r>
              <a:rPr lang="en-US" dirty="0" smtClean="0"/>
              <a:t>Increase sales volume is one of the major advertising objectives. A company can advertise its products in various media to attract customers situated in different parts of the world. National and international marketing is the result of advertising. Even, non-users can be converted into users and usage rate can be increased. Thus, company can achieve its sales objectives by advertisement</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997839"/>
            <a:ext cx="4572000" cy="2862322"/>
          </a:xfrm>
          <a:prstGeom prst="rect">
            <a:avLst/>
          </a:prstGeom>
        </p:spPr>
        <p:txBody>
          <a:bodyPr>
            <a:spAutoFit/>
          </a:bodyPr>
          <a:lstStyle/>
          <a:p>
            <a:pPr fontAlgn="base"/>
            <a:r>
              <a:rPr lang="en-US" b="1" dirty="0" smtClean="0"/>
              <a:t>6. To Build and Improve Brand Image:</a:t>
            </a:r>
            <a:endParaRPr lang="en-US" dirty="0" smtClean="0"/>
          </a:p>
          <a:p>
            <a:pPr fontAlgn="base"/>
            <a:r>
              <a:rPr lang="en-US" dirty="0" smtClean="0"/>
              <a:t>Advertising is used for brand recognition and acceptance. A company can distinguish its brand by magnifying major benefits the product offers. Advertisement attracts customers toward the brand; they try it and accept it over time. In the same way, bad image related to brand can be changed by systematic presentation of facts and scientific evidences, and removing misunderstanding</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720840"/>
            <a:ext cx="4572000" cy="3416320"/>
          </a:xfrm>
          <a:prstGeom prst="rect">
            <a:avLst/>
          </a:prstGeom>
        </p:spPr>
        <p:txBody>
          <a:bodyPr>
            <a:spAutoFit/>
          </a:bodyPr>
          <a:lstStyle/>
          <a:p>
            <a:pPr fontAlgn="base"/>
            <a:r>
              <a:rPr lang="en-US" b="1" dirty="0" smtClean="0"/>
              <a:t>7. To Help or Educate People:</a:t>
            </a:r>
            <a:endParaRPr lang="en-US" dirty="0" smtClean="0"/>
          </a:p>
          <a:p>
            <a:pPr fontAlgn="base"/>
            <a:r>
              <a:rPr lang="en-US" dirty="0" smtClean="0"/>
              <a:t>Advertising is not always used only for company’s benefits. It is meant for helping customers to make the right choice of product. It educates people about availability of new products, its features and qualities, price, services, and other related aspects. Such information is instrumental for purchasing suitable products. Thus, it guides customers to choose the most appropriate product.</a:t>
            </a:r>
          </a:p>
          <a:p>
            <a:r>
              <a:rPr lang="en-US" dirty="0" smtClean="0"/>
              <a:t/>
            </a:r>
            <a:br>
              <a:rPr lang="en-US" dirty="0" smtClean="0"/>
            </a:b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859340"/>
            <a:ext cx="4572000" cy="3139321"/>
          </a:xfrm>
          <a:prstGeom prst="rect">
            <a:avLst/>
          </a:prstGeom>
        </p:spPr>
        <p:txBody>
          <a:bodyPr>
            <a:spAutoFit/>
          </a:bodyPr>
          <a:lstStyle/>
          <a:p>
            <a:pPr fontAlgn="base"/>
            <a:r>
              <a:rPr lang="en-US" b="1" dirty="0" smtClean="0"/>
              <a:t>8. To Build Company Image and Reputation:</a:t>
            </a:r>
            <a:endParaRPr lang="en-US" dirty="0" smtClean="0"/>
          </a:p>
          <a:p>
            <a:pPr fontAlgn="base"/>
            <a:r>
              <a:rPr lang="en-US" dirty="0" smtClean="0"/>
              <a:t>A company opts for advertisement to build prestige and reputation in the market. Most of the companies, though they are satisfied with the volume of sales, go for advertising to acquire fame in the market. Many companies advertise its policies, activities, and achievements to make a permanent place in the mind of people.</a:t>
            </a:r>
          </a:p>
          <a:p>
            <a:r>
              <a:rPr lang="en-US" dirty="0" smtClean="0"/>
              <a:t/>
            </a:r>
            <a:br>
              <a:rPr lang="en-US" dirty="0" smtClean="0"/>
            </a:b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997839"/>
            <a:ext cx="4572000" cy="2862322"/>
          </a:xfrm>
          <a:prstGeom prst="rect">
            <a:avLst/>
          </a:prstGeom>
        </p:spPr>
        <p:txBody>
          <a:bodyPr>
            <a:spAutoFit/>
          </a:bodyPr>
          <a:lstStyle/>
          <a:p>
            <a:pPr fontAlgn="base"/>
            <a:r>
              <a:rPr lang="en-US" b="1" dirty="0" smtClean="0"/>
              <a:t>9. To Assist Sales Force and Middlemen:</a:t>
            </a:r>
            <a:endParaRPr lang="en-US" dirty="0" smtClean="0"/>
          </a:p>
          <a:p>
            <a:pPr fontAlgn="base"/>
            <a:r>
              <a:rPr lang="en-US" dirty="0" smtClean="0"/>
              <a:t>Advertising is an aid to middlemen and salesmen. Advertising also popularizes the name of dealers. Likewise, advertising provides necessary information to the buyers. Middlemen and salesmen are not required to do the same. It eases the task of sellers. In the same way, advertising encourages sales force.</a:t>
            </a:r>
          </a:p>
          <a:p>
            <a:r>
              <a:rPr lang="en-US" dirty="0" smtClean="0"/>
              <a:t/>
            </a:r>
            <a:br>
              <a:rPr lang="en-US" dirty="0" smtClean="0"/>
            </a:b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720840"/>
            <a:ext cx="4572000" cy="3416320"/>
          </a:xfrm>
          <a:prstGeom prst="rect">
            <a:avLst/>
          </a:prstGeom>
        </p:spPr>
        <p:txBody>
          <a:bodyPr>
            <a:spAutoFit/>
          </a:bodyPr>
          <a:lstStyle/>
          <a:p>
            <a:pPr fontAlgn="base"/>
            <a:r>
              <a:rPr lang="en-US" b="1" dirty="0" smtClean="0"/>
              <a:t>10. Other Objectives:</a:t>
            </a:r>
            <a:endParaRPr lang="en-US" dirty="0" smtClean="0"/>
          </a:p>
          <a:p>
            <a:pPr fontAlgn="base"/>
            <a:r>
              <a:rPr lang="en-US" b="1" dirty="0" smtClean="0"/>
              <a:t>There are certain minor objectives of advertising, such as:</a:t>
            </a:r>
            <a:endParaRPr lang="en-US" dirty="0" smtClean="0"/>
          </a:p>
          <a:p>
            <a:pPr fontAlgn="base"/>
            <a:r>
              <a:rPr lang="en-US" dirty="0" err="1" smtClean="0"/>
              <a:t>i</a:t>
            </a:r>
            <a:r>
              <a:rPr lang="en-US" dirty="0" smtClean="0"/>
              <a:t>. To promote new products.</a:t>
            </a:r>
          </a:p>
          <a:p>
            <a:pPr fontAlgn="base"/>
            <a:r>
              <a:rPr lang="en-US" dirty="0" smtClean="0"/>
              <a:t>ii. To build long-term relations.</a:t>
            </a:r>
          </a:p>
          <a:p>
            <a:pPr fontAlgn="base"/>
            <a:r>
              <a:rPr lang="en-US" dirty="0" smtClean="0"/>
              <a:t>iii. To remove misunderstanding.</a:t>
            </a:r>
          </a:p>
          <a:p>
            <a:pPr fontAlgn="base"/>
            <a:r>
              <a:rPr lang="en-US" dirty="0" smtClean="0"/>
              <a:t>iv. To expand of market.</a:t>
            </a:r>
          </a:p>
          <a:p>
            <a:pPr fontAlgn="base"/>
            <a:r>
              <a:rPr lang="en-US" dirty="0" smtClean="0"/>
              <a:t>v. To gain confidence of buyers.</a:t>
            </a:r>
          </a:p>
          <a:p>
            <a:pPr fontAlgn="base"/>
            <a:r>
              <a:rPr lang="en-US" dirty="0" smtClean="0"/>
              <a:t>vi. To request customers to compromise with unavoidable circumstances.</a:t>
            </a:r>
          </a:p>
          <a:p>
            <a:pPr fontAlgn="base"/>
            <a:r>
              <a:rPr lang="en-US" dirty="0" smtClean="0"/>
              <a:t>vii. To seek apology of the buyers for any undesirable events, etc</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997839"/>
            <a:ext cx="4572000" cy="2862322"/>
          </a:xfrm>
          <a:prstGeom prst="rect">
            <a:avLst/>
          </a:prstGeom>
        </p:spPr>
        <p:txBody>
          <a:bodyPr>
            <a:spAutoFit/>
          </a:bodyPr>
          <a:lstStyle/>
          <a:p>
            <a:pPr fontAlgn="base"/>
            <a:r>
              <a:rPr lang="en-US" dirty="0" smtClean="0"/>
              <a:t>Company has to select one or more objectives based on its situations. It should be clarified that the list is not exhaustive. New advertising objectives may emerge as per change in situations. However, the main objective of advertising is to increase sales and earn profits. Company must define it advertising objectives clearly and precisely.</a:t>
            </a:r>
          </a:p>
          <a:p>
            <a:r>
              <a:rPr lang="en-US" b="1" dirty="0" smtClean="0"/>
              <a:t/>
            </a:r>
            <a:br>
              <a:rPr lang="en-US" b="1" dirty="0" smtClean="0"/>
            </a:b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720840"/>
            <a:ext cx="4572000" cy="3416320"/>
          </a:xfrm>
          <a:prstGeom prst="rect">
            <a:avLst/>
          </a:prstGeom>
        </p:spPr>
        <p:txBody>
          <a:bodyPr>
            <a:spAutoFit/>
          </a:bodyPr>
          <a:lstStyle/>
          <a:p>
            <a:r>
              <a:rPr lang="en-US" dirty="0" smtClean="0"/>
              <a:t>According to Richard </a:t>
            </a:r>
            <a:r>
              <a:rPr lang="en-US" dirty="0" err="1" smtClean="0"/>
              <a:t>Buskirk</a:t>
            </a:r>
            <a:r>
              <a:rPr lang="en-US" dirty="0" smtClean="0"/>
              <a:t>, “Advertising is a paid form of non-personal presentation of ideas, goods or services by an identified sponsor.”According to William J. Stanton, “Advertising consists of all the activities involves in presenting to a group, a non-personal, oral or visual, openly sponsored message regarding disseminated through one or more media and is paid for by an identified sponsor.”Read more on </a:t>
            </a:r>
            <a:r>
              <a:rPr lang="en-US" dirty="0" err="1" smtClean="0"/>
              <a:t>Brainly.in</a:t>
            </a:r>
            <a:r>
              <a:rPr lang="en-US" dirty="0" smtClean="0"/>
              <a:t> - https://brainly.in/question/1782344#readmore</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690336"/>
            <a:ext cx="4572000" cy="1477328"/>
          </a:xfrm>
          <a:prstGeom prst="rect">
            <a:avLst/>
          </a:prstGeom>
        </p:spPr>
        <p:txBody>
          <a:bodyPr>
            <a:spAutoFit/>
          </a:bodyPr>
          <a:lstStyle/>
          <a:p>
            <a:r>
              <a:rPr lang="en-US" dirty="0" smtClean="0"/>
              <a:t>According to Wheeler, “Advertising is any form of paid non-personal presentation of ideas, goods or services for the purpose of inducting people to buy.”</a:t>
            </a:r>
            <a:br>
              <a:rPr lang="en-US" dirty="0" smtClean="0"/>
            </a:b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828836"/>
            <a:ext cx="4572000" cy="1200329"/>
          </a:xfrm>
          <a:prstGeom prst="rect">
            <a:avLst/>
          </a:prstGeom>
        </p:spPr>
        <p:txBody>
          <a:bodyPr>
            <a:spAutoFit/>
          </a:bodyPr>
          <a:lstStyle/>
          <a:p>
            <a:r>
              <a:rPr lang="en-US" dirty="0" smtClean="0"/>
              <a:t>According to </a:t>
            </a:r>
            <a:r>
              <a:rPr lang="en-US" b="1" dirty="0" smtClean="0"/>
              <a:t>Philip </a:t>
            </a:r>
            <a:r>
              <a:rPr lang="en-US" b="1" dirty="0" err="1" smtClean="0"/>
              <a:t>Kotler</a:t>
            </a:r>
            <a:r>
              <a:rPr lang="en-US" dirty="0" smtClean="0"/>
              <a:t> , “ </a:t>
            </a:r>
            <a:r>
              <a:rPr lang="en-US" b="1" dirty="0" smtClean="0"/>
              <a:t>Advertising</a:t>
            </a:r>
            <a:r>
              <a:rPr lang="en-US" dirty="0" smtClean="0"/>
              <a:t> is any paid form of </a:t>
            </a:r>
            <a:r>
              <a:rPr lang="en-US" dirty="0" err="1" smtClean="0"/>
              <a:t>nonpersonal</a:t>
            </a:r>
            <a:r>
              <a:rPr lang="en-US" dirty="0" smtClean="0"/>
              <a:t> presentation &amp; promotion of ideas, goods, or services by an identified sponsor.”</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582341"/>
            <a:ext cx="4572000" cy="3693319"/>
          </a:xfrm>
          <a:prstGeom prst="rect">
            <a:avLst/>
          </a:prstGeom>
        </p:spPr>
        <p:txBody>
          <a:bodyPr>
            <a:spAutoFit/>
          </a:bodyPr>
          <a:lstStyle/>
          <a:p>
            <a:pPr fontAlgn="base"/>
            <a:r>
              <a:rPr lang="en-US" b="1" dirty="0" smtClean="0"/>
              <a:t>Introduction:</a:t>
            </a:r>
          </a:p>
          <a:p>
            <a:pPr fontAlgn="base"/>
            <a:r>
              <a:rPr lang="en-US" dirty="0" smtClean="0"/>
              <a:t>Advertising is aimed at achieving various objectives. Objectives may be commercial or social in nature. Prof. Kelly gave the concept of DAG MAR – Defining Advertising Goals for Measuring Advertising Results – in relation to advertising objectives. Broadly, advertising objectives can be categorized into three classes, such as informative objectives, persuasive objectives, and reminder objectives.</a:t>
            </a:r>
          </a:p>
          <a:p>
            <a:r>
              <a:rPr lang="en-US" dirty="0" smtClean="0"/>
              <a:t/>
            </a:r>
            <a:br>
              <a:rPr lang="en-US" dirty="0" smtClean="0"/>
            </a:b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136339"/>
            <a:ext cx="4572000" cy="2585323"/>
          </a:xfrm>
          <a:prstGeom prst="rect">
            <a:avLst/>
          </a:prstGeom>
        </p:spPr>
        <p:txBody>
          <a:bodyPr>
            <a:spAutoFit/>
          </a:bodyPr>
          <a:lstStyle/>
          <a:p>
            <a:pPr fontAlgn="base"/>
            <a:r>
              <a:rPr lang="en-US" b="1" dirty="0" smtClean="0"/>
              <a:t>1. To Inform Buyers:</a:t>
            </a:r>
            <a:endParaRPr lang="en-US" dirty="0" smtClean="0"/>
          </a:p>
          <a:p>
            <a:pPr fontAlgn="base"/>
            <a:r>
              <a:rPr lang="en-US" dirty="0" smtClean="0"/>
              <a:t>This objective includes informing customers regarding product’s availability, price, features, qualities, services, and performance. Besides, it also includes informing them about changes made in the existing product and introduction of new products. Company also highlights its location, achievements, policies, and performance through advertising.</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609850" y="2314575"/>
            <a:ext cx="3924300" cy="222885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274838"/>
            <a:ext cx="4572000" cy="2308324"/>
          </a:xfrm>
          <a:prstGeom prst="rect">
            <a:avLst/>
          </a:prstGeom>
        </p:spPr>
        <p:txBody>
          <a:bodyPr>
            <a:spAutoFit/>
          </a:bodyPr>
          <a:lstStyle/>
          <a:p>
            <a:pPr fontAlgn="base"/>
            <a:r>
              <a:rPr lang="en-US" b="1" dirty="0" smtClean="0"/>
              <a:t>2. To Persuade or Convince Buyers:</a:t>
            </a:r>
            <a:endParaRPr lang="en-US" dirty="0" smtClean="0"/>
          </a:p>
          <a:p>
            <a:pPr fontAlgn="base"/>
            <a:r>
              <a:rPr lang="en-US" dirty="0" smtClean="0"/>
              <a:t>Company uses advertisement to persuade or convince the buyers about superior advantages offered by its product. Company communicates competitive advantages the product offers to induce customers buy it. Comparative advertising is used to prove the additional benefits of product at a given price</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443841"/>
            <a:ext cx="4572000" cy="3970318"/>
          </a:xfrm>
          <a:prstGeom prst="rect">
            <a:avLst/>
          </a:prstGeom>
        </p:spPr>
        <p:txBody>
          <a:bodyPr>
            <a:spAutoFit/>
          </a:bodyPr>
          <a:lstStyle/>
          <a:p>
            <a:pPr fontAlgn="base"/>
            <a:r>
              <a:rPr lang="en-US" b="1" dirty="0" smtClean="0"/>
              <a:t>3. To Remind Buyers:</a:t>
            </a:r>
            <a:endParaRPr lang="en-US" dirty="0" smtClean="0"/>
          </a:p>
          <a:p>
            <a:pPr fontAlgn="base"/>
            <a:r>
              <a:rPr lang="en-US" dirty="0" smtClean="0"/>
              <a:t>Marketer uses advertising to remind the buyers regarding existence of company, products, maintenance of quality, superior services, and chasing customer-orientation. Mostly, the existing firms aim their advertising for this objective.</a:t>
            </a:r>
          </a:p>
          <a:p>
            <a:pPr fontAlgn="base"/>
            <a:r>
              <a:rPr lang="en-US" dirty="0" smtClean="0"/>
              <a:t>Here, the purpose is to inform that the company is still in existence and serving customers in a better way. Due to huge information bombarded by a number of companies, customers are more likely to forget name of company and/or products and services it offers.</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TotalTime>
  <Words>969</Words>
  <Application>Microsoft Office PowerPoint</Application>
  <PresentationFormat>On-screen Show (4:3)</PresentationFormat>
  <Paragraphs>45</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Advertising and Its Objectives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Advertising and Its Features</dc:title>
  <dc:creator>Ashutosh</dc:creator>
  <cp:lastModifiedBy>Ashutosh</cp:lastModifiedBy>
  <cp:revision>5</cp:revision>
  <dcterms:created xsi:type="dcterms:W3CDTF">2020-04-17T11:31:21Z</dcterms:created>
  <dcterms:modified xsi:type="dcterms:W3CDTF">2020-04-17T13:28:38Z</dcterms:modified>
</cp:coreProperties>
</file>