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3"/>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8" d="100"/>
          <a:sy n="68" d="100"/>
        </p:scale>
        <p:origin x="-1446" y="270"/>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B0F930E-DEA1-4A66-A861-BD811A3AC48C}" type="datetimeFigureOut">
              <a:rPr lang="en-US" smtClean="0"/>
              <a:pPr/>
              <a:t>5/14/2020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16E4B49-ACDA-4C57-BFC7-64F1851CDADC}"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16E4B49-ACDA-4C57-BFC7-64F1851CDADC}" type="slidenum">
              <a:rPr lang="en-US" smtClean="0"/>
              <a:pPr/>
              <a:t>14</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3">
        <a:schemeClr val="bg1"/>
      </p:bgRef>
    </p:bg>
    <p:spTree>
      <p:nvGrpSpPr>
        <p:cNvPr id="1" name=""/>
        <p:cNvGrpSpPr/>
        <p:nvPr/>
      </p:nvGrpSpPr>
      <p:grpSpPr>
        <a:xfrm>
          <a:off x="0" y="0"/>
          <a:ext cx="0" cy="0"/>
          <a:chOff x="0" y="0"/>
          <a:chExt cx="0" cy="0"/>
        </a:xfrm>
      </p:grpSpPr>
      <p:sp>
        <p:nvSpPr>
          <p:cNvPr id="12" name="Rectangle 11"/>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3" name="Rounded Rectangle 12"/>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9" name="Subtitle 8"/>
          <p:cNvSpPr>
            <a:spLocks noGrp="1"/>
          </p:cNvSpPr>
          <p:nvPr>
            <p:ph type="subTitle" idx="1"/>
          </p:nvPr>
        </p:nvSpPr>
        <p:spPr>
          <a:xfrm>
            <a:off x="1295400" y="3200400"/>
            <a:ext cx="6400800" cy="1600200"/>
          </a:xfrm>
        </p:spPr>
        <p:txBody>
          <a:bodyPr/>
          <a:lstStyle>
            <a:lvl1pPr marL="0" indent="0" algn="ctr">
              <a:buNone/>
              <a:defRPr sz="26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p:txBody>
          <a:bodyPr/>
          <a:lstStyle/>
          <a:p>
            <a:fld id="{884D0A11-5947-477F-A00A-966DB1AD6506}" type="datetimeFigureOut">
              <a:rPr lang="en-US" smtClean="0"/>
              <a:pPr/>
              <a:t>5/14/2020</a:t>
            </a:fld>
            <a:endParaRPr lang="en-US"/>
          </a:p>
        </p:txBody>
      </p:sp>
      <p:sp>
        <p:nvSpPr>
          <p:cNvPr id="17" name="Footer Placeholder 16"/>
          <p:cNvSpPr>
            <a:spLocks noGrp="1"/>
          </p:cNvSpPr>
          <p:nvPr>
            <p:ph type="ftr" sz="quarter" idx="11"/>
          </p:nvPr>
        </p:nvSpPr>
        <p:spPr/>
        <p:txBody>
          <a:bodyPr/>
          <a:lstStyle/>
          <a:p>
            <a:endParaRPr lang="en-US"/>
          </a:p>
        </p:txBody>
      </p:sp>
      <p:sp>
        <p:nvSpPr>
          <p:cNvPr id="29" name="Slide Number Placeholder 28"/>
          <p:cNvSpPr>
            <a:spLocks noGrp="1"/>
          </p:cNvSpPr>
          <p:nvPr>
            <p:ph type="sldNum" sz="quarter" idx="12"/>
          </p:nvPr>
        </p:nvSpPr>
        <p:spPr/>
        <p:txBody>
          <a:bodyPr lIns="0" tIns="0" rIns="0" bIns="0">
            <a:noAutofit/>
          </a:bodyPr>
          <a:lstStyle>
            <a:lvl1pPr>
              <a:defRPr sz="1400">
                <a:solidFill>
                  <a:srgbClr val="FFFFFF"/>
                </a:solidFill>
              </a:defRPr>
            </a:lvl1pPr>
          </a:lstStyle>
          <a:p>
            <a:fld id="{71935A0A-CD1A-489E-808C-8709105BA3AA}" type="slidenum">
              <a:rPr lang="en-US" smtClean="0"/>
              <a:pPr/>
              <a:t>‹#›</a:t>
            </a:fld>
            <a:endParaRPr lang="en-US"/>
          </a:p>
        </p:txBody>
      </p:sp>
      <p:sp>
        <p:nvSpPr>
          <p:cNvPr id="7" name="Rectangle 6"/>
          <p:cNvSpPr/>
          <p:nvPr/>
        </p:nvSpPr>
        <p:spPr>
          <a:xfrm>
            <a:off x="62931" y="1449303"/>
            <a:ext cx="9021537" cy="1527349"/>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62931" y="1396720"/>
            <a:ext cx="9021537" cy="120580"/>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62931" y="2976649"/>
            <a:ext cx="9021537" cy="110532"/>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457200" y="1505930"/>
            <a:ext cx="8229600" cy="1470025"/>
          </a:xfrm>
        </p:spPr>
        <p:txBody>
          <a:bodyPr anchor="ctr"/>
          <a:lstStyle>
            <a:lvl1pPr algn="ctr">
              <a:defRPr lang="en-US" dirty="0">
                <a:solidFill>
                  <a:srgbClr val="FFFFFF"/>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884D0A11-5947-477F-A00A-966DB1AD6506}" type="datetimeFigureOut">
              <a:rPr lang="en-US" smtClean="0"/>
              <a:pPr/>
              <a:t>5/14/2020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1935A0A-CD1A-489E-808C-8709105BA3AA}"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1"/>
            <a:ext cx="201168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914400" y="274640"/>
            <a:ext cx="55626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884D0A11-5947-477F-A00A-966DB1AD6506}" type="datetimeFigureOut">
              <a:rPr lang="en-US" smtClean="0"/>
              <a:pPr/>
              <a:t>5/14/2020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1935A0A-CD1A-489E-808C-8709105BA3AA}"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884D0A11-5947-477F-A00A-966DB1AD6506}" type="datetimeFigureOut">
              <a:rPr lang="en-US" smtClean="0"/>
              <a:pPr/>
              <a:t>5/14/2020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1935A0A-CD1A-489E-808C-8709105BA3AA}" type="slidenum">
              <a:rPr lang="en-US" smtClean="0"/>
              <a:pPr/>
              <a:t>‹#›</a:t>
            </a:fld>
            <a:endParaRPr lang="en-US"/>
          </a:p>
        </p:txBody>
      </p:sp>
      <p:sp>
        <p:nvSpPr>
          <p:cNvPr id="8" name="Content Placeholder 7"/>
          <p:cNvSpPr>
            <a:spLocks noGrp="1"/>
          </p:cNvSpPr>
          <p:nvPr>
            <p:ph sz="quarter" idx="1"/>
          </p:nvPr>
        </p:nvSpPr>
        <p:spPr>
          <a:xfrm>
            <a:off x="914400" y="1447800"/>
            <a:ext cx="777240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11" name="Rectangle 10"/>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0" name="Rounded Rectangle 9"/>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3">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722313" y="952500"/>
            <a:ext cx="7772400" cy="1362075"/>
          </a:xfrm>
        </p:spPr>
        <p:txBody>
          <a:bodyPr anchor="b" anchorCtr="0"/>
          <a:lstStyle>
            <a:lvl1pPr algn="l">
              <a:buNone/>
              <a:defRPr sz="4000" b="0" cap="none"/>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722313" y="2547938"/>
            <a:ext cx="7772400" cy="1338262"/>
          </a:xfrm>
        </p:spPr>
        <p:txBody>
          <a:bodyPr anchor="t" anchorCtr="0"/>
          <a:lstStyle>
            <a:lvl1pPr marL="0" indent="0">
              <a:buNone/>
              <a:defRPr sz="24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884D0A11-5947-477F-A00A-966DB1AD6506}" type="datetimeFigureOut">
              <a:rPr lang="en-US" smtClean="0"/>
              <a:pPr/>
              <a:t>5/14/2020</a:t>
            </a:fld>
            <a:endParaRPr lang="en-US"/>
          </a:p>
        </p:txBody>
      </p:sp>
      <p:sp>
        <p:nvSpPr>
          <p:cNvPr id="5" name="Footer Placeholder 4"/>
          <p:cNvSpPr>
            <a:spLocks noGrp="1"/>
          </p:cNvSpPr>
          <p:nvPr>
            <p:ph type="ftr" sz="quarter" idx="11"/>
          </p:nvPr>
        </p:nvSpPr>
        <p:spPr>
          <a:xfrm>
            <a:off x="800100" y="6172200"/>
            <a:ext cx="4000500" cy="457200"/>
          </a:xfrm>
        </p:spPr>
        <p:txBody>
          <a:bodyPr/>
          <a:lstStyle/>
          <a:p>
            <a:endParaRPr lang="en-US"/>
          </a:p>
        </p:txBody>
      </p:sp>
      <p:sp>
        <p:nvSpPr>
          <p:cNvPr id="7" name="Rectangle 6"/>
          <p:cNvSpPr/>
          <p:nvPr/>
        </p:nvSpPr>
        <p:spPr>
          <a:xfrm flipV="1">
            <a:off x="69412" y="2376830"/>
            <a:ext cx="9013515"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69146" y="2341475"/>
            <a:ext cx="9013781"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68306" y="2468880"/>
            <a:ext cx="9014621" cy="45720"/>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146304" y="6208776"/>
            <a:ext cx="457200" cy="457200"/>
          </a:xfrm>
        </p:spPr>
        <p:txBody>
          <a:bodyPr/>
          <a:lstStyle/>
          <a:p>
            <a:fld id="{71935A0A-CD1A-489E-808C-8709105BA3AA}"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884D0A11-5947-477F-A00A-966DB1AD6506}" type="datetimeFigureOut">
              <a:rPr lang="en-US" smtClean="0"/>
              <a:pPr/>
              <a:t>5/14/2020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1935A0A-CD1A-489E-808C-8709105BA3AA}" type="slidenum">
              <a:rPr lang="en-US" smtClean="0"/>
              <a:pPr/>
              <a:t>‹#›</a:t>
            </a:fld>
            <a:endParaRPr lang="en-US"/>
          </a:p>
        </p:txBody>
      </p:sp>
      <p:sp>
        <p:nvSpPr>
          <p:cNvPr id="9" name="Content Placeholder 8"/>
          <p:cNvSpPr>
            <a:spLocks noGrp="1"/>
          </p:cNvSpPr>
          <p:nvPr>
            <p:ph sz="quarter" idx="1"/>
          </p:nvPr>
        </p:nvSpPr>
        <p:spPr>
          <a:xfrm>
            <a:off x="91440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93395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14400" y="273050"/>
            <a:ext cx="7772400" cy="1143000"/>
          </a:xfrm>
        </p:spPr>
        <p:txBody>
          <a:bodyPr anchor="b" anchorCtr="0"/>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9144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9530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7" name="Date Placeholder 6"/>
          <p:cNvSpPr>
            <a:spLocks noGrp="1"/>
          </p:cNvSpPr>
          <p:nvPr>
            <p:ph type="dt" sz="half" idx="10"/>
          </p:nvPr>
        </p:nvSpPr>
        <p:spPr/>
        <p:txBody>
          <a:bodyPr/>
          <a:lstStyle/>
          <a:p>
            <a:fld id="{884D0A11-5947-477F-A00A-966DB1AD6506}" type="datetimeFigureOut">
              <a:rPr lang="en-US" smtClean="0"/>
              <a:pPr/>
              <a:t>5/14/2020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1935A0A-CD1A-489E-808C-8709105BA3AA}" type="slidenum">
              <a:rPr lang="en-US" smtClean="0"/>
              <a:pPr/>
              <a:t>‹#›</a:t>
            </a:fld>
            <a:endParaRPr lang="en-US"/>
          </a:p>
        </p:txBody>
      </p:sp>
      <p:sp>
        <p:nvSpPr>
          <p:cNvPr id="11" name="Content Placeholder 10"/>
          <p:cNvSpPr>
            <a:spLocks noGrp="1"/>
          </p:cNvSpPr>
          <p:nvPr>
            <p:ph sz="half" idx="2"/>
          </p:nvPr>
        </p:nvSpPr>
        <p:spPr>
          <a:xfrm>
            <a:off x="9144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4"/>
          </p:nvPr>
        </p:nvSpPr>
        <p:spPr>
          <a:xfrm>
            <a:off x="49530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884D0A11-5947-477F-A00A-966DB1AD6506}" type="datetimeFigureOut">
              <a:rPr lang="en-US" smtClean="0"/>
              <a:pPr/>
              <a:t>5/14/2020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1935A0A-CD1A-489E-808C-8709105BA3AA}"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84D0A11-5947-477F-A00A-966DB1AD6506}" type="datetimeFigureOut">
              <a:rPr lang="en-US" smtClean="0"/>
              <a:pPr/>
              <a:t>5/14/2020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1935A0A-CD1A-489E-808C-8709105BA3AA}"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9" name="Rounded Rectangle 8"/>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914400" y="273050"/>
            <a:ext cx="7772400" cy="1143000"/>
          </a:xfrm>
        </p:spPr>
        <p:txBody>
          <a:bodyPr anchor="b" anchorCtr="0"/>
          <a:lstStyle>
            <a:lvl1pPr algn="l">
              <a:buNone/>
              <a:defRPr sz="4000" b="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914400" y="1600200"/>
            <a:ext cx="1905000" cy="4495800"/>
          </a:xfrm>
        </p:spPr>
        <p:txBody>
          <a:bodyPr/>
          <a:lstStyle>
            <a:lvl1pPr marL="0" indent="0">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884D0A11-5947-477F-A00A-966DB1AD6506}" type="datetimeFigureOut">
              <a:rPr lang="en-US" smtClean="0"/>
              <a:pPr/>
              <a:t>5/14/2020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1935A0A-CD1A-489E-808C-8709105BA3AA}" type="slidenum">
              <a:rPr lang="en-US" smtClean="0"/>
              <a:pPr/>
              <a:t>‹#›</a:t>
            </a:fld>
            <a:endParaRPr lang="en-US"/>
          </a:p>
        </p:txBody>
      </p:sp>
      <p:sp>
        <p:nvSpPr>
          <p:cNvPr id="11" name="Content Placeholder 10"/>
          <p:cNvSpPr>
            <a:spLocks noGrp="1"/>
          </p:cNvSpPr>
          <p:nvPr>
            <p:ph sz="quarter" idx="1"/>
          </p:nvPr>
        </p:nvSpPr>
        <p:spPr>
          <a:xfrm>
            <a:off x="2971800" y="1600200"/>
            <a:ext cx="5715000" cy="44958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4900550"/>
            <a:ext cx="7315200" cy="522288"/>
          </a:xfrm>
        </p:spPr>
        <p:txBody>
          <a:bodyPr anchor="ctr">
            <a:noAutofit/>
          </a:bodyPr>
          <a:lstStyle>
            <a:lvl1pPr algn="l">
              <a:buNone/>
              <a:defRPr sz="2800" b="0"/>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914400" y="5445825"/>
            <a:ext cx="7315200" cy="685800"/>
          </a:xfrm>
        </p:spPr>
        <p:txBody>
          <a:bodyPr/>
          <a:lstStyle>
            <a:lvl1pPr marL="0" indent="0">
              <a:buFontTx/>
              <a:buNone/>
              <a:defRPr sz="16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884D0A11-5947-477F-A00A-966DB1AD6506}" type="datetimeFigureOut">
              <a:rPr lang="en-US" smtClean="0"/>
              <a:pPr/>
              <a:t>5/14/2020</a:t>
            </a:fld>
            <a:endParaRPr lang="en-US"/>
          </a:p>
        </p:txBody>
      </p:sp>
      <p:sp>
        <p:nvSpPr>
          <p:cNvPr id="6" name="Footer Placeholder 5"/>
          <p:cNvSpPr>
            <a:spLocks noGrp="1"/>
          </p:cNvSpPr>
          <p:nvPr>
            <p:ph type="ftr" sz="quarter" idx="11"/>
          </p:nvPr>
        </p:nvSpPr>
        <p:spPr>
          <a:xfrm>
            <a:off x="914400" y="6172200"/>
            <a:ext cx="3886200" cy="457200"/>
          </a:xfrm>
        </p:spPr>
        <p:txBody>
          <a:bodyPr/>
          <a:lstStyle/>
          <a:p>
            <a:endParaRPr lang="en-US"/>
          </a:p>
        </p:txBody>
      </p:sp>
      <p:sp>
        <p:nvSpPr>
          <p:cNvPr id="7" name="Slide Number Placeholder 6"/>
          <p:cNvSpPr>
            <a:spLocks noGrp="1"/>
          </p:cNvSpPr>
          <p:nvPr>
            <p:ph type="sldNum" sz="quarter" idx="12"/>
          </p:nvPr>
        </p:nvSpPr>
        <p:spPr>
          <a:xfrm>
            <a:off x="146304" y="6208776"/>
            <a:ext cx="457200" cy="457200"/>
          </a:xfrm>
        </p:spPr>
        <p:txBody>
          <a:bodyPr/>
          <a:lstStyle/>
          <a:p>
            <a:fld id="{71935A0A-CD1A-489E-808C-8709105BA3AA}" type="slidenum">
              <a:rPr lang="en-US" smtClean="0"/>
              <a:pPr/>
              <a:t>‹#›</a:t>
            </a:fld>
            <a:endParaRPr lang="en-US"/>
          </a:p>
        </p:txBody>
      </p:sp>
      <p:sp>
        <p:nvSpPr>
          <p:cNvPr id="11" name="Rectangle 10"/>
          <p:cNvSpPr/>
          <p:nvPr/>
        </p:nvSpPr>
        <p:spPr>
          <a:xfrm flipV="1">
            <a:off x="68307" y="4683555"/>
            <a:ext cx="9006840"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a:xfrm>
            <a:off x="68508" y="4650474"/>
            <a:ext cx="9006639"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Rectangle 12"/>
          <p:cNvSpPr/>
          <p:nvPr/>
        </p:nvSpPr>
        <p:spPr>
          <a:xfrm>
            <a:off x="68510" y="4773224"/>
            <a:ext cx="9006637" cy="48807"/>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 name="Picture Placeholder 2"/>
          <p:cNvSpPr>
            <a:spLocks noGrp="1"/>
          </p:cNvSpPr>
          <p:nvPr>
            <p:ph type="pic" idx="1"/>
          </p:nvPr>
        </p:nvSpPr>
        <p:spPr>
          <a:xfrm>
            <a:off x="68308" y="66675"/>
            <a:ext cx="9001873" cy="4581525"/>
          </a:xfrm>
          <a:prstGeom prst="round2SameRect">
            <a:avLst>
              <a:gd name="adj1" fmla="val 7101"/>
              <a:gd name="adj2" fmla="val 0"/>
            </a:avLst>
          </a:prstGeom>
          <a:solidFill>
            <a:schemeClr val="bg2"/>
          </a:solidFill>
          <a:ln w="6350">
            <a:solidFill>
              <a:schemeClr val="tx1"/>
            </a:solidFill>
          </a:ln>
        </p:spPr>
        <p:txBody>
          <a:bodyPr/>
          <a:lstStyle>
            <a:lvl1pPr marL="0" indent="0">
              <a:buNone/>
              <a:defRPr sz="3200"/>
            </a:lvl1pPr>
          </a:lstStyle>
          <a:p>
            <a:r>
              <a:rPr kumimoji="0" lang="en-US" smtClean="0"/>
              <a:t>Click icon to add picture</a:t>
            </a:r>
            <a:endParaRPr kumimoji="0"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8" name="Rounded Rectangle 7"/>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2" name="Title Placeholder 21"/>
          <p:cNvSpPr>
            <a:spLocks noGrp="1"/>
          </p:cNvSpPr>
          <p:nvPr>
            <p:ph type="title"/>
          </p:nvPr>
        </p:nvSpPr>
        <p:spPr>
          <a:xfrm>
            <a:off x="914400" y="274638"/>
            <a:ext cx="7772400" cy="1143000"/>
          </a:xfrm>
          <a:prstGeom prst="rect">
            <a:avLst/>
          </a:prstGeom>
        </p:spPr>
        <p:txBody>
          <a:bodyPr bIns="91440" anchor="b" anchorCtr="0">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914400" y="1447800"/>
            <a:ext cx="7772400" cy="4572000"/>
          </a:xfrm>
          <a:prstGeom prst="rect">
            <a:avLst/>
          </a:prstGeom>
        </p:spPr>
        <p:txBody>
          <a:bodyPr>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172200" y="6191250"/>
            <a:ext cx="2476500" cy="476250"/>
          </a:xfrm>
          <a:prstGeom prst="rect">
            <a:avLst/>
          </a:prstGeom>
        </p:spPr>
        <p:txBody>
          <a:bodyPr anchor="ctr" anchorCtr="0"/>
          <a:lstStyle>
            <a:lvl1pPr algn="r" eaLnBrk="1" latinLnBrk="0" hangingPunct="1">
              <a:defRPr kumimoji="0" sz="1400">
                <a:solidFill>
                  <a:schemeClr val="tx2"/>
                </a:solidFill>
              </a:defRPr>
            </a:lvl1pPr>
          </a:lstStyle>
          <a:p>
            <a:fld id="{884D0A11-5947-477F-A00A-966DB1AD6506}" type="datetimeFigureOut">
              <a:rPr lang="en-US" smtClean="0"/>
              <a:pPr/>
              <a:t>5/14/2020</a:t>
            </a:fld>
            <a:endParaRPr lang="en-US"/>
          </a:p>
        </p:txBody>
      </p:sp>
      <p:sp>
        <p:nvSpPr>
          <p:cNvPr id="3" name="Footer Placeholder 2"/>
          <p:cNvSpPr>
            <a:spLocks noGrp="1"/>
          </p:cNvSpPr>
          <p:nvPr>
            <p:ph type="ftr" sz="quarter" idx="3"/>
          </p:nvPr>
        </p:nvSpPr>
        <p:spPr>
          <a:xfrm>
            <a:off x="914400" y="6172200"/>
            <a:ext cx="3962400" cy="457200"/>
          </a:xfrm>
          <a:prstGeom prst="rect">
            <a:avLst/>
          </a:prstGeom>
        </p:spPr>
        <p:txBody>
          <a:bodyPr anchor="ctr" anchorCtr="0"/>
          <a:lstStyle>
            <a:lvl1pPr eaLnBrk="1" latinLnBrk="0" hangingPunct="1">
              <a:defRPr kumimoji="0" sz="1400">
                <a:solidFill>
                  <a:schemeClr val="tx2"/>
                </a:solidFill>
              </a:defRPr>
            </a:lvl1pPr>
          </a:lstStyle>
          <a:p>
            <a:endParaRPr lang="en-US"/>
          </a:p>
        </p:txBody>
      </p:sp>
      <p:sp>
        <p:nvSpPr>
          <p:cNvPr id="23" name="Slide Number Placeholder 22"/>
          <p:cNvSpPr>
            <a:spLocks noGrp="1"/>
          </p:cNvSpPr>
          <p:nvPr>
            <p:ph type="sldNum" sz="quarter" idx="4"/>
          </p:nvPr>
        </p:nvSpPr>
        <p:spPr>
          <a:xfrm>
            <a:off x="146304" y="6210300"/>
            <a:ext cx="457200" cy="457200"/>
          </a:xfrm>
          <a:prstGeom prst="ellipse">
            <a:avLst/>
          </a:prstGeom>
          <a:solidFill>
            <a:schemeClr val="accent1"/>
          </a:solidFill>
        </p:spPr>
        <p:txBody>
          <a:bodyPr wrap="none" lIns="0" tIns="0" rIns="0" bIns="0" anchor="ctr" anchorCtr="1">
            <a:noAutofit/>
          </a:bodyPr>
          <a:lstStyle>
            <a:lvl1pPr algn="ctr" eaLnBrk="1" latinLnBrk="0" hangingPunct="1">
              <a:defRPr kumimoji="0" sz="1400">
                <a:solidFill>
                  <a:srgbClr val="FFFFFF"/>
                </a:solidFill>
                <a:latin typeface="+mj-lt"/>
                <a:ea typeface="+mj-ea"/>
                <a:cs typeface="+mj-cs"/>
              </a:defRPr>
            </a:lvl1pPr>
          </a:lstStyle>
          <a:p>
            <a:fld id="{71935A0A-CD1A-489E-808C-8709105BA3AA}"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274320" indent="-274320" algn="l" rtl="0" eaLnBrk="1" latinLnBrk="0" hangingPunct="1">
        <a:spcBef>
          <a:spcPts val="580"/>
        </a:spcBef>
        <a:buClr>
          <a:schemeClr val="accent1"/>
        </a:buClr>
        <a:buSzPct val="85000"/>
        <a:buFont typeface="Wingdings 2"/>
        <a:buChar char=""/>
        <a:defRPr kumimoji="0" sz="2600" kern="1200">
          <a:solidFill>
            <a:schemeClr val="tx1"/>
          </a:solidFill>
          <a:latin typeface="+mn-lt"/>
          <a:ea typeface="+mn-ea"/>
          <a:cs typeface="+mn-cs"/>
        </a:defRPr>
      </a:lvl1pPr>
      <a:lvl2pPr marL="548640" indent="-228600" algn="l" rtl="0" eaLnBrk="1" latinLnBrk="0" hangingPunct="1">
        <a:spcBef>
          <a:spcPts val="370"/>
        </a:spcBef>
        <a:buClr>
          <a:schemeClr val="accent2"/>
        </a:buClr>
        <a:buSzPct val="85000"/>
        <a:buFont typeface="Wingdings 2"/>
        <a:buChar char=""/>
        <a:defRPr kumimoji="0" sz="2400" kern="1200">
          <a:solidFill>
            <a:schemeClr val="tx1"/>
          </a:solidFill>
          <a:latin typeface="+mn-lt"/>
          <a:ea typeface="+mn-ea"/>
          <a:cs typeface="+mn-cs"/>
        </a:defRPr>
      </a:lvl2pPr>
      <a:lvl3pPr marL="822960" indent="-228600" algn="l" rtl="0" eaLnBrk="1" latinLnBrk="0" hangingPunct="1">
        <a:spcBef>
          <a:spcPts val="370"/>
        </a:spcBef>
        <a:buClr>
          <a:schemeClr val="accent1">
            <a:tint val="60000"/>
          </a:schemeClr>
        </a:buClr>
        <a:buSzPct val="8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ts val="370"/>
        </a:spcBef>
        <a:buClr>
          <a:schemeClr val="accent3"/>
        </a:buClr>
        <a:buSzPct val="80000"/>
        <a:buFont typeface="Wingdings 2"/>
        <a:buChar char=""/>
        <a:defRPr kumimoji="0" sz="2000" kern="1200">
          <a:solidFill>
            <a:schemeClr val="tx1"/>
          </a:solidFill>
          <a:latin typeface="+mn-lt"/>
          <a:ea typeface="+mn-ea"/>
          <a:cs typeface="+mn-cs"/>
        </a:defRPr>
      </a:lvl4pPr>
      <a:lvl5pPr marL="1371600" indent="-228600" algn="l" rtl="0" eaLnBrk="1" latinLnBrk="0" hangingPunct="1">
        <a:spcBef>
          <a:spcPts val="370"/>
        </a:spcBef>
        <a:buClr>
          <a:schemeClr val="accent3"/>
        </a:buClr>
        <a:buFontTx/>
        <a:buChar char="o"/>
        <a:defRPr kumimoji="0"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hyperlink" Target="http://www.businessdictionary.com/definition/monopoly.html" TargetMode="Externa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hyperlink" Target="https://en.wikipedia.org/wiki/International_trade" TargetMode="Externa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hyperlink" Target="https://en.wikipedia.org/wiki/Operating_cost" TargetMode="Externa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hyperlink" Target="https://en.wikipedia.org/wiki/Biofuel" TargetMode="Externa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hyperlink" Target="https://www.quora.com/What-are-some-examples-of-perishable-goods" TargetMode="Externa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52400" y="3886200"/>
            <a:ext cx="7620000" cy="2743200"/>
          </a:xfrm>
        </p:spPr>
        <p:txBody>
          <a:bodyPr>
            <a:normAutofit fontScale="77500" lnSpcReduction="20000"/>
          </a:bodyPr>
          <a:lstStyle/>
          <a:p>
            <a:pPr algn="l"/>
            <a:endParaRPr lang="en-US" b="1" dirty="0" smtClean="0"/>
          </a:p>
          <a:p>
            <a:pPr algn="l"/>
            <a:endParaRPr lang="en-US" b="1" dirty="0" smtClean="0"/>
          </a:p>
          <a:p>
            <a:pPr algn="l"/>
            <a:endParaRPr lang="en-US" b="1" dirty="0" smtClean="0"/>
          </a:p>
          <a:p>
            <a:pPr algn="l"/>
            <a:endParaRPr lang="en-US" b="1" dirty="0" smtClean="0"/>
          </a:p>
          <a:p>
            <a:pPr algn="l"/>
            <a:r>
              <a:rPr lang="en-US" b="1" dirty="0" smtClean="0"/>
              <a:t>Prof(Dr) B.L. </a:t>
            </a:r>
            <a:r>
              <a:rPr lang="en-US" b="1" dirty="0" err="1" smtClean="0"/>
              <a:t>Verma</a:t>
            </a:r>
            <a:endParaRPr lang="en-US" b="1" dirty="0" smtClean="0"/>
          </a:p>
          <a:p>
            <a:pPr algn="l"/>
            <a:r>
              <a:rPr lang="en-US" b="1" dirty="0" smtClean="0"/>
              <a:t>Professor</a:t>
            </a:r>
          </a:p>
          <a:p>
            <a:pPr algn="l"/>
            <a:r>
              <a:rPr lang="en-US" b="1" dirty="0" smtClean="0"/>
              <a:t>Department of business Administration</a:t>
            </a:r>
          </a:p>
          <a:p>
            <a:pPr algn="l"/>
            <a:r>
              <a:rPr lang="en-US" b="1" dirty="0" smtClean="0"/>
              <a:t>UCCMS,MLSU,UDAIPUR</a:t>
            </a:r>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a:p>
        </p:txBody>
      </p:sp>
      <p:sp>
        <p:nvSpPr>
          <p:cNvPr id="2" name="Title 1"/>
          <p:cNvSpPr>
            <a:spLocks noGrp="1"/>
          </p:cNvSpPr>
          <p:nvPr>
            <p:ph type="ctrTitle"/>
          </p:nvPr>
        </p:nvSpPr>
        <p:spPr>
          <a:xfrm>
            <a:off x="685800" y="1600201"/>
            <a:ext cx="7772400" cy="2000250"/>
          </a:xfrm>
        </p:spPr>
        <p:txBody>
          <a:bodyPr>
            <a:normAutofit/>
          </a:bodyPr>
          <a:lstStyle/>
          <a:p>
            <a:r>
              <a:rPr lang="en-US" b="1" dirty="0" smtClean="0"/>
              <a:t>Modes of Transportation with their Advantages and Disadvantages</a:t>
            </a:r>
            <a:br>
              <a:rPr lang="en-US" b="1" dirty="0" smtClean="0"/>
            </a:br>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228600"/>
            <a:ext cx="8458200" cy="6186309"/>
          </a:xfrm>
          <a:prstGeom prst="rect">
            <a:avLst/>
          </a:prstGeom>
        </p:spPr>
        <p:txBody>
          <a:bodyPr wrap="square">
            <a:spAutoFit/>
          </a:bodyPr>
          <a:lstStyle/>
          <a:p>
            <a:pPr algn="just" fontAlgn="base"/>
            <a:r>
              <a:rPr lang="en-US" sz="3600" b="1" u="sng" dirty="0"/>
              <a:t>Disadvantages of Railways Transportation</a:t>
            </a:r>
            <a:r>
              <a:rPr lang="en-US" sz="3600" b="1" u="sng" dirty="0" smtClean="0"/>
              <a:t>:</a:t>
            </a:r>
          </a:p>
          <a:p>
            <a:pPr algn="just" fontAlgn="base"/>
            <a:endParaRPr lang="en-US" sz="3600" b="1" dirty="0"/>
          </a:p>
          <a:p>
            <a:pPr algn="just" fontAlgn="base"/>
            <a:r>
              <a:rPr lang="en-US" sz="3600" dirty="0"/>
              <a:t>(</a:t>
            </a:r>
            <a:r>
              <a:rPr lang="en-US" sz="3600" dirty="0" err="1"/>
              <a:t>i</a:t>
            </a:r>
            <a:r>
              <a:rPr lang="en-US" sz="3600" dirty="0"/>
              <a:t>) Huge capital required for construction maintenance.</a:t>
            </a:r>
          </a:p>
          <a:p>
            <a:pPr algn="just" fontAlgn="base"/>
            <a:r>
              <a:rPr lang="en-US" sz="3600" dirty="0"/>
              <a:t>(ii) It is not suitable for hilly areas.</a:t>
            </a:r>
          </a:p>
          <a:p>
            <a:pPr algn="just" fontAlgn="base"/>
            <a:r>
              <a:rPr lang="en-US" sz="3600" dirty="0"/>
              <a:t>(iii) It is not flexible in nature.</a:t>
            </a:r>
          </a:p>
          <a:p>
            <a:pPr algn="just" fontAlgn="base"/>
            <a:r>
              <a:rPr lang="en-US" sz="3600" dirty="0"/>
              <a:t>(iv) The cost and time of terminal operations are the major disadvantages of rail transport.</a:t>
            </a:r>
          </a:p>
          <a:p>
            <a:pPr algn="just" fontAlgn="base"/>
            <a:r>
              <a:rPr lang="en-US" sz="3600" dirty="0"/>
              <a:t>(v) </a:t>
            </a:r>
            <a:r>
              <a:rPr lang="en-US" sz="3600" u="sng" dirty="0">
                <a:hlinkClick r:id="rId2"/>
              </a:rPr>
              <a:t>Monopoly</a:t>
            </a:r>
            <a:r>
              <a:rPr lang="en-US" sz="3600" dirty="0"/>
              <a:t> in nature.</a:t>
            </a:r>
          </a:p>
          <a:p>
            <a:pPr algn="just" fontAlgn="base"/>
            <a:r>
              <a:rPr lang="en-US" sz="3600" dirty="0"/>
              <a:t>(vi) It consists much time for booking of goods through the comparison of road transport.</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458200" cy="2862322"/>
          </a:xfrm>
          <a:prstGeom prst="rect">
            <a:avLst/>
          </a:prstGeom>
        </p:spPr>
        <p:txBody>
          <a:bodyPr wrap="square">
            <a:spAutoFit/>
          </a:bodyPr>
          <a:lstStyle/>
          <a:p>
            <a:pPr fontAlgn="base"/>
            <a:endParaRPr lang="en-US" sz="6000" b="1" dirty="0" smtClean="0"/>
          </a:p>
          <a:p>
            <a:pPr fontAlgn="base"/>
            <a:endParaRPr lang="en-US" sz="6000" b="1" dirty="0" smtClean="0"/>
          </a:p>
          <a:p>
            <a:pPr fontAlgn="base"/>
            <a:r>
              <a:rPr lang="en-US" sz="6000" b="1" dirty="0" smtClean="0"/>
              <a:t>3</a:t>
            </a:r>
            <a:r>
              <a:rPr lang="en-US" sz="6000" b="1" dirty="0"/>
              <a:t>. </a:t>
            </a:r>
            <a:r>
              <a:rPr lang="en-US" sz="6000" b="1" u="sng" dirty="0"/>
              <a:t>Water Transportation:</a:t>
            </a:r>
            <a:endParaRPr lang="en-US" sz="6000" b="1"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04800"/>
            <a:ext cx="8458200" cy="5262979"/>
          </a:xfrm>
          <a:prstGeom prst="rect">
            <a:avLst/>
          </a:prstGeom>
        </p:spPr>
        <p:txBody>
          <a:bodyPr wrap="square">
            <a:spAutoFit/>
          </a:bodyPr>
          <a:lstStyle/>
          <a:p>
            <a:pPr algn="just" fontAlgn="base"/>
            <a:r>
              <a:rPr lang="en-US" sz="2800" dirty="0"/>
              <a:t>It involves the movement of goods through oceans and seas. There are more than 365 ports in India with </a:t>
            </a:r>
            <a:r>
              <a:rPr lang="en-US" sz="2800" dirty="0" err="1"/>
              <a:t>Vishakapatnam</a:t>
            </a:r>
            <a:r>
              <a:rPr lang="en-US" sz="2800" dirty="0"/>
              <a:t> contributing to maximum portion traffic. It can be categorized into three several categories</a:t>
            </a:r>
            <a:r>
              <a:rPr lang="en-US" sz="2800" dirty="0" smtClean="0"/>
              <a:t>:-</a:t>
            </a:r>
          </a:p>
          <a:p>
            <a:pPr algn="just" fontAlgn="base"/>
            <a:endParaRPr lang="en-US" sz="2800" dirty="0"/>
          </a:p>
          <a:p>
            <a:pPr algn="just" fontAlgn="base"/>
            <a:r>
              <a:rPr lang="en-US" sz="2800" dirty="0"/>
              <a:t>Aqueducts, which includes tunnels and canals.</a:t>
            </a:r>
          </a:p>
          <a:p>
            <a:pPr algn="just" fontAlgn="base"/>
            <a:r>
              <a:rPr lang="en-US" sz="2800" dirty="0"/>
              <a:t>Containers like tank car, tank ship, and tank truck.</a:t>
            </a:r>
          </a:p>
          <a:p>
            <a:pPr algn="just" fontAlgn="base"/>
            <a:r>
              <a:rPr lang="en-US" sz="2800" dirty="0"/>
              <a:t>Towing, it is very useful to pull a large water bag or an iceberg.</a:t>
            </a:r>
          </a:p>
          <a:p>
            <a:pPr algn="just" fontAlgn="base"/>
            <a:r>
              <a:rPr lang="en-US" sz="2800" dirty="0"/>
              <a:t>In water transport, the weights of goods are very large in comparison to other means of transports. It plays a very crucial role in the development of exports and imports of goods in the different parts of the world.</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1"/>
            <a:ext cx="8610600" cy="5632311"/>
          </a:xfrm>
          <a:prstGeom prst="rect">
            <a:avLst/>
          </a:prstGeom>
        </p:spPr>
        <p:txBody>
          <a:bodyPr wrap="square">
            <a:spAutoFit/>
          </a:bodyPr>
          <a:lstStyle/>
          <a:p>
            <a:pPr algn="just" fontAlgn="base"/>
            <a:r>
              <a:rPr lang="en-US" sz="3600" b="1" u="sng" dirty="0"/>
              <a:t>Advantages of Water Transportation</a:t>
            </a:r>
            <a:r>
              <a:rPr lang="en-US" sz="3600" b="1" u="sng" dirty="0" smtClean="0"/>
              <a:t>:</a:t>
            </a:r>
          </a:p>
          <a:p>
            <a:pPr algn="just" fontAlgn="base"/>
            <a:endParaRPr lang="en-US" sz="3600" b="1" dirty="0"/>
          </a:p>
          <a:p>
            <a:pPr algn="just" fontAlgn="base"/>
            <a:r>
              <a:rPr lang="en-US" sz="3600" dirty="0"/>
              <a:t>(</a:t>
            </a:r>
            <a:r>
              <a:rPr lang="en-US" sz="3600" dirty="0" err="1"/>
              <a:t>i</a:t>
            </a:r>
            <a:r>
              <a:rPr lang="en-US" sz="3600" dirty="0"/>
              <a:t>) It is the very cheapest or easiest means of transportation.</a:t>
            </a:r>
          </a:p>
          <a:p>
            <a:pPr algn="just" fontAlgn="base"/>
            <a:r>
              <a:rPr lang="en-US" sz="3600" dirty="0"/>
              <a:t>(ii) Goods in bulk are transported.</a:t>
            </a:r>
          </a:p>
          <a:p>
            <a:pPr algn="just" fontAlgn="base"/>
            <a:r>
              <a:rPr lang="en-US" sz="3600" dirty="0"/>
              <a:t>(iii) It promotes foreign or </a:t>
            </a:r>
            <a:r>
              <a:rPr lang="en-US" sz="3600" u="sng" dirty="0">
                <a:hlinkClick r:id="rId2"/>
              </a:rPr>
              <a:t>international trade</a:t>
            </a:r>
            <a:r>
              <a:rPr lang="en-US" sz="3600" dirty="0"/>
              <a:t>.</a:t>
            </a:r>
          </a:p>
          <a:p>
            <a:pPr algn="just" fontAlgn="base"/>
            <a:r>
              <a:rPr lang="en-US" sz="3600" dirty="0"/>
              <a:t>(iv) It can easily carry a huge quantity of goods such as timber and coal.</a:t>
            </a:r>
          </a:p>
          <a:p>
            <a:pPr algn="just" fontAlgn="base"/>
            <a:r>
              <a:rPr lang="en-US" sz="3600" dirty="0"/>
              <a:t>(v) In comparison to other transport, the risks capacity is very low.</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228600"/>
            <a:ext cx="8458200" cy="5632311"/>
          </a:xfrm>
          <a:prstGeom prst="rect">
            <a:avLst/>
          </a:prstGeom>
        </p:spPr>
        <p:txBody>
          <a:bodyPr wrap="square">
            <a:spAutoFit/>
          </a:bodyPr>
          <a:lstStyle/>
          <a:p>
            <a:pPr algn="just" fontAlgn="base"/>
            <a:r>
              <a:rPr lang="en-US" sz="3600" b="1" u="sng" dirty="0"/>
              <a:t>Disadvantages of Water Transportation</a:t>
            </a:r>
            <a:r>
              <a:rPr lang="en-US" sz="3600" b="1" u="sng" dirty="0" smtClean="0"/>
              <a:t>:</a:t>
            </a:r>
          </a:p>
          <a:p>
            <a:pPr algn="just" fontAlgn="base"/>
            <a:endParaRPr lang="en-US" sz="3600" b="1" dirty="0"/>
          </a:p>
          <a:p>
            <a:pPr algn="just" fontAlgn="base"/>
            <a:r>
              <a:rPr lang="en-US" sz="3600" dirty="0"/>
              <a:t>(</a:t>
            </a:r>
            <a:r>
              <a:rPr lang="en-US" sz="3600" dirty="0" err="1"/>
              <a:t>i</a:t>
            </a:r>
            <a:r>
              <a:rPr lang="en-US" sz="3600" dirty="0"/>
              <a:t>) One of the drawbacks is there is a delay in the movement of goods from one place to another.</a:t>
            </a:r>
          </a:p>
          <a:p>
            <a:pPr algn="just" fontAlgn="base"/>
            <a:r>
              <a:rPr lang="en-US" sz="3600" dirty="0"/>
              <a:t>(ii) Performance is affected by seasonal variations.</a:t>
            </a:r>
          </a:p>
          <a:p>
            <a:pPr algn="just" fontAlgn="base"/>
            <a:r>
              <a:rPr lang="en-US" sz="3600" dirty="0"/>
              <a:t>(iii) It can be used in a limited area of operations because it can only run on seas or oceans.</a:t>
            </a:r>
          </a:p>
          <a:p>
            <a:pPr algn="just" fontAlgn="base"/>
            <a:r>
              <a:rPr lang="en-US" sz="3600" dirty="0"/>
              <a:t>(iv) Water transport is very unsuitable for small businesses because it carries a small number of goods.</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458200" cy="3416320"/>
          </a:xfrm>
          <a:prstGeom prst="rect">
            <a:avLst/>
          </a:prstGeom>
        </p:spPr>
        <p:txBody>
          <a:bodyPr wrap="square">
            <a:spAutoFit/>
          </a:bodyPr>
          <a:lstStyle/>
          <a:p>
            <a:pPr fontAlgn="base"/>
            <a:endParaRPr lang="en-US" sz="7200" b="1" dirty="0" smtClean="0"/>
          </a:p>
          <a:p>
            <a:pPr fontAlgn="base"/>
            <a:endParaRPr lang="en-US" sz="7200" b="1" dirty="0" smtClean="0"/>
          </a:p>
          <a:p>
            <a:pPr fontAlgn="base"/>
            <a:r>
              <a:rPr lang="en-US" sz="7200" b="1" dirty="0" smtClean="0"/>
              <a:t>4</a:t>
            </a:r>
            <a:r>
              <a:rPr lang="en-US" sz="7200" b="1" dirty="0"/>
              <a:t>. </a:t>
            </a:r>
            <a:r>
              <a:rPr lang="en-US" sz="7200" b="1" u="sng" dirty="0"/>
              <a:t>Air Transportation:</a:t>
            </a:r>
            <a:endParaRPr lang="en-US" sz="7200" b="1"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534400" cy="5632311"/>
          </a:xfrm>
          <a:prstGeom prst="rect">
            <a:avLst/>
          </a:prstGeom>
        </p:spPr>
        <p:txBody>
          <a:bodyPr wrap="square">
            <a:spAutoFit/>
          </a:bodyPr>
          <a:lstStyle/>
          <a:p>
            <a:pPr algn="just" fontAlgn="base"/>
            <a:r>
              <a:rPr lang="en-US" sz="3600" dirty="0"/>
              <a:t>The distinct advantage of air transport is speed and suitability. It is very useful for less working goods with a high value of the price. Air transport is also known as </a:t>
            </a:r>
            <a:r>
              <a:rPr lang="en-US" sz="3600" b="1" u="sng" dirty="0"/>
              <a:t>aviation</a:t>
            </a:r>
            <a:r>
              <a:rPr lang="en-US" sz="3600" dirty="0" smtClean="0"/>
              <a:t>.</a:t>
            </a:r>
          </a:p>
          <a:p>
            <a:pPr algn="just" fontAlgn="base"/>
            <a:endParaRPr lang="en-US" sz="3600" dirty="0"/>
          </a:p>
          <a:p>
            <a:pPr algn="just" fontAlgn="base"/>
            <a:r>
              <a:rPr lang="en-US" sz="3600" dirty="0"/>
              <a:t>The important characteristic of air transport is that does not need a particular surface track for its working operations. It is the fastest </a:t>
            </a:r>
            <a:r>
              <a:rPr lang="en-US" sz="3600" b="1" dirty="0"/>
              <a:t>means of transportation</a:t>
            </a:r>
            <a:r>
              <a:rPr lang="en-US" sz="3600" dirty="0"/>
              <a:t>. But the </a:t>
            </a:r>
            <a:r>
              <a:rPr lang="en-US" sz="3600" u="sng" dirty="0">
                <a:hlinkClick r:id="rId2"/>
              </a:rPr>
              <a:t>cost of operations</a:t>
            </a:r>
            <a:r>
              <a:rPr lang="en-US" sz="3600" dirty="0"/>
              <a:t> is very high according to other modes.</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228600"/>
            <a:ext cx="8382000" cy="6186309"/>
          </a:xfrm>
          <a:prstGeom prst="rect">
            <a:avLst/>
          </a:prstGeom>
        </p:spPr>
        <p:txBody>
          <a:bodyPr wrap="square">
            <a:spAutoFit/>
          </a:bodyPr>
          <a:lstStyle/>
          <a:p>
            <a:pPr algn="just" fontAlgn="base"/>
            <a:r>
              <a:rPr lang="en-US" sz="3600" b="1" u="sng" dirty="0"/>
              <a:t>Advantages of Air Transportation</a:t>
            </a:r>
            <a:r>
              <a:rPr lang="en-US" sz="3600" b="1" u="sng" dirty="0" smtClean="0"/>
              <a:t>:</a:t>
            </a:r>
          </a:p>
          <a:p>
            <a:pPr algn="just" fontAlgn="base"/>
            <a:endParaRPr lang="en-US" sz="3600" b="1" dirty="0"/>
          </a:p>
          <a:p>
            <a:pPr algn="just" fontAlgn="base"/>
            <a:r>
              <a:rPr lang="en-US" sz="3600" dirty="0"/>
              <a:t>(</a:t>
            </a:r>
            <a:r>
              <a:rPr lang="en-US" sz="3600" dirty="0" err="1"/>
              <a:t>i</a:t>
            </a:r>
            <a:r>
              <a:rPr lang="en-US" sz="3600" dirty="0"/>
              <a:t>) Fastest means of transportation.</a:t>
            </a:r>
          </a:p>
          <a:p>
            <a:pPr algn="just" fontAlgn="base"/>
            <a:r>
              <a:rPr lang="en-US" sz="3600" dirty="0"/>
              <a:t>(ii) Useful moving the goods in the amount of bulk.</a:t>
            </a:r>
          </a:p>
          <a:p>
            <a:pPr algn="just" fontAlgn="base"/>
            <a:r>
              <a:rPr lang="en-US" sz="3600" dirty="0"/>
              <a:t>(iii) Each and every area of accessible.</a:t>
            </a:r>
          </a:p>
          <a:p>
            <a:pPr algn="just" fontAlgn="base"/>
            <a:r>
              <a:rPr lang="en-US" sz="3600" dirty="0"/>
              <a:t>(iv) Vital for national security and defense.</a:t>
            </a:r>
          </a:p>
          <a:p>
            <a:pPr algn="just" fontAlgn="base"/>
            <a:r>
              <a:rPr lang="en-US" sz="3600" dirty="0"/>
              <a:t>(v) Very useful in earthquakes and other floods.</a:t>
            </a:r>
          </a:p>
          <a:p>
            <a:pPr algn="just" fontAlgn="base"/>
            <a:r>
              <a:rPr lang="en-US" sz="3600" dirty="0"/>
              <a:t>(vi) It provides an efficient, regular, and quick service.</a:t>
            </a:r>
          </a:p>
          <a:p>
            <a:pPr algn="just" fontAlgn="base"/>
            <a:r>
              <a:rPr lang="en-US" sz="3600" dirty="0"/>
              <a:t>(vii) It is very suitable for emergency services.</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382000" cy="5632311"/>
          </a:xfrm>
          <a:prstGeom prst="rect">
            <a:avLst/>
          </a:prstGeom>
        </p:spPr>
        <p:txBody>
          <a:bodyPr wrap="square">
            <a:spAutoFit/>
          </a:bodyPr>
          <a:lstStyle/>
          <a:p>
            <a:pPr algn="just" fontAlgn="base"/>
            <a:r>
              <a:rPr lang="en-US" sz="4000" b="1" u="sng" dirty="0"/>
              <a:t>Disadvantages of Air Transportation</a:t>
            </a:r>
            <a:r>
              <a:rPr lang="en-US" sz="4000" b="1" u="sng" dirty="0" smtClean="0"/>
              <a:t>:</a:t>
            </a:r>
          </a:p>
          <a:p>
            <a:pPr algn="just" fontAlgn="base"/>
            <a:endParaRPr lang="en-US" sz="4000" b="1" dirty="0"/>
          </a:p>
          <a:p>
            <a:pPr algn="just" fontAlgn="base"/>
            <a:r>
              <a:rPr lang="en-US" sz="4000" dirty="0"/>
              <a:t>(</a:t>
            </a:r>
            <a:r>
              <a:rPr lang="en-US" sz="4000" dirty="0" err="1"/>
              <a:t>i</a:t>
            </a:r>
            <a:r>
              <a:rPr lang="en-US" sz="4000" dirty="0"/>
              <a:t>) The large capital investment needed.</a:t>
            </a:r>
          </a:p>
          <a:p>
            <a:pPr algn="just" fontAlgn="base"/>
            <a:r>
              <a:rPr lang="en-US" sz="4000" dirty="0"/>
              <a:t>(ii) Not suitable for working goods.</a:t>
            </a:r>
          </a:p>
          <a:p>
            <a:pPr algn="just" fontAlgn="base"/>
            <a:r>
              <a:rPr lang="en-US" sz="4000" dirty="0"/>
              <a:t>(iii) May be affected by rains.</a:t>
            </a:r>
          </a:p>
          <a:p>
            <a:pPr algn="just" fontAlgn="base"/>
            <a:r>
              <a:rPr lang="en-US" sz="4000" dirty="0"/>
              <a:t>(iv) Risks of accidents are highest.</a:t>
            </a:r>
          </a:p>
          <a:p>
            <a:pPr algn="just" fontAlgn="base"/>
            <a:r>
              <a:rPr lang="en-US" sz="4000" dirty="0"/>
              <a:t>(v) This mode of transport requires a specialized skill and a high degree of training for its working operations.</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382000" cy="7478970"/>
          </a:xfrm>
          <a:prstGeom prst="rect">
            <a:avLst/>
          </a:prstGeom>
        </p:spPr>
        <p:txBody>
          <a:bodyPr wrap="square">
            <a:spAutoFit/>
          </a:bodyPr>
          <a:lstStyle/>
          <a:p>
            <a:pPr algn="ctr" fontAlgn="base"/>
            <a:endParaRPr lang="en-US" sz="9600" b="1" dirty="0" smtClean="0"/>
          </a:p>
          <a:p>
            <a:pPr algn="ctr" fontAlgn="base"/>
            <a:r>
              <a:rPr lang="en-US" sz="9600" b="1" dirty="0" smtClean="0"/>
              <a:t>5</a:t>
            </a:r>
            <a:r>
              <a:rPr lang="en-US" sz="9600" b="1" dirty="0"/>
              <a:t>. </a:t>
            </a:r>
            <a:r>
              <a:rPr lang="en-US" sz="9600" b="1" u="sng" dirty="0"/>
              <a:t>Pipelines Transportation:</a:t>
            </a:r>
            <a:endParaRPr lang="en-US" sz="9600" b="1" dirty="0"/>
          </a:p>
          <a:p>
            <a:pPr algn="ctr"/>
            <a:r>
              <a:rPr lang="en-US" sz="9600" dirty="0" smtClean="0"/>
              <a:t/>
            </a:r>
            <a:br>
              <a:rPr lang="en-US" sz="9600" dirty="0" smtClean="0"/>
            </a:br>
            <a:endParaRPr lang="en-US" sz="96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610600" cy="6186309"/>
          </a:xfrm>
          <a:prstGeom prst="rect">
            <a:avLst/>
          </a:prstGeom>
        </p:spPr>
        <p:txBody>
          <a:bodyPr wrap="square">
            <a:spAutoFit/>
          </a:bodyPr>
          <a:lstStyle/>
          <a:p>
            <a:pPr algn="just"/>
            <a:r>
              <a:rPr lang="en-US" sz="3600" dirty="0" smtClean="0"/>
              <a:t>Modes of Transportation-</a:t>
            </a:r>
          </a:p>
          <a:p>
            <a:pPr algn="just"/>
            <a:r>
              <a:rPr lang="en-US" sz="3600" dirty="0" smtClean="0"/>
              <a:t>The modes of transport include various types of factors or methods to transfer the goods or product from one place to another place. The modes are</a:t>
            </a:r>
            <a:r>
              <a:rPr lang="en-US" sz="3600" dirty="0" smtClean="0"/>
              <a:t>:-</a:t>
            </a:r>
          </a:p>
          <a:p>
            <a:pPr algn="just"/>
            <a:endParaRPr lang="en-US" sz="3600" dirty="0" smtClean="0"/>
          </a:p>
          <a:p>
            <a:pPr algn="just"/>
            <a:r>
              <a:rPr lang="en-US" sz="3600" dirty="0" smtClean="0"/>
              <a:t>Roadways Transportation.</a:t>
            </a:r>
          </a:p>
          <a:p>
            <a:pPr algn="just"/>
            <a:r>
              <a:rPr lang="en-US" sz="3600" dirty="0" smtClean="0"/>
              <a:t>Railways Transportation.</a:t>
            </a:r>
          </a:p>
          <a:p>
            <a:pPr algn="just"/>
            <a:r>
              <a:rPr lang="en-US" sz="3600" dirty="0" smtClean="0"/>
              <a:t>Water Transportation.</a:t>
            </a:r>
          </a:p>
          <a:p>
            <a:pPr algn="just"/>
            <a:r>
              <a:rPr lang="en-US" sz="3600" dirty="0" smtClean="0"/>
              <a:t>Air Transportation.</a:t>
            </a:r>
          </a:p>
          <a:p>
            <a:pPr algn="just"/>
            <a:r>
              <a:rPr lang="en-US" sz="3600" dirty="0" smtClean="0"/>
              <a:t>Pipelines Transportation.</a:t>
            </a:r>
            <a:endParaRPr lang="en-US" sz="3600"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458200" cy="5509200"/>
          </a:xfrm>
          <a:prstGeom prst="rect">
            <a:avLst/>
          </a:prstGeom>
        </p:spPr>
        <p:txBody>
          <a:bodyPr wrap="square">
            <a:spAutoFit/>
          </a:bodyPr>
          <a:lstStyle/>
          <a:p>
            <a:pPr algn="just" fontAlgn="base"/>
            <a:r>
              <a:rPr lang="en-US" sz="3200" dirty="0"/>
              <a:t>Pipelines transportation is used for sending the liquids and gases from one place to another place. Through this means of transport, we can also send chemicals, </a:t>
            </a:r>
            <a:r>
              <a:rPr lang="en-US" sz="3200" u="sng" dirty="0" err="1">
                <a:hlinkClick r:id="rId2"/>
              </a:rPr>
              <a:t>biofuels</a:t>
            </a:r>
            <a:r>
              <a:rPr lang="en-US" sz="3200" dirty="0"/>
              <a:t>, and natural gases</a:t>
            </a:r>
            <a:r>
              <a:rPr lang="en-US" sz="3200" dirty="0" smtClean="0"/>
              <a:t>.</a:t>
            </a:r>
          </a:p>
          <a:p>
            <a:pPr algn="just" fontAlgn="base"/>
            <a:endParaRPr lang="en-US" sz="3200" dirty="0"/>
          </a:p>
          <a:p>
            <a:pPr algn="just" fontAlgn="base"/>
            <a:r>
              <a:rPr lang="en-US" sz="3200" b="1" u="sng" dirty="0"/>
              <a:t>Advantages of Pipelines Transportation:</a:t>
            </a:r>
            <a:endParaRPr lang="en-US" sz="3200" b="1" dirty="0"/>
          </a:p>
          <a:p>
            <a:pPr algn="just" fontAlgn="base"/>
            <a:r>
              <a:rPr lang="en-US" sz="3200" dirty="0"/>
              <a:t>(</a:t>
            </a:r>
            <a:r>
              <a:rPr lang="en-US" sz="3200" dirty="0" err="1"/>
              <a:t>i</a:t>
            </a:r>
            <a:r>
              <a:rPr lang="en-US" sz="3200" dirty="0"/>
              <a:t>) They are very flexible in transporting liquids and gases.</a:t>
            </a:r>
          </a:p>
          <a:p>
            <a:pPr algn="just" fontAlgn="base"/>
            <a:r>
              <a:rPr lang="en-US" sz="3200" dirty="0"/>
              <a:t>(ii) It consumes low energy power.</a:t>
            </a:r>
          </a:p>
          <a:p>
            <a:pPr algn="just" fontAlgn="base"/>
            <a:r>
              <a:rPr lang="en-US" sz="3200" dirty="0"/>
              <a:t>(iii) It needs a limited area of maintenance.</a:t>
            </a:r>
          </a:p>
          <a:p>
            <a:pPr algn="just" fontAlgn="base"/>
            <a:r>
              <a:rPr lang="en-US" sz="3200" dirty="0"/>
              <a:t>(iv) Pipelines are very safe and accident-free transport.</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304800" y="304800"/>
            <a:ext cx="8382000" cy="7478970"/>
          </a:xfrm>
          <a:prstGeom prst="rect">
            <a:avLst/>
          </a:prstGeom>
        </p:spPr>
        <p:txBody>
          <a:bodyPr wrap="square">
            <a:spAutoFit/>
          </a:bodyPr>
          <a:lstStyle/>
          <a:p>
            <a:pPr algn="just" fontAlgn="base"/>
            <a:r>
              <a:rPr lang="en-US" sz="4800" b="1" u="sng" dirty="0"/>
              <a:t>Disadvantages of Pipelines Transportation</a:t>
            </a:r>
            <a:r>
              <a:rPr lang="en-US" sz="4800" b="1" u="sng" dirty="0" smtClean="0"/>
              <a:t>:</a:t>
            </a:r>
          </a:p>
          <a:p>
            <a:pPr algn="just" fontAlgn="base"/>
            <a:endParaRPr lang="en-US" sz="4800" b="1" dirty="0"/>
          </a:p>
          <a:p>
            <a:pPr algn="just" fontAlgn="base"/>
            <a:r>
              <a:rPr lang="en-US" sz="4800" dirty="0"/>
              <a:t>(</a:t>
            </a:r>
            <a:r>
              <a:rPr lang="en-US" sz="4800" dirty="0" err="1"/>
              <a:t>i</a:t>
            </a:r>
            <a:r>
              <a:rPr lang="en-US" sz="4800" dirty="0"/>
              <a:t>) It is not flexible in nature.</a:t>
            </a:r>
          </a:p>
          <a:p>
            <a:pPr algn="just" fontAlgn="base"/>
            <a:r>
              <a:rPr lang="en-US" sz="4800" dirty="0"/>
              <a:t>(ii) It is restricted in a limited area of work.</a:t>
            </a:r>
          </a:p>
          <a:p>
            <a:pPr algn="just" fontAlgn="base"/>
            <a:r>
              <a:rPr lang="en-US" sz="4800" dirty="0"/>
              <a:t>(iii) Difficult to make security arrangements for this transport.</a:t>
            </a:r>
          </a:p>
          <a:p>
            <a:pPr algn="just"/>
            <a:r>
              <a:rPr lang="en-US" sz="4800" dirty="0" smtClean="0"/>
              <a:t/>
            </a:r>
            <a:br>
              <a:rPr lang="en-US" sz="4800" dirty="0" smtClean="0"/>
            </a:br>
            <a:endParaRPr lang="en-US" sz="4800"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382000" cy="3416320"/>
          </a:xfrm>
          <a:prstGeom prst="rect">
            <a:avLst/>
          </a:prstGeom>
        </p:spPr>
        <p:txBody>
          <a:bodyPr wrap="square">
            <a:spAutoFit/>
          </a:bodyPr>
          <a:lstStyle/>
          <a:p>
            <a:pPr fontAlgn="base"/>
            <a:endParaRPr lang="en-US" sz="5400" b="1" dirty="0" smtClean="0"/>
          </a:p>
          <a:p>
            <a:pPr fontAlgn="base"/>
            <a:endParaRPr lang="en-US" sz="5400" b="1" dirty="0" smtClean="0"/>
          </a:p>
          <a:p>
            <a:pPr fontAlgn="base"/>
            <a:endParaRPr lang="en-US" sz="5400" b="1" dirty="0" smtClean="0"/>
          </a:p>
          <a:p>
            <a:pPr fontAlgn="base"/>
            <a:r>
              <a:rPr lang="en-US" sz="5400" b="1" dirty="0" smtClean="0"/>
              <a:t>1</a:t>
            </a:r>
            <a:r>
              <a:rPr lang="en-US" sz="5400" b="1" dirty="0"/>
              <a:t>. </a:t>
            </a:r>
            <a:r>
              <a:rPr lang="en-US" sz="5400" b="1" u="sng" dirty="0"/>
              <a:t>Roadways Transportation:</a:t>
            </a:r>
            <a:endParaRPr lang="en-US" sz="5400" b="1"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458200" cy="5632311"/>
          </a:xfrm>
          <a:prstGeom prst="rect">
            <a:avLst/>
          </a:prstGeom>
        </p:spPr>
        <p:txBody>
          <a:bodyPr wrap="square">
            <a:spAutoFit/>
          </a:bodyPr>
          <a:lstStyle/>
          <a:p>
            <a:pPr algn="just" fontAlgn="base"/>
            <a:r>
              <a:rPr lang="en-US" sz="4000" dirty="0"/>
              <a:t>A road is an identifiable route way or path between two or more places. This mode of transport helps to transfer the goods from one place to another place by road through various methods like auto, buses, trucks, cargos, and other suitable factors</a:t>
            </a:r>
            <a:r>
              <a:rPr lang="en-US" sz="4000" dirty="0" smtClean="0"/>
              <a:t>.</a:t>
            </a:r>
          </a:p>
          <a:p>
            <a:pPr algn="just" fontAlgn="base"/>
            <a:endParaRPr lang="en-US" sz="4000" dirty="0"/>
          </a:p>
          <a:p>
            <a:pPr algn="just" fontAlgn="base"/>
            <a:r>
              <a:rPr lang="en-US" sz="4000" dirty="0"/>
              <a:t>In road transport, the chances of an accident are very high and it is also very risky.</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382000" cy="6186309"/>
          </a:xfrm>
          <a:prstGeom prst="rect">
            <a:avLst/>
          </a:prstGeom>
        </p:spPr>
        <p:txBody>
          <a:bodyPr wrap="square">
            <a:spAutoFit/>
          </a:bodyPr>
          <a:lstStyle/>
          <a:p>
            <a:pPr algn="just" fontAlgn="base"/>
            <a:r>
              <a:rPr lang="en-US" sz="3600" b="1" u="sng" dirty="0"/>
              <a:t>Advantages of Road Transport</a:t>
            </a:r>
            <a:r>
              <a:rPr lang="en-US" sz="3600" b="1" u="sng" dirty="0" smtClean="0"/>
              <a:t>:</a:t>
            </a:r>
          </a:p>
          <a:p>
            <a:pPr algn="just" fontAlgn="base"/>
            <a:endParaRPr lang="en-US" sz="3600" b="1" dirty="0"/>
          </a:p>
          <a:p>
            <a:pPr algn="just" fontAlgn="base"/>
            <a:r>
              <a:rPr lang="en-US" sz="3600" dirty="0"/>
              <a:t>(</a:t>
            </a:r>
            <a:r>
              <a:rPr lang="en-US" sz="3600" dirty="0" err="1"/>
              <a:t>i</a:t>
            </a:r>
            <a:r>
              <a:rPr lang="en-US" sz="3600" dirty="0"/>
              <a:t>) It is very flexible in nature.</a:t>
            </a:r>
          </a:p>
          <a:p>
            <a:pPr algn="just" fontAlgn="base"/>
            <a:r>
              <a:rPr lang="en-US" sz="3600" dirty="0"/>
              <a:t>(ii) It helps to facilitate the movement of goods even in remote areas.</a:t>
            </a:r>
          </a:p>
          <a:p>
            <a:pPr algn="just" fontAlgn="base"/>
            <a:r>
              <a:rPr lang="en-US" sz="3600" dirty="0"/>
              <a:t>(iii) It provides alternatives in the form of car, rickshaw, auto, cars, bus, trucks, and so on.</a:t>
            </a:r>
          </a:p>
          <a:p>
            <a:pPr algn="just" fontAlgn="base"/>
            <a:r>
              <a:rPr lang="en-US" sz="3600" dirty="0"/>
              <a:t>(iv) It is good for transporting </a:t>
            </a:r>
            <a:r>
              <a:rPr lang="en-US" sz="3600" u="sng" dirty="0">
                <a:hlinkClick r:id="rId2"/>
              </a:rPr>
              <a:t>perishable products</a:t>
            </a:r>
            <a:r>
              <a:rPr lang="en-US" sz="3600" dirty="0"/>
              <a:t>.</a:t>
            </a:r>
          </a:p>
          <a:p>
            <a:pPr algn="just" fontAlgn="base"/>
            <a:r>
              <a:rPr lang="en-US" sz="3600" dirty="0"/>
              <a:t>(v) It requires low capital investments.</a:t>
            </a:r>
          </a:p>
          <a:p>
            <a:pPr algn="just" fontAlgn="base"/>
            <a:r>
              <a:rPr lang="en-US" sz="3600" dirty="0"/>
              <a:t>(vi) It is very suitable for a short distance journey</a:t>
            </a:r>
            <a:r>
              <a:rPr lang="en-US" sz="3600" dirty="0" smtClean="0"/>
              <a:t>.</a:t>
            </a:r>
            <a:endParaRPr lang="en-US" sz="36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228600"/>
            <a:ext cx="8382000" cy="5632311"/>
          </a:xfrm>
          <a:prstGeom prst="rect">
            <a:avLst/>
          </a:prstGeom>
        </p:spPr>
        <p:txBody>
          <a:bodyPr wrap="square">
            <a:spAutoFit/>
          </a:bodyPr>
          <a:lstStyle/>
          <a:p>
            <a:pPr algn="just" fontAlgn="base"/>
            <a:r>
              <a:rPr lang="en-US" sz="4000" b="1" u="sng" dirty="0" smtClean="0"/>
              <a:t>Disadvantages of Road Transport</a:t>
            </a:r>
            <a:r>
              <a:rPr lang="en-US" sz="4000" b="1" u="sng" dirty="0" smtClean="0"/>
              <a:t>:</a:t>
            </a:r>
          </a:p>
          <a:p>
            <a:pPr algn="just" fontAlgn="base"/>
            <a:endParaRPr lang="en-US" sz="4000" dirty="0" smtClean="0"/>
          </a:p>
          <a:p>
            <a:pPr algn="just" fontAlgn="base"/>
            <a:r>
              <a:rPr lang="en-US" sz="4000" dirty="0" smtClean="0"/>
              <a:t>(</a:t>
            </a:r>
            <a:r>
              <a:rPr lang="en-US" sz="4000" dirty="0" err="1" smtClean="0"/>
              <a:t>i</a:t>
            </a:r>
            <a:r>
              <a:rPr lang="en-US" sz="4000" dirty="0" smtClean="0"/>
              <a:t>) It is not suited for long distance as it is not economical.</a:t>
            </a:r>
          </a:p>
          <a:p>
            <a:pPr algn="just" fontAlgn="base"/>
            <a:r>
              <a:rPr lang="en-US" sz="4000" dirty="0" smtClean="0"/>
              <a:t>(ii) Slow as compared to railways.</a:t>
            </a:r>
          </a:p>
          <a:p>
            <a:pPr algn="just" fontAlgn="base"/>
            <a:r>
              <a:rPr lang="en-US" sz="4000" dirty="0" smtClean="0"/>
              <a:t>(iii) Goods can be destroyed/damage due to specks of dust and pollutions.</a:t>
            </a:r>
          </a:p>
          <a:p>
            <a:pPr algn="just" fontAlgn="base"/>
            <a:r>
              <a:rPr lang="en-US" sz="4000" dirty="0" smtClean="0"/>
              <a:t>(iv) It is time-consuming.</a:t>
            </a:r>
          </a:p>
          <a:p>
            <a:pPr algn="just" fontAlgn="base"/>
            <a:r>
              <a:rPr lang="en-US" sz="4000" dirty="0" smtClean="0"/>
              <a:t>(v) Accidents and Breakdowns.</a:t>
            </a:r>
            <a:endParaRPr lang="en-US" sz="40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81000"/>
            <a:ext cx="8534400" cy="4154984"/>
          </a:xfrm>
          <a:prstGeom prst="rect">
            <a:avLst/>
          </a:prstGeom>
        </p:spPr>
        <p:txBody>
          <a:bodyPr wrap="square">
            <a:spAutoFit/>
          </a:bodyPr>
          <a:lstStyle/>
          <a:p>
            <a:endParaRPr lang="en-US" sz="6600" dirty="0" smtClean="0"/>
          </a:p>
          <a:p>
            <a:endParaRPr lang="en-US" sz="6600" dirty="0" smtClean="0"/>
          </a:p>
          <a:p>
            <a:endParaRPr lang="en-US" sz="6600" dirty="0" smtClean="0"/>
          </a:p>
          <a:p>
            <a:r>
              <a:rPr lang="en-US" sz="6600" dirty="0" smtClean="0"/>
              <a:t>2</a:t>
            </a:r>
            <a:r>
              <a:rPr lang="en-US" sz="6600" dirty="0" smtClean="0"/>
              <a:t>. Railways Transportation:</a:t>
            </a:r>
            <a:endParaRPr lang="en-US" sz="66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228600"/>
            <a:ext cx="8458200" cy="5509200"/>
          </a:xfrm>
          <a:prstGeom prst="rect">
            <a:avLst/>
          </a:prstGeom>
        </p:spPr>
        <p:txBody>
          <a:bodyPr wrap="square">
            <a:spAutoFit/>
          </a:bodyPr>
          <a:lstStyle/>
          <a:p>
            <a:pPr algn="just" fontAlgn="base"/>
            <a:r>
              <a:rPr lang="en-US" sz="3200" dirty="0"/>
              <a:t>It is a means of transport in which the goods are transferred from one place to another place and as well as transfers the passenger from one place to another destination. It is preferred due to high speed. Invariance to road transport, where vehicles run on a flat road or surface, rail vehicles are directionally managed by the rail tracks on which they run</a:t>
            </a:r>
            <a:r>
              <a:rPr lang="en-US" sz="3200" dirty="0" smtClean="0"/>
              <a:t>.</a:t>
            </a:r>
          </a:p>
          <a:p>
            <a:pPr algn="just" fontAlgn="base"/>
            <a:endParaRPr lang="en-US" sz="3200" dirty="0"/>
          </a:p>
          <a:p>
            <a:pPr algn="just" fontAlgn="base"/>
            <a:r>
              <a:rPr lang="en-US" sz="3200" dirty="0"/>
              <a:t>Rail transport helps to provide administrative facilities to the government. The public servants and defense forces run their mobility from the railways.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228600"/>
            <a:ext cx="8534400" cy="6494085"/>
          </a:xfrm>
          <a:prstGeom prst="rect">
            <a:avLst/>
          </a:prstGeom>
        </p:spPr>
        <p:txBody>
          <a:bodyPr wrap="square">
            <a:spAutoFit/>
          </a:bodyPr>
          <a:lstStyle/>
          <a:p>
            <a:pPr algn="just" fontAlgn="base"/>
            <a:r>
              <a:rPr lang="en-US" sz="3200" b="1" u="sng" dirty="0"/>
              <a:t>Advantages of Railways Transportation</a:t>
            </a:r>
            <a:r>
              <a:rPr lang="en-US" sz="3200" b="1" u="sng" dirty="0" smtClean="0"/>
              <a:t>:</a:t>
            </a:r>
          </a:p>
          <a:p>
            <a:pPr algn="just" fontAlgn="base"/>
            <a:endParaRPr lang="en-US" sz="3200" b="1" dirty="0"/>
          </a:p>
          <a:p>
            <a:pPr algn="just" fontAlgn="base"/>
            <a:r>
              <a:rPr lang="en-US" sz="3200" dirty="0"/>
              <a:t>(</a:t>
            </a:r>
            <a:r>
              <a:rPr lang="en-US" sz="3200" dirty="0" err="1"/>
              <a:t>i</a:t>
            </a:r>
            <a:r>
              <a:rPr lang="en-US" sz="3200" dirty="0"/>
              <a:t>) It is economical for long distances because it can easily cover all area of states and cities.</a:t>
            </a:r>
          </a:p>
          <a:p>
            <a:pPr algn="just" fontAlgn="base"/>
            <a:r>
              <a:rPr lang="en-US" sz="3200" dirty="0"/>
              <a:t>(ii) This means of transport is very faster than roadways.</a:t>
            </a:r>
          </a:p>
          <a:p>
            <a:pPr algn="just" fontAlgn="base"/>
            <a:r>
              <a:rPr lang="en-US" sz="3200" dirty="0"/>
              <a:t>(iii) Most suitable for carrying a bulky amount of goods and products.</a:t>
            </a:r>
          </a:p>
          <a:p>
            <a:pPr algn="just" fontAlgn="base"/>
            <a:r>
              <a:rPr lang="en-US" sz="3200" dirty="0"/>
              <a:t>(iv) It provides proper protection from exposure to sun and dust pollutions.</a:t>
            </a:r>
          </a:p>
          <a:p>
            <a:pPr algn="just" fontAlgn="base"/>
            <a:r>
              <a:rPr lang="en-US" sz="3200" dirty="0"/>
              <a:t>(v) It is the most dependable means of transport.</a:t>
            </a:r>
          </a:p>
          <a:p>
            <a:pPr algn="just" fontAlgn="base"/>
            <a:r>
              <a:rPr lang="en-US" sz="3200" dirty="0"/>
              <a:t>(vi) It is the very safest means of transport.</a:t>
            </a:r>
          </a:p>
          <a:p>
            <a:pPr algn="just" fontAlgn="base"/>
            <a:r>
              <a:rPr lang="en-US" sz="3200" dirty="0"/>
              <a:t>(vii) Rail transport helps to provide employment opportunities to both skilled and unskilled individuals.</a:t>
            </a:r>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quity">
  <a:themeElements>
    <a:clrScheme name="Equity">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Equity">
      <a:majorFont>
        <a:latin typeface="Franklin Gothic Book"/>
        <a:ea typeface=""/>
        <a:cs typeface=""/>
        <a:font script="Grek" typeface="Calibri"/>
        <a:font script="Cyrl" typeface="Calibri"/>
        <a:font script="Jpan" typeface="HGｺﾞｼｯｸM"/>
        <a:font script="Hang" typeface="바탕"/>
        <a:font script="Hans" typeface="幼圆"/>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Perpetua"/>
        <a:ea typeface=""/>
        <a:cs typeface=""/>
        <a:font script="Grek" typeface="Cambria"/>
        <a:font script="Cyrl" typeface="Cambria"/>
        <a:font script="Jpan" typeface="HG創英ﾌﾟﾚｾﾞﾝｽEB"/>
        <a:font script="Hang" typeface="맑은 고딕"/>
        <a:font script="Hans" typeface="宋体"/>
        <a:font script="Hant" typeface="新細明體"/>
        <a:font script="Arab" typeface="Times New Roman"/>
        <a:font script="Hebr" typeface="Aharoni"/>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Equity">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1">
            <a:duotone>
              <a:schemeClr val="phClr">
                <a:tint val="95000"/>
                <a:satMod val="200000"/>
              </a:schemeClr>
              <a:schemeClr val="phClr">
                <a:shade val="80000"/>
                <a:satMod val="100000"/>
              </a:schemeClr>
            </a:duotone>
          </a:blip>
          <a:tile tx="0" ty="0" sx="55000" sy="55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Equity</Template>
  <TotalTime>35</TotalTime>
  <Words>931</Words>
  <Application>Microsoft Office PowerPoint</Application>
  <PresentationFormat>On-screen Show (4:3)</PresentationFormat>
  <Paragraphs>204</Paragraphs>
  <Slides>21</Slides>
  <Notes>1</Notes>
  <HiddenSlides>0</HiddenSlides>
  <MMClips>0</MMClips>
  <ScaleCrop>false</ScaleCrop>
  <HeadingPairs>
    <vt:vector size="4" baseType="variant">
      <vt:variant>
        <vt:lpstr>Theme</vt:lpstr>
      </vt:variant>
      <vt:variant>
        <vt:i4>1</vt:i4>
      </vt:variant>
      <vt:variant>
        <vt:lpstr>Slide Titles</vt:lpstr>
      </vt:variant>
      <vt:variant>
        <vt:i4>21</vt:i4>
      </vt:variant>
    </vt:vector>
  </HeadingPairs>
  <TitlesOfParts>
    <vt:vector size="22" baseType="lpstr">
      <vt:lpstr>Equity</vt:lpstr>
      <vt:lpstr>Modes of Transportation with their Advantages and Disadvantages </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Modes of Transportation with their Advantages and Disadvantages </dc:title>
  <dc:creator>Ashutosh</dc:creator>
  <cp:lastModifiedBy>Ashutosh</cp:lastModifiedBy>
  <cp:revision>5</cp:revision>
  <dcterms:created xsi:type="dcterms:W3CDTF">2020-05-13T12:37:41Z</dcterms:created>
  <dcterms:modified xsi:type="dcterms:W3CDTF">2020-05-14T15:21:38Z</dcterms:modified>
</cp:coreProperties>
</file>