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2CCBE87-61B7-4A07-BB86-068B239ACE1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7B522BB-EAA4-45BE-BE51-F8C315ABAEEE}" type="datetimeFigureOut">
              <a:rPr lang="en-US" smtClean="0"/>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2CCBE87-61B7-4A07-BB86-068B239ACE19}" type="slidenum">
              <a:rPr lang="en-US" smtClean="0"/>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7B522BB-EAA4-45BE-BE51-F8C315ABAEEE}" type="datetimeFigureOut">
              <a:rPr lang="en-US" smtClean="0"/>
              <a:t>4/15/2020</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2CCBE87-61B7-4A07-BB86-068B239ACE1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2514600"/>
          </a:xfrm>
        </p:spPr>
        <p:txBody>
          <a:bodyPr>
            <a:normAutofit fontScale="90000"/>
          </a:bodyPr>
          <a:lstStyle/>
          <a:p>
            <a:pPr algn="ctr"/>
            <a:r>
              <a:rPr lang="en-US" b="1" dirty="0" smtClean="0"/>
              <a:t/>
            </a:r>
            <a:br>
              <a:rPr lang="en-US" b="1"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3600" b="1" dirty="0" smtClean="0"/>
              <a:t>Functions </a:t>
            </a:r>
            <a:r>
              <a:rPr lang="en-US" sz="3600" b="1" dirty="0"/>
              <a:t>of Marketing Information System</a:t>
            </a:r>
            <a:br>
              <a:rPr lang="en-US" sz="3600" b="1" dirty="0"/>
            </a:br>
            <a:r>
              <a:rPr lang="en-US" sz="3600" dirty="0"/>
              <a:t/>
            </a:r>
            <a:br>
              <a:rPr lang="en-US" sz="3600" dirty="0"/>
            </a:br>
            <a:endParaRPr lang="en-US" dirty="0"/>
          </a:p>
        </p:txBody>
      </p:sp>
      <p:sp>
        <p:nvSpPr>
          <p:cNvPr id="3" name="Subtitle 2"/>
          <p:cNvSpPr>
            <a:spLocks noGrp="1"/>
          </p:cNvSpPr>
          <p:nvPr>
            <p:ph type="subTitle" idx="1"/>
          </p:nvPr>
        </p:nvSpPr>
        <p:spPr>
          <a:xfrm>
            <a:off x="228600" y="3886200"/>
            <a:ext cx="7543800" cy="2438400"/>
          </a:xfrm>
        </p:spPr>
        <p:txBody>
          <a:bodyPr>
            <a:noAutofit/>
          </a:bodyPr>
          <a:lstStyle/>
          <a:p>
            <a:pPr algn="l"/>
            <a:r>
              <a:rPr lang="en-US" sz="2800" dirty="0" smtClean="0"/>
              <a:t>Prof (Dr) </a:t>
            </a:r>
            <a:r>
              <a:rPr lang="en-US" sz="2800" dirty="0" err="1" smtClean="0"/>
              <a:t>B.L.Verma</a:t>
            </a:r>
            <a:endParaRPr lang="en-US" sz="2800" dirty="0" smtClean="0"/>
          </a:p>
          <a:p>
            <a:pPr algn="l"/>
            <a:r>
              <a:rPr lang="en-US" sz="2800" dirty="0" smtClean="0"/>
              <a:t>Professor</a:t>
            </a:r>
          </a:p>
          <a:p>
            <a:pPr algn="l"/>
            <a:r>
              <a:rPr lang="en-US" sz="2800" dirty="0" smtClean="0"/>
              <a:t>Department of business Administration</a:t>
            </a:r>
          </a:p>
          <a:p>
            <a:pPr algn="l"/>
            <a:r>
              <a:rPr lang="en-US" sz="2800" dirty="0" smtClean="0"/>
              <a:t>UCCMS, MLSU, Udaipur</a:t>
            </a:r>
            <a:endParaRPr lang="en-US"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4708981"/>
          </a:xfrm>
          <a:prstGeom prst="rect">
            <a:avLst/>
          </a:prstGeom>
        </p:spPr>
        <p:txBody>
          <a:bodyPr wrap="square">
            <a:spAutoFit/>
          </a:bodyPr>
          <a:lstStyle/>
          <a:p>
            <a:pPr algn="just"/>
            <a:r>
              <a:rPr lang="en-US" sz="2000" b="1" dirty="0"/>
              <a:t>Enhances Management Performance</a:t>
            </a:r>
          </a:p>
          <a:p>
            <a:pPr algn="just"/>
            <a:r>
              <a:rPr lang="en-US" sz="2000" dirty="0"/>
              <a:t>Marketing information system has an important role in improving the performance of management. Quality of information available with managers impacts their decision making ability. It collects data from both internal and external sources of </a:t>
            </a:r>
            <a:r>
              <a:rPr lang="en-US" sz="2000" dirty="0" err="1"/>
              <a:t>organisation</a:t>
            </a:r>
            <a:r>
              <a:rPr lang="en-US" sz="2000" dirty="0"/>
              <a:t> and delivers it regularly to managers</a:t>
            </a:r>
            <a:r>
              <a:rPr lang="en-US" sz="2000" dirty="0" smtClean="0"/>
              <a:t>.</a:t>
            </a:r>
          </a:p>
          <a:p>
            <a:pPr algn="just"/>
            <a:endParaRPr lang="en-US" sz="2000" dirty="0"/>
          </a:p>
          <a:p>
            <a:pPr algn="just"/>
            <a:r>
              <a:rPr lang="en-US" sz="2000" dirty="0"/>
              <a:t>Management has clear idea of what is going inside the </a:t>
            </a:r>
            <a:r>
              <a:rPr lang="en-US" sz="2000" dirty="0" err="1"/>
              <a:t>organisation</a:t>
            </a:r>
            <a:r>
              <a:rPr lang="en-US" sz="2000" dirty="0"/>
              <a:t> and can check whether it is in line with requirements of market. They can take all necessary steps as and when required to bring changes accordingly. By maintaining a systematic internal records managers can easily ensure that optimum amount of required resources are always maintained to avoid any crisis in </a:t>
            </a:r>
            <a:r>
              <a:rPr lang="en-US" sz="2000" dirty="0" err="1"/>
              <a:t>organisation</a:t>
            </a:r>
            <a:r>
              <a:rPr lang="en-US" sz="2000" dirty="0"/>
              <a:t>.</a:t>
            </a:r>
          </a:p>
          <a:p>
            <a:pPr algn="just"/>
            <a:endParaRPr 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33400" y="457200"/>
            <a:ext cx="8153400" cy="601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533400" y="685800"/>
            <a:ext cx="8229599" cy="57150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1033463" y="585788"/>
            <a:ext cx="7077075" cy="5686425"/>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1019175" y="504825"/>
            <a:ext cx="7105650" cy="584835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a:stretch>
            <a:fillRect/>
          </a:stretch>
        </p:blipFill>
        <p:spPr bwMode="auto">
          <a:xfrm>
            <a:off x="1014413" y="542925"/>
            <a:ext cx="7115175" cy="577215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143000"/>
            <a:ext cx="7924800" cy="2215991"/>
          </a:xfrm>
          <a:prstGeom prst="rect">
            <a:avLst/>
          </a:prstGeom>
          <a:noFill/>
        </p:spPr>
        <p:txBody>
          <a:bodyPr wrap="square" rtlCol="0">
            <a:spAutoFit/>
          </a:bodyPr>
          <a:lstStyle/>
          <a:p>
            <a:r>
              <a:rPr lang="en-US" sz="13800" dirty="0" smtClean="0"/>
              <a:t>THANKS</a:t>
            </a:r>
            <a:endParaRPr lang="en-US" sz="13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14400" y="447344"/>
            <a:ext cx="6858000" cy="5648656"/>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85801"/>
            <a:ext cx="8001000" cy="4893647"/>
          </a:xfrm>
          <a:prstGeom prst="rect">
            <a:avLst/>
          </a:prstGeom>
        </p:spPr>
        <p:txBody>
          <a:bodyPr wrap="square">
            <a:spAutoFit/>
          </a:bodyPr>
          <a:lstStyle/>
          <a:p>
            <a:pPr algn="just"/>
            <a:r>
              <a:rPr lang="en-US" sz="2400" b="1" dirty="0"/>
              <a:t>Proper Marketing Planning</a:t>
            </a:r>
          </a:p>
          <a:p>
            <a:pPr algn="just"/>
            <a:r>
              <a:rPr lang="en-US" sz="2400" dirty="0"/>
              <a:t>Marketing information system helps in framing of marketing policies. It regularly supplies all market related information to management for regulating all market operations.</a:t>
            </a:r>
          </a:p>
          <a:p>
            <a:pPr algn="just"/>
            <a:r>
              <a:rPr lang="en-US" sz="2400" dirty="0"/>
              <a:t>Various budgets are prepared in accordance with market conditions through information provided by this system for carrying out production, distribution and marketing activities. Proper availability of information helps in reducing the complexity of designing marketing activities which keeps on changing as per the requirements of market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153400" cy="5262979"/>
          </a:xfrm>
          <a:prstGeom prst="rect">
            <a:avLst/>
          </a:prstGeom>
        </p:spPr>
        <p:txBody>
          <a:bodyPr wrap="square">
            <a:spAutoFit/>
          </a:bodyPr>
          <a:lstStyle/>
          <a:p>
            <a:r>
              <a:rPr lang="en-US" sz="2400" b="1" dirty="0"/>
              <a:t>Anticipation of Customer Demands</a:t>
            </a:r>
          </a:p>
          <a:p>
            <a:r>
              <a:rPr lang="en-US" sz="2400" dirty="0"/>
              <a:t>Anticipation of customer needs and wants is important for every </a:t>
            </a:r>
            <a:r>
              <a:rPr lang="en-US" sz="2400" dirty="0" smtClean="0"/>
              <a:t>organization</a:t>
            </a:r>
            <a:r>
              <a:rPr lang="en-US" sz="2400" dirty="0"/>
              <a:t>. It helps in taking proper decisions regarding production activities and delivering the right product which may satisfy customers. If producers do not have an idea of what their customer wants then they may incur losses by producing product which may not be accepted by customers.</a:t>
            </a:r>
          </a:p>
          <a:p>
            <a:r>
              <a:rPr lang="en-US" sz="2400" dirty="0"/>
              <a:t>Adequate information about nature, size and character of consumer demands is necessary for manufacturing right product. It gives full details regarding changing tastes, fashions and likes of customers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09601"/>
            <a:ext cx="8001000" cy="5262979"/>
          </a:xfrm>
          <a:prstGeom prst="rect">
            <a:avLst/>
          </a:prstGeom>
        </p:spPr>
        <p:txBody>
          <a:bodyPr wrap="square">
            <a:spAutoFit/>
          </a:bodyPr>
          <a:lstStyle/>
          <a:p>
            <a:r>
              <a:rPr lang="en-US" sz="2400" b="1" dirty="0"/>
              <a:t>Helps in </a:t>
            </a:r>
            <a:r>
              <a:rPr lang="en-US" sz="2400" b="1" dirty="0" err="1"/>
              <a:t>Analysing</a:t>
            </a:r>
            <a:r>
              <a:rPr lang="en-US" sz="2400" b="1" dirty="0"/>
              <a:t> Competition</a:t>
            </a:r>
          </a:p>
          <a:p>
            <a:r>
              <a:rPr lang="en-US" sz="2400" dirty="0"/>
              <a:t>Marketing information system helps </a:t>
            </a:r>
            <a:r>
              <a:rPr lang="en-US" sz="2400" dirty="0" err="1"/>
              <a:t>organisations</a:t>
            </a:r>
            <a:r>
              <a:rPr lang="en-US" sz="2400" dirty="0"/>
              <a:t> in </a:t>
            </a:r>
            <a:r>
              <a:rPr lang="en-US" sz="2400" dirty="0" err="1"/>
              <a:t>analysing</a:t>
            </a:r>
            <a:r>
              <a:rPr lang="en-US" sz="2400" dirty="0"/>
              <a:t> the competitive environment around them. It enables the prediction of competitor’s </a:t>
            </a:r>
            <a:r>
              <a:rPr lang="en-US" sz="2400" dirty="0" err="1"/>
              <a:t>behaviour</a:t>
            </a:r>
            <a:r>
              <a:rPr lang="en-US" sz="2400" dirty="0"/>
              <a:t> which helps in formulating strategies accordingly to gain advantage over them. Various decisions regarding nature of product, pricing and promotion are taken by business by considering their rivals activities.</a:t>
            </a:r>
          </a:p>
          <a:p>
            <a:r>
              <a:rPr lang="en-US" sz="2400" dirty="0"/>
              <a:t>Today’s market is very competitive and every business needs to face and overcome it. Through market intelligence system, </a:t>
            </a:r>
            <a:r>
              <a:rPr lang="en-US" sz="2400" dirty="0" err="1"/>
              <a:t>organisations</a:t>
            </a:r>
            <a:r>
              <a:rPr lang="en-US" sz="2400" dirty="0"/>
              <a:t> get regularly all information about market competition which helps in making plans for overcoming this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838200"/>
            <a:ext cx="7620000" cy="5078313"/>
          </a:xfrm>
          <a:prstGeom prst="rect">
            <a:avLst/>
          </a:prstGeom>
        </p:spPr>
        <p:txBody>
          <a:bodyPr wrap="square">
            <a:spAutoFit/>
          </a:bodyPr>
          <a:lstStyle/>
          <a:p>
            <a:pPr algn="just"/>
            <a:r>
              <a:rPr lang="en-US" sz="2400" b="1" dirty="0"/>
              <a:t>Increase the Efficiency</a:t>
            </a:r>
          </a:p>
          <a:p>
            <a:pPr algn="just"/>
            <a:r>
              <a:rPr lang="en-US" sz="2400" dirty="0"/>
              <a:t>Every </a:t>
            </a:r>
            <a:r>
              <a:rPr lang="en-US" sz="2400" dirty="0" err="1"/>
              <a:t>organisation</a:t>
            </a:r>
            <a:r>
              <a:rPr lang="en-US" sz="2400" dirty="0"/>
              <a:t> strives to enhance its efficiency and overall profitability. Marketing information system helps in proper management and coordination of various departments within </a:t>
            </a:r>
            <a:r>
              <a:rPr lang="en-US" sz="2400" dirty="0" err="1"/>
              <a:t>organisation</a:t>
            </a:r>
            <a:r>
              <a:rPr lang="en-US" sz="2400" dirty="0"/>
              <a:t>. It develops a proper communication network through which information can be easily circulated within whole </a:t>
            </a:r>
            <a:r>
              <a:rPr lang="en-US" sz="2400" dirty="0" err="1"/>
              <a:t>organisation</a:t>
            </a:r>
            <a:r>
              <a:rPr lang="en-US" sz="2400" dirty="0"/>
              <a:t> among employees and employers. Employers can easily communicate employees about their role in accordance with market demand and trends.</a:t>
            </a:r>
          </a:p>
          <a:p>
            <a:r>
              <a:rPr lang="en-US" dirty="0" smtClean="0"/>
              <a:t/>
            </a:r>
            <a:br>
              <a:rPr lang="en-US" dirty="0" smtClean="0"/>
            </a:b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85800"/>
            <a:ext cx="8153400" cy="5570756"/>
          </a:xfrm>
          <a:prstGeom prst="rect">
            <a:avLst/>
          </a:prstGeom>
        </p:spPr>
        <p:txBody>
          <a:bodyPr wrap="square">
            <a:spAutoFit/>
          </a:bodyPr>
          <a:lstStyle/>
          <a:p>
            <a:pPr algn="just"/>
            <a:r>
              <a:rPr lang="en-US" sz="3200" dirty="0"/>
              <a:t>Employees can also contact their employers in case of any problem so that it can be easily resolved. Proper communication between these two give clear picture to employees regarding what is to be done so that they can focus on their activities attentively. This increase the overall productivity and efficiency of </a:t>
            </a:r>
            <a:r>
              <a:rPr lang="en-US" sz="3200" dirty="0" err="1"/>
              <a:t>organisation</a:t>
            </a:r>
            <a:r>
              <a:rPr lang="en-US" sz="3200" dirty="0"/>
              <a:t>.</a:t>
            </a:r>
          </a:p>
          <a:p>
            <a:r>
              <a:rPr lang="en-US" dirty="0" smtClean="0"/>
              <a:t/>
            </a:r>
            <a:br>
              <a:rPr lang="en-US" dirty="0" smtClean="0"/>
            </a:b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09600"/>
            <a:ext cx="8305800" cy="5632311"/>
          </a:xfrm>
          <a:prstGeom prst="rect">
            <a:avLst/>
          </a:prstGeom>
        </p:spPr>
        <p:txBody>
          <a:bodyPr wrap="square">
            <a:spAutoFit/>
          </a:bodyPr>
          <a:lstStyle/>
          <a:p>
            <a:pPr algn="just"/>
            <a:r>
              <a:rPr lang="en-US" sz="2000" b="1" dirty="0"/>
              <a:t>Better Understanding with Customers</a:t>
            </a:r>
          </a:p>
          <a:p>
            <a:pPr algn="just"/>
            <a:r>
              <a:rPr lang="en-US" sz="2000" dirty="0"/>
              <a:t>Developing better understanding with customers is beneficial for retaining them for a longer term. Market information system aims at strengthening the relation of business with customers. It develops a proper channel through which business are able to interact with their customers</a:t>
            </a:r>
            <a:r>
              <a:rPr lang="en-US" sz="2000" dirty="0" smtClean="0"/>
              <a:t>.</a:t>
            </a:r>
          </a:p>
          <a:p>
            <a:pPr algn="just"/>
            <a:endParaRPr lang="en-US" sz="2000" dirty="0"/>
          </a:p>
          <a:p>
            <a:pPr algn="just"/>
            <a:r>
              <a:rPr lang="en-US" sz="2000" dirty="0"/>
              <a:t>Business can easily take their all queries and resolves them timely which help in satisfying them</a:t>
            </a:r>
            <a:r>
              <a:rPr lang="en-US" sz="2000" dirty="0" smtClean="0"/>
              <a:t>.</a:t>
            </a:r>
          </a:p>
          <a:p>
            <a:pPr algn="just"/>
            <a:endParaRPr lang="en-US" sz="2000" dirty="0" smtClean="0"/>
          </a:p>
          <a:p>
            <a:pPr algn="just"/>
            <a:r>
              <a:rPr lang="en-US" sz="2000" dirty="0" smtClean="0"/>
              <a:t> </a:t>
            </a:r>
            <a:r>
              <a:rPr lang="en-US" sz="2000" dirty="0"/>
              <a:t>As a part of marketing information system, business maintains an online website for providing various customer support services. Customers can contact them through their websites and send them feedback or their queries. A proper communication between customers and </a:t>
            </a:r>
            <a:r>
              <a:rPr lang="en-US" sz="2000" dirty="0" err="1"/>
              <a:t>organisation</a:t>
            </a:r>
            <a:r>
              <a:rPr lang="en-US" sz="2000" dirty="0"/>
              <a:t> takes place which results in better understanding among them.</a:t>
            </a:r>
          </a:p>
          <a:p>
            <a:pPr algn="just"/>
            <a:r>
              <a:rPr lang="en-US" sz="2000" dirty="0" smtClean="0"/>
              <a:t/>
            </a:r>
            <a:br>
              <a:rPr lang="en-US" sz="2000" dirty="0" smtClean="0"/>
            </a:br>
            <a:endParaRPr 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7924800" cy="5878532"/>
          </a:xfrm>
          <a:prstGeom prst="rect">
            <a:avLst/>
          </a:prstGeom>
        </p:spPr>
        <p:txBody>
          <a:bodyPr wrap="square">
            <a:spAutoFit/>
          </a:bodyPr>
          <a:lstStyle/>
          <a:p>
            <a:r>
              <a:rPr lang="en-US" sz="2000" b="1" dirty="0" err="1"/>
              <a:t>Recognises</a:t>
            </a:r>
            <a:r>
              <a:rPr lang="en-US" sz="2000" b="1" dirty="0"/>
              <a:t> Market Trends and Changes</a:t>
            </a:r>
          </a:p>
          <a:p>
            <a:r>
              <a:rPr lang="en-US" sz="2000" dirty="0"/>
              <a:t>Marketing information system </a:t>
            </a:r>
            <a:r>
              <a:rPr lang="en-US" sz="2000" dirty="0" err="1"/>
              <a:t>recognises</a:t>
            </a:r>
            <a:r>
              <a:rPr lang="en-US" sz="2000" dirty="0"/>
              <a:t> all trends and changes prevailing in market. It monitors and acquires the current economic conditions and regularly updates the business about it. Business requires market intelligence system to keep in touch with market always</a:t>
            </a:r>
            <a:r>
              <a:rPr lang="en-US" sz="2000" dirty="0" smtClean="0"/>
              <a:t>.</a:t>
            </a:r>
          </a:p>
          <a:p>
            <a:endParaRPr lang="en-US" sz="2000" dirty="0"/>
          </a:p>
          <a:p>
            <a:endParaRPr lang="en-US" sz="2000" dirty="0" smtClean="0"/>
          </a:p>
          <a:p>
            <a:endParaRPr lang="en-US" sz="2000" dirty="0"/>
          </a:p>
          <a:p>
            <a:r>
              <a:rPr lang="en-US" sz="2000" dirty="0"/>
              <a:t>They are able to frame better strategies to reflect these prevailing changes in their activities. By </a:t>
            </a:r>
            <a:r>
              <a:rPr lang="en-US" sz="2000" dirty="0" err="1"/>
              <a:t>analysing</a:t>
            </a:r>
            <a:r>
              <a:rPr lang="en-US" sz="2000" dirty="0"/>
              <a:t> the current economic conditions of market, business can easily decide optimum production of its products. Overproduction or underproduction are both </a:t>
            </a:r>
            <a:r>
              <a:rPr lang="en-US" sz="2000" dirty="0" err="1"/>
              <a:t>unfavourable</a:t>
            </a:r>
            <a:r>
              <a:rPr lang="en-US" sz="2000" dirty="0"/>
              <a:t> for any </a:t>
            </a:r>
            <a:r>
              <a:rPr lang="en-US" sz="2000" dirty="0" err="1"/>
              <a:t>organisation</a:t>
            </a:r>
            <a:r>
              <a:rPr lang="en-US" sz="2000" dirty="0"/>
              <a:t>. Proper analysis of market changes and trends helps in avoiding these situations and production of right quantity.</a:t>
            </a:r>
          </a:p>
          <a:p>
            <a:r>
              <a:rPr lang="en-US" dirty="0" smtClean="0"/>
              <a:t/>
            </a:r>
            <a:br>
              <a:rPr lang="en-US" dirty="0" smtClean="0"/>
            </a:b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71</TotalTime>
  <Words>738</Words>
  <Application>Microsoft Office PowerPoint</Application>
  <PresentationFormat>On-screen Show (4:3)</PresentationFormat>
  <Paragraphs>38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Aspect</vt:lpstr>
      <vt:lpstr>     Functions of Marketing Information System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Functions of Marketing Information System  </dc:title>
  <dc:creator>Ashutosh</dc:creator>
  <cp:lastModifiedBy>Ashutosh</cp:lastModifiedBy>
  <cp:revision>11</cp:revision>
  <dcterms:created xsi:type="dcterms:W3CDTF">2020-04-15T04:41:19Z</dcterms:created>
  <dcterms:modified xsi:type="dcterms:W3CDTF">2020-04-15T05:52:26Z</dcterms:modified>
</cp:coreProperties>
</file>