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63FFDBDF-CCFF-498E-9365-E319459508A4}"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4F9E82B4-6584-407F-8BF0-3C6D84D3A7FF}"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FFDBDF-CCFF-498E-9365-E319459508A4}"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9E82B4-6584-407F-8BF0-3C6D84D3A7F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FFDBDF-CCFF-498E-9365-E319459508A4}"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9E82B4-6584-407F-8BF0-3C6D84D3A7F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63FFDBDF-CCFF-498E-9365-E319459508A4}"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9E82B4-6584-407F-8BF0-3C6D84D3A7FF}"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3FFDBDF-CCFF-498E-9365-E319459508A4}"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4F9E82B4-6584-407F-8BF0-3C6D84D3A7F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3FFDBDF-CCFF-498E-9365-E319459508A4}"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9E82B4-6584-407F-8BF0-3C6D84D3A7FF}"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63FFDBDF-CCFF-498E-9365-E319459508A4}"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9E82B4-6584-407F-8BF0-3C6D84D3A7FF}"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3FFDBDF-CCFF-498E-9365-E319459508A4}"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9E82B4-6584-407F-8BF0-3C6D84D3A7F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FFDBDF-CCFF-498E-9365-E319459508A4}"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9E82B4-6584-407F-8BF0-3C6D84D3A7F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3FFDBDF-CCFF-498E-9365-E319459508A4}"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9E82B4-6584-407F-8BF0-3C6D84D3A7FF}"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3FFDBDF-CCFF-498E-9365-E319459508A4}"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4F9E82B4-6584-407F-8BF0-3C6D84D3A7FF}"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63FFDBDF-CCFF-498E-9365-E319459508A4}"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F9E82B4-6584-407F-8BF0-3C6D84D3A7F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rashidfaridi.com/2020/04/09/tourism-product-like-all-other-products-is-intangible/"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rashidfaridi.com/2020/04/10/perishability-of-tourism-product/"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6670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505930"/>
            <a:ext cx="8229600" cy="2227870"/>
          </a:xfrm>
        </p:spPr>
        <p:txBody>
          <a:bodyPr>
            <a:normAutofit/>
          </a:bodyPr>
          <a:lstStyle/>
          <a:p>
            <a:r>
              <a:rPr lang="en-US" dirty="0" smtClean="0"/>
              <a:t>Salient Features of Tourism Product</a:t>
            </a:r>
            <a:br>
              <a:rPr lang="en-US" dirty="0" smtClean="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7478970"/>
          </a:xfrm>
          <a:prstGeom prst="rect">
            <a:avLst/>
          </a:prstGeom>
        </p:spPr>
        <p:txBody>
          <a:bodyPr wrap="square">
            <a:spAutoFit/>
          </a:bodyPr>
          <a:lstStyle/>
          <a:p>
            <a:pPr algn="just" fontAlgn="base"/>
            <a:r>
              <a:rPr lang="en-US" sz="3200" b="1" dirty="0" smtClean="0"/>
              <a:t>Marketable</a:t>
            </a:r>
            <a:endParaRPr lang="en-US" sz="3200" dirty="0" smtClean="0"/>
          </a:p>
          <a:p>
            <a:pPr algn="just" fontAlgn="base"/>
            <a:r>
              <a:rPr lang="en-US" sz="3200" dirty="0" smtClean="0"/>
              <a:t>Tourism product is marketed at two levels. At the first level, national and regional </a:t>
            </a:r>
            <a:r>
              <a:rPr lang="en-US" sz="3200" dirty="0" err="1" smtClean="0"/>
              <a:t>organisations</a:t>
            </a:r>
            <a:r>
              <a:rPr lang="en-US" sz="3200" dirty="0" smtClean="0"/>
              <a:t> engage in persuading potential tourists to visit the country or a certain region. These official tourist </a:t>
            </a:r>
            <a:r>
              <a:rPr lang="en-US" sz="3200" dirty="0" err="1" smtClean="0"/>
              <a:t>organisations</a:t>
            </a:r>
            <a:r>
              <a:rPr lang="en-US" sz="3200" dirty="0" smtClean="0"/>
              <a:t> first create knowledge of its country in tourist –generating markets and persuade visitors in these markets to visit the country</a:t>
            </a:r>
            <a:r>
              <a:rPr lang="en-US" sz="3200" dirty="0" smtClean="0"/>
              <a:t>.</a:t>
            </a:r>
          </a:p>
          <a:p>
            <a:pPr algn="just" fontAlgn="base"/>
            <a:endParaRPr lang="en-US" sz="3200" dirty="0" smtClean="0"/>
          </a:p>
          <a:p>
            <a:pPr algn="just" fontAlgn="base"/>
            <a:r>
              <a:rPr lang="en-US" sz="3200" dirty="0" smtClean="0"/>
              <a:t> </a:t>
            </a:r>
            <a:r>
              <a:rPr lang="en-US" sz="3200" dirty="0" smtClean="0"/>
              <a:t>At the second level, the various individual firms providing tourist services, market their own </a:t>
            </a:r>
            <a:r>
              <a:rPr lang="en-US" sz="3200" dirty="0" smtClean="0"/>
              <a:t>components </a:t>
            </a:r>
            <a:r>
              <a:rPr lang="en-US" sz="3200" dirty="0" smtClean="0"/>
              <a:t>of the total tourist product to persuade potential tourists to visit that region.</a:t>
            </a:r>
          </a:p>
          <a:p>
            <a:pPr algn="just"/>
            <a:r>
              <a:rPr lang="en-US" sz="3200" dirty="0" smtClean="0"/>
              <a:t/>
            </a:r>
            <a:br>
              <a:rPr lang="en-US" sz="3200" dirty="0" smtClean="0"/>
            </a:br>
            <a:endParaRPr lang="en-US"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04800"/>
            <a:ext cx="8763000" cy="6001643"/>
          </a:xfrm>
          <a:prstGeom prst="rect">
            <a:avLst/>
          </a:prstGeom>
        </p:spPr>
        <p:txBody>
          <a:bodyPr wrap="square">
            <a:spAutoFit/>
          </a:bodyPr>
          <a:lstStyle/>
          <a:p>
            <a:pPr marL="342900" indent="-342900">
              <a:buAutoNum type="arabicParenR"/>
            </a:pPr>
            <a:r>
              <a:rPr lang="en-US" sz="3200" b="1" dirty="0" smtClean="0"/>
              <a:t>Intangible</a:t>
            </a:r>
            <a:r>
              <a:rPr lang="en-US" sz="3200" dirty="0" smtClean="0"/>
              <a:t>: Tourism is an intangible product means tourism is such kind of product which can not be touched or seen and there is no transfer of ownership, But the facilities are available for specified time and for a specified use. For e.g. a room in the hotel is available for a specified time</a:t>
            </a:r>
            <a:r>
              <a:rPr lang="en-US" sz="3200" dirty="0" smtClean="0"/>
              <a:t>.</a:t>
            </a:r>
          </a:p>
          <a:p>
            <a:pPr marL="342900" indent="-342900">
              <a:buAutoNum type="arabicParenR"/>
            </a:pPr>
            <a:endParaRPr lang="en-US" sz="3200" dirty="0" smtClean="0"/>
          </a:p>
          <a:p>
            <a:r>
              <a:rPr lang="en-US" sz="3200" b="1" dirty="0" smtClean="0"/>
              <a:t>2) Psychological</a:t>
            </a:r>
            <a:r>
              <a:rPr lang="en-US" sz="3200" dirty="0" smtClean="0"/>
              <a:t>: The main motive to purchase tourism product is to satisfy the psychological need after using the product, by getting experience while interacting with a new environment. And experiences also motivate others to purchase that product.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4893647"/>
          </a:xfrm>
          <a:prstGeom prst="rect">
            <a:avLst/>
          </a:prstGeom>
        </p:spPr>
        <p:txBody>
          <a:bodyPr wrap="square">
            <a:spAutoFit/>
          </a:bodyPr>
          <a:lstStyle/>
          <a:p>
            <a:r>
              <a:rPr lang="en-US" sz="2400" b="1" dirty="0" smtClean="0"/>
              <a:t>3) Highly Perishable</a:t>
            </a:r>
            <a:r>
              <a:rPr lang="en-US" sz="2400" dirty="0" smtClean="0"/>
              <a:t>: Tourism product is highly perishable in nature means one can not store the product for a long time. Production and consumption take place while a tourist is available. If the product remains unused, the chances are lost i.e. if tourists do not purchase it</a:t>
            </a:r>
            <a:r>
              <a:rPr lang="en-US" sz="2400" dirty="0" smtClean="0"/>
              <a:t>.</a:t>
            </a:r>
          </a:p>
          <a:p>
            <a:endParaRPr lang="en-US" sz="2400" dirty="0" smtClean="0"/>
          </a:p>
          <a:p>
            <a:r>
              <a:rPr lang="en-US" sz="2400" dirty="0" smtClean="0"/>
              <a:t>A travel agent or tourism operator who sells a tourism product cannot store it. Production can only take place if the customer is actually present. And once consumption begins, it cannot be stopped, interrupted or modified. </a:t>
            </a:r>
            <a:endParaRPr lang="en-US" sz="2400" dirty="0" smtClean="0"/>
          </a:p>
          <a:p>
            <a:endParaRPr lang="en-US" sz="2400" dirty="0" smtClean="0"/>
          </a:p>
          <a:p>
            <a:r>
              <a:rPr lang="en-US" sz="2400" dirty="0" smtClean="0"/>
              <a:t>If </a:t>
            </a:r>
            <a:r>
              <a:rPr lang="en-US" sz="2400" dirty="0" smtClean="0"/>
              <a:t>the product remains unused, the chances are lost i.e. if tourists do not visit a particular place, the opportunity at that time is lost. It is due to tourism reason that heavy discount is offered by hotels and transport generating organizations during the offseason.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6001643"/>
          </a:xfrm>
          <a:prstGeom prst="rect">
            <a:avLst/>
          </a:prstGeom>
        </p:spPr>
        <p:txBody>
          <a:bodyPr wrap="square">
            <a:spAutoFit/>
          </a:bodyPr>
          <a:lstStyle/>
          <a:p>
            <a:pPr algn="just"/>
            <a:r>
              <a:rPr lang="en-US" sz="2400" b="1" dirty="0" smtClean="0"/>
              <a:t>4) Composite Product</a:t>
            </a:r>
            <a:r>
              <a:rPr lang="en-US" sz="2400" dirty="0" smtClean="0"/>
              <a:t>: Tourist product is a combination of different products. It has not a single entity in itself. In the experience of a visit to a particular place, various service providers contribute like transportation The tourist product cannot be provided by a single enterprise, unlike a manufactured product</a:t>
            </a:r>
            <a:r>
              <a:rPr lang="en-US" sz="2400" dirty="0" smtClean="0"/>
              <a:t>.</a:t>
            </a:r>
          </a:p>
          <a:p>
            <a:pPr algn="just"/>
            <a:endParaRPr lang="en-US" sz="2400" dirty="0" smtClean="0"/>
          </a:p>
          <a:p>
            <a:pPr algn="just"/>
            <a:r>
              <a:rPr lang="en-US" sz="2400" dirty="0" smtClean="0"/>
              <a:t>The tourist product covers the complete experience of a visit to a particular place. And many providers contribute to the tourism experience. For instance, airline supplies seats, a hotel provides rooms and restaurants, travel agents make bookings for stay and sightseeing, etc</a:t>
            </a:r>
            <a:r>
              <a:rPr lang="en-US" sz="2400" dirty="0" smtClean="0"/>
              <a:t>.</a:t>
            </a:r>
          </a:p>
          <a:p>
            <a:pPr algn="just"/>
            <a:endParaRPr lang="en-US" sz="2400" dirty="0" smtClean="0"/>
          </a:p>
          <a:p>
            <a:pPr algn="just"/>
            <a:r>
              <a:rPr lang="en-US" sz="2400" b="1" dirty="0" smtClean="0"/>
              <a:t>5) Unstable Demand</a:t>
            </a:r>
            <a:r>
              <a:rPr lang="en-US" sz="2400" dirty="0" smtClean="0"/>
              <a:t>: Tourism demand is influenced by seasonal, economic political and others such factors. There are certain times of the year which see a greater demand than others. At these times there is a greater strain on services like hotel bookings, employment, and the transport system, etc.</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534400" cy="6001643"/>
          </a:xfrm>
          <a:prstGeom prst="rect">
            <a:avLst/>
          </a:prstGeom>
        </p:spPr>
        <p:txBody>
          <a:bodyPr wrap="square">
            <a:spAutoFit/>
          </a:bodyPr>
          <a:lstStyle/>
          <a:p>
            <a:pPr algn="just"/>
            <a:r>
              <a:rPr lang="en-US" sz="3200" dirty="0" smtClean="0"/>
              <a:t>Tourism products are mainly service products or services that have several characteristics. For example, in business tourism, conference planning and management is a service offered by large hotels and convention </a:t>
            </a:r>
            <a:r>
              <a:rPr lang="en-US" sz="3200" dirty="0" err="1" smtClean="0"/>
              <a:t>centres</a:t>
            </a:r>
            <a:r>
              <a:rPr lang="en-US" sz="3200" dirty="0" smtClean="0"/>
              <a:t>. </a:t>
            </a:r>
            <a:endParaRPr lang="en-US" sz="3200" dirty="0" smtClean="0"/>
          </a:p>
          <a:p>
            <a:pPr algn="just"/>
            <a:r>
              <a:rPr lang="en-US" sz="3200" dirty="0" smtClean="0"/>
              <a:t>Fairs </a:t>
            </a:r>
            <a:r>
              <a:rPr lang="en-US" sz="3200" dirty="0" smtClean="0"/>
              <a:t>and festivals are events that are offered for enjoyment only at a particular time of the year and these are perishable and variable. In India, cultural attractions in the forms of dances and music can be seen and enjoyed. Other products which tourists consume like wildlife, and flora and fauna are natural products. Some of the characteristics are</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24754"/>
          </a:xfrm>
          <a:prstGeom prst="rect">
            <a:avLst/>
          </a:prstGeom>
        </p:spPr>
        <p:txBody>
          <a:bodyPr wrap="square">
            <a:spAutoFit/>
          </a:bodyPr>
          <a:lstStyle/>
          <a:p>
            <a:pPr algn="just" fontAlgn="base"/>
            <a:r>
              <a:rPr lang="en-US" sz="2800" b="1" dirty="0" smtClean="0">
                <a:hlinkClick r:id="rId2"/>
              </a:rPr>
              <a:t>Intangible</a:t>
            </a:r>
            <a:endParaRPr lang="en-US" sz="2800" dirty="0" smtClean="0"/>
          </a:p>
          <a:p>
            <a:pPr algn="just" fontAlgn="base"/>
            <a:r>
              <a:rPr lang="en-US" sz="2800" dirty="0" smtClean="0"/>
              <a:t>Unlike a tangible product, say, a motor car or refrigerator, no transfer of ownership of goods is involved in tourism. The product here cannot be seen or inspected before its purchase. Instead, certain facilities, installations, items of equipment are made available for a specified time and for a specified use. For example, a seat in an </a:t>
            </a:r>
            <a:r>
              <a:rPr lang="en-US" sz="2800" dirty="0" err="1" smtClean="0"/>
              <a:t>aeroplane</a:t>
            </a:r>
            <a:r>
              <a:rPr lang="en-US" sz="2800" dirty="0" smtClean="0"/>
              <a:t> is provided only for a specified time</a:t>
            </a:r>
            <a:r>
              <a:rPr lang="en-US" sz="2800" dirty="0" smtClean="0"/>
              <a:t>.</a:t>
            </a:r>
          </a:p>
          <a:p>
            <a:pPr algn="just" fontAlgn="base"/>
            <a:endParaRPr lang="en-US" sz="2800" dirty="0" smtClean="0"/>
          </a:p>
          <a:p>
            <a:pPr algn="just" fontAlgn="base"/>
            <a:r>
              <a:rPr lang="en-US" sz="2800" b="1" dirty="0" smtClean="0"/>
              <a:t>Psychological</a:t>
            </a:r>
            <a:endParaRPr lang="en-US" sz="2800" dirty="0" smtClean="0"/>
          </a:p>
          <a:p>
            <a:pPr algn="just" fontAlgn="base"/>
            <a:r>
              <a:rPr lang="en-US" sz="2800" dirty="0" smtClean="0"/>
              <a:t>A large component of tourism product is the satisfaction the consumer derives from its use. A tourist acquires experiences while interacting with the new environment and his experiences help to attract and motivate potential customers.</a:t>
            </a:r>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86309"/>
          </a:xfrm>
          <a:prstGeom prst="rect">
            <a:avLst/>
          </a:prstGeom>
        </p:spPr>
        <p:txBody>
          <a:bodyPr wrap="square">
            <a:spAutoFit/>
          </a:bodyPr>
          <a:lstStyle/>
          <a:p>
            <a:pPr algn="just" fontAlgn="base"/>
            <a:r>
              <a:rPr lang="en-US" sz="3600" dirty="0" smtClean="0">
                <a:hlinkClick r:id="rId2"/>
              </a:rPr>
              <a:t>Hi</a:t>
            </a:r>
            <a:r>
              <a:rPr lang="en-US" sz="3600" b="1" dirty="0" smtClean="0">
                <a:hlinkClick r:id="rId2"/>
              </a:rPr>
              <a:t>ghly Perishable</a:t>
            </a:r>
            <a:endParaRPr lang="en-US" sz="3600" dirty="0" smtClean="0"/>
          </a:p>
          <a:p>
            <a:pPr algn="just" fontAlgn="base"/>
            <a:r>
              <a:rPr lang="en-US" sz="3600" dirty="0" smtClean="0"/>
              <a:t>A travel agent or tour operator who sells a tourism product cannot store it. Production can only take place if the customer is actually present. And once consumption begins, it cannot be stopped, interrupted or modified. If the product remains unused, the chances are lost i.e. if tourists do not visit a particular place, the opportunity at that time is lost. It is due to this reason that heavy discount is offered by hotels and transport generating </a:t>
            </a:r>
            <a:r>
              <a:rPr lang="en-US" sz="3600" dirty="0" err="1" smtClean="0"/>
              <a:t>organisations</a:t>
            </a:r>
            <a:r>
              <a:rPr lang="en-US" sz="3600" dirty="0" smtClean="0"/>
              <a:t> during offseason.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632311"/>
          </a:xfrm>
          <a:prstGeom prst="rect">
            <a:avLst/>
          </a:prstGeom>
        </p:spPr>
        <p:txBody>
          <a:bodyPr wrap="square">
            <a:spAutoFit/>
          </a:bodyPr>
          <a:lstStyle/>
          <a:p>
            <a:pPr algn="just" fontAlgn="base"/>
            <a:r>
              <a:rPr lang="en-US" sz="3600" dirty="0" smtClean="0"/>
              <a:t>C</a:t>
            </a:r>
            <a:r>
              <a:rPr lang="en-US" sz="3600" b="1" dirty="0" smtClean="0"/>
              <a:t>omposite Nature</a:t>
            </a:r>
            <a:endParaRPr lang="en-US" sz="3600" dirty="0" smtClean="0"/>
          </a:p>
          <a:p>
            <a:pPr algn="just" fontAlgn="base"/>
            <a:r>
              <a:rPr lang="en-US" sz="3600" dirty="0" smtClean="0"/>
              <a:t>The tourist product cannot be provided by a single enterprise unlike a manufactured product. The tourist product covers the complete experience of a visit to a particular place. </a:t>
            </a:r>
            <a:endParaRPr lang="en-US" sz="3600" dirty="0" smtClean="0"/>
          </a:p>
          <a:p>
            <a:pPr algn="just" fontAlgn="base"/>
            <a:endParaRPr lang="en-US" sz="3600" dirty="0" smtClean="0"/>
          </a:p>
          <a:p>
            <a:pPr algn="just" fontAlgn="base"/>
            <a:r>
              <a:rPr lang="en-US" sz="3600" dirty="0" smtClean="0"/>
              <a:t>And </a:t>
            </a:r>
            <a:r>
              <a:rPr lang="en-US" sz="3600" dirty="0" smtClean="0"/>
              <a:t>many providers contribute to this experience. For instance, airline supplies seats, a hotel provides rooms and restaurants, travel agents make bookings for stay and sightseeing, etc.</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4893647"/>
          </a:xfrm>
          <a:prstGeom prst="rect">
            <a:avLst/>
          </a:prstGeom>
        </p:spPr>
        <p:txBody>
          <a:bodyPr wrap="square">
            <a:spAutoFit/>
          </a:bodyPr>
          <a:lstStyle/>
          <a:p>
            <a:pPr algn="just" fontAlgn="base"/>
            <a:r>
              <a:rPr lang="en-US" sz="2400" b="1" dirty="0" smtClean="0"/>
              <a:t>Unstable Demand</a:t>
            </a:r>
            <a:endParaRPr lang="en-US" sz="2400" dirty="0" smtClean="0"/>
          </a:p>
          <a:p>
            <a:pPr algn="just" fontAlgn="base"/>
            <a:r>
              <a:rPr lang="en-US" sz="2400" dirty="0" smtClean="0"/>
              <a:t>Tourism demand is influenced by seasonal, economic political and others such factors. There are certain times of the year which see a greater demand than others. At these times there is a greater strain on services like hotel bookings, employment, the transport system, etc</a:t>
            </a:r>
            <a:r>
              <a:rPr lang="en-US" sz="2400" dirty="0" smtClean="0"/>
              <a:t>.</a:t>
            </a:r>
          </a:p>
          <a:p>
            <a:pPr algn="just" fontAlgn="base"/>
            <a:endParaRPr lang="en-US" sz="2400" dirty="0" smtClean="0"/>
          </a:p>
          <a:p>
            <a:pPr algn="just" fontAlgn="base"/>
            <a:r>
              <a:rPr lang="en-US" sz="2400" b="1" dirty="0" smtClean="0"/>
              <a:t>Fixed supply in the short run</a:t>
            </a:r>
            <a:endParaRPr lang="en-US" sz="2400" dirty="0" smtClean="0"/>
          </a:p>
          <a:p>
            <a:pPr algn="just" fontAlgn="base"/>
            <a:r>
              <a:rPr lang="en-US" sz="2400" dirty="0" smtClean="0"/>
              <a:t>The tourism product unlike a manufactured product cannot be brought to the consumer; the consumer must go to the product. This requires an in-depth study of users’ </a:t>
            </a:r>
            <a:r>
              <a:rPr lang="en-US" sz="2400" dirty="0" err="1" smtClean="0"/>
              <a:t>behaviour</a:t>
            </a:r>
            <a:r>
              <a:rPr lang="en-US" sz="2400" dirty="0" smtClean="0"/>
              <a:t>, taste preferences, likes and dislikes so that expectations and realities coincide for the maximum satisfaction of the consumer. The supply of a tourism product is fixed in the short run and can only be increased in the long run following increased demand patterns.</a:t>
            </a: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6001643"/>
          </a:xfrm>
          <a:prstGeom prst="rect">
            <a:avLst/>
          </a:prstGeom>
        </p:spPr>
        <p:txBody>
          <a:bodyPr wrap="square">
            <a:spAutoFit/>
          </a:bodyPr>
          <a:lstStyle/>
          <a:p>
            <a:pPr algn="just" fontAlgn="base"/>
            <a:r>
              <a:rPr lang="en-US" sz="3200" b="1" dirty="0" smtClean="0"/>
              <a:t>Absence of </a:t>
            </a:r>
            <a:r>
              <a:rPr lang="en-US" sz="3200" b="1" dirty="0" smtClean="0"/>
              <a:t>ownership</a:t>
            </a:r>
          </a:p>
          <a:p>
            <a:pPr algn="just" fontAlgn="base"/>
            <a:endParaRPr lang="en-US" sz="3200" dirty="0" smtClean="0"/>
          </a:p>
          <a:p>
            <a:pPr algn="just" fontAlgn="base"/>
            <a:r>
              <a:rPr lang="en-US" sz="3200" dirty="0" smtClean="0"/>
              <a:t>When you buy a car, the ownership of the car is transferred to you, but when you hire a taxi you buy the right to be transported to a predetermined destination at a predetermined price (fare). You neither own the automobile nor the driver of the vehicle. Similarly, hotel rooms, airline tickets, etc. can be used but not owned. These services can be bought for consumption but ownership remains with the provider of the service. So, a dance can be enjoyed by viewing it, but the dancer cannot be owned.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86800" cy="5262979"/>
          </a:xfrm>
          <a:prstGeom prst="rect">
            <a:avLst/>
          </a:prstGeom>
        </p:spPr>
        <p:txBody>
          <a:bodyPr wrap="square">
            <a:spAutoFit/>
          </a:bodyPr>
          <a:lstStyle/>
          <a:p>
            <a:pPr algn="just" fontAlgn="base"/>
            <a:r>
              <a:rPr lang="en-US" sz="2800" b="1" dirty="0" smtClean="0"/>
              <a:t>Heterogeneous</a:t>
            </a:r>
            <a:endParaRPr lang="en-US" sz="2800" dirty="0" smtClean="0"/>
          </a:p>
          <a:p>
            <a:pPr algn="just" fontAlgn="base"/>
            <a:r>
              <a:rPr lang="en-US" sz="2800" dirty="0" smtClean="0"/>
              <a:t>Tourism is not a homogeneous product since it tends to vary in standard and quality over time, unlike a T.V set or any other manufactured product. A package tour or even a flight on an aircraft can’t be consistent at all times. The reason is that this product is a service and services are people based. Due to this, there is variability in this product. </a:t>
            </a:r>
            <a:endParaRPr lang="en-US" sz="2800" dirty="0" smtClean="0"/>
          </a:p>
          <a:p>
            <a:pPr algn="just" fontAlgn="base"/>
            <a:r>
              <a:rPr lang="en-US" sz="2800" dirty="0" smtClean="0"/>
              <a:t>All </a:t>
            </a:r>
            <a:r>
              <a:rPr lang="en-US" sz="2800" dirty="0" smtClean="0"/>
              <a:t>individuals vary and even the same individual may not perform the same every time. For instance, all air hostesses cannot provide the same quality of service and even the same air hostess may not perform uniformly in the morning and evening. Thus, services cannot be </a:t>
            </a:r>
            <a:r>
              <a:rPr lang="en-US" sz="2800" dirty="0" err="1" smtClean="0"/>
              <a:t>standardised</a:t>
            </a:r>
            <a:r>
              <a:rPr lang="en-US" sz="2800" dirty="0" smtClean="0"/>
              <a:t>.</a:t>
            </a: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186309"/>
          </a:xfrm>
          <a:prstGeom prst="rect">
            <a:avLst/>
          </a:prstGeom>
        </p:spPr>
        <p:txBody>
          <a:bodyPr wrap="square">
            <a:spAutoFit/>
          </a:bodyPr>
          <a:lstStyle/>
          <a:p>
            <a:pPr algn="just" fontAlgn="base"/>
            <a:r>
              <a:rPr lang="en-US" sz="4400" b="1" dirty="0" smtClean="0"/>
              <a:t>Risky</a:t>
            </a:r>
            <a:endParaRPr lang="en-US" sz="4400" dirty="0" smtClean="0"/>
          </a:p>
          <a:p>
            <a:pPr algn="just" fontAlgn="base"/>
            <a:r>
              <a:rPr lang="en-US" sz="4400" dirty="0" smtClean="0"/>
              <a:t>The risk involved in the use of a tourism product is heightened since it has to be purchased before its consumption. An element of chance is always present in its consumption. Like, a show might not be as entertaining as it promises to be or a beach holiday might be disappointing due to heavy rain.</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10</TotalTime>
  <Words>1310</Words>
  <Application>Microsoft Office PowerPoint</Application>
  <PresentationFormat>On-screen Show (4:3)</PresentationFormat>
  <Paragraphs>129</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Salient Features of Tourism Product </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Salient Features of Tourism Product </dc:title>
  <dc:creator>Ashutosh</dc:creator>
  <cp:lastModifiedBy>Ashutosh</cp:lastModifiedBy>
  <cp:revision>5</cp:revision>
  <dcterms:created xsi:type="dcterms:W3CDTF">2020-05-13T06:11:19Z</dcterms:created>
  <dcterms:modified xsi:type="dcterms:W3CDTF">2020-05-14T14:02:46Z</dcterms:modified>
</cp:coreProperties>
</file>