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291C029-961E-4828-8AEA-5F6E3EF3E70B}" type="datetimeFigureOut">
              <a:rPr lang="en-US" smtClean="0"/>
              <a:pPr/>
              <a:t>4/24/2020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182581D-757A-47A4-B918-9E223220C49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291C029-961E-4828-8AEA-5F6E3EF3E70B}"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82581D-757A-47A4-B918-9E223220C49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291C029-961E-4828-8AEA-5F6E3EF3E70B}"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82581D-757A-47A4-B918-9E223220C49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291C029-961E-4828-8AEA-5F6E3EF3E70B}"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82581D-757A-47A4-B918-9E223220C49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291C029-961E-4828-8AEA-5F6E3EF3E70B}" type="datetimeFigureOut">
              <a:rPr lang="en-US" smtClean="0"/>
              <a:pPr/>
              <a:t>4/24/2020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182581D-757A-47A4-B918-9E223220C49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291C029-961E-4828-8AEA-5F6E3EF3E70B}"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82581D-757A-47A4-B918-9E223220C49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291C029-961E-4828-8AEA-5F6E3EF3E70B}" type="datetimeFigureOut">
              <a:rPr lang="en-US" smtClean="0"/>
              <a:pPr/>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82581D-757A-47A4-B918-9E223220C49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291C029-961E-4828-8AEA-5F6E3EF3E70B}" type="datetimeFigureOut">
              <a:rPr lang="en-US" smtClean="0"/>
              <a:pPr/>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82581D-757A-47A4-B918-9E223220C49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91C029-961E-4828-8AEA-5F6E3EF3E70B}" type="datetimeFigureOut">
              <a:rPr lang="en-US" smtClean="0"/>
              <a:pPr/>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82581D-757A-47A4-B918-9E223220C49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291C029-961E-4828-8AEA-5F6E3EF3E70B}"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82581D-757A-47A4-B918-9E223220C49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291C029-961E-4828-8AEA-5F6E3EF3E70B}" type="datetimeFigureOut">
              <a:rPr lang="en-US" smtClean="0"/>
              <a:pPr/>
              <a:t>4/24/2020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182581D-757A-47A4-B918-9E223220C49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291C029-961E-4828-8AEA-5F6E3EF3E70B}" type="datetimeFigureOut">
              <a:rPr lang="en-US" smtClean="0"/>
              <a:pPr/>
              <a:t>4/24/2020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182581D-757A-47A4-B918-9E223220C49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Factors of Macro Environment</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262979"/>
          </a:xfrm>
          <a:prstGeom prst="rect">
            <a:avLst/>
          </a:prstGeom>
        </p:spPr>
        <p:txBody>
          <a:bodyPr wrap="square">
            <a:spAutoFit/>
          </a:bodyPr>
          <a:lstStyle/>
          <a:p>
            <a:pPr fontAlgn="base"/>
            <a:r>
              <a:rPr lang="en-US" sz="2800" b="1" dirty="0"/>
              <a:t>(</a:t>
            </a:r>
            <a:r>
              <a:rPr lang="en-US" sz="2800" b="1" dirty="0" err="1"/>
              <a:t>i</a:t>
            </a:r>
            <a:r>
              <a:rPr lang="en-US" sz="2800" b="1" dirty="0"/>
              <a:t>) Infants:</a:t>
            </a:r>
            <a:endParaRPr lang="en-US" sz="2800" dirty="0"/>
          </a:p>
          <a:p>
            <a:pPr fontAlgn="base"/>
            <a:r>
              <a:rPr lang="en-US" sz="2800" dirty="0"/>
              <a:t>The population of India is growing at an alarming rate. The rate of infant deaths has declined considerably due to the advancement in medicine. Although infants are consumers of products, their parents are the decision makers. The size of a family is decreasing and the average income of family is increasing</a:t>
            </a:r>
            <a:r>
              <a:rPr lang="en-US" sz="2800" dirty="0" smtClean="0"/>
              <a:t>.</a:t>
            </a:r>
          </a:p>
          <a:p>
            <a:pPr fontAlgn="base"/>
            <a:endParaRPr lang="en-US" sz="2800" dirty="0"/>
          </a:p>
          <a:p>
            <a:pPr fontAlgn="base"/>
            <a:r>
              <a:rPr lang="en-US" sz="2800" b="1" dirty="0"/>
              <a:t>(ii) School going teens:</a:t>
            </a:r>
            <a:endParaRPr lang="en-US" sz="2800" dirty="0"/>
          </a:p>
          <a:p>
            <a:pPr fontAlgn="base"/>
            <a:r>
              <a:rPr lang="en-US" sz="2800" dirty="0"/>
              <a:t>In this segment, there is a great demand for school uniforms, bags, shoes, books, stationary, confectioneries, food, albums, bicycles and other similar products.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370975"/>
          </a:xfrm>
          <a:prstGeom prst="rect">
            <a:avLst/>
          </a:prstGeom>
        </p:spPr>
        <p:txBody>
          <a:bodyPr wrap="square">
            <a:spAutoFit/>
          </a:bodyPr>
          <a:lstStyle/>
          <a:p>
            <a:pPr fontAlgn="base"/>
            <a:r>
              <a:rPr lang="en-US" sz="2400" b="1" dirty="0"/>
              <a:t>(iii) Young Adults:</a:t>
            </a:r>
            <a:endParaRPr lang="en-US" sz="2400" dirty="0"/>
          </a:p>
          <a:p>
            <a:pPr fontAlgn="base"/>
            <a:r>
              <a:rPr lang="en-US" sz="2400" dirty="0"/>
              <a:t>Marketers target the young adults in the age group 18-30 years with products like motorbikes, music systems, clothes, sports cars etc</a:t>
            </a:r>
            <a:r>
              <a:rPr lang="en-US" sz="2400" dirty="0" smtClean="0"/>
              <a:t>.</a:t>
            </a:r>
          </a:p>
          <a:p>
            <a:pPr fontAlgn="base"/>
            <a:endParaRPr lang="en-US" sz="2400" dirty="0" smtClean="0"/>
          </a:p>
          <a:p>
            <a:pPr fontAlgn="base"/>
            <a:r>
              <a:rPr lang="en-US" sz="2400" dirty="0" smtClean="0"/>
              <a:t> </a:t>
            </a:r>
            <a:r>
              <a:rPr lang="en-US" sz="2400" dirty="0"/>
              <a:t>Two-wheeler manufacturers in India target this segment of people. In the last five years, various companies like, Bajaj, Hero-Honda, Kinetic, TVS etc. have introduced a large number of models to attract young adults.</a:t>
            </a:r>
          </a:p>
          <a:p>
            <a:pPr fontAlgn="base"/>
            <a:endParaRPr lang="en-US" sz="2400" b="1" dirty="0" smtClean="0"/>
          </a:p>
          <a:p>
            <a:pPr fontAlgn="base"/>
            <a:endParaRPr lang="en-US" sz="2400" b="1" dirty="0" smtClean="0"/>
          </a:p>
          <a:p>
            <a:pPr fontAlgn="base"/>
            <a:r>
              <a:rPr lang="en-US" sz="2400" b="1" dirty="0" smtClean="0"/>
              <a:t>(</a:t>
            </a:r>
            <a:r>
              <a:rPr lang="en-US" sz="2400" b="1" dirty="0"/>
              <a:t>iv) Adults (35-45):</a:t>
            </a:r>
            <a:endParaRPr lang="en-US" sz="2400" dirty="0"/>
          </a:p>
          <a:p>
            <a:pPr fontAlgn="base"/>
            <a:r>
              <a:rPr lang="en-US" sz="2400" dirty="0"/>
              <a:t>Consumers, in this age group, are more health conscious and look for stability and financial independence. </a:t>
            </a:r>
            <a:endParaRPr lang="en-US" sz="2400" dirty="0" smtClean="0"/>
          </a:p>
          <a:p>
            <a:pPr fontAlgn="base"/>
            <a:endParaRPr lang="en-US" sz="2400" dirty="0" smtClean="0"/>
          </a:p>
          <a:p>
            <a:pPr fontAlgn="base"/>
            <a:r>
              <a:rPr lang="en-US" sz="2400" dirty="0" smtClean="0"/>
              <a:t>The </a:t>
            </a:r>
            <a:r>
              <a:rPr lang="en-US" sz="2400" dirty="0"/>
              <a:t>industries that are benefited by them are: Pharmaceuticals, personal products, fitness products, gym equipment’s, cars, home appliances, consumer durables, banks, insurance companies, etc. Marketers push products specifically designed for this age group.</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509200"/>
          </a:xfrm>
          <a:prstGeom prst="rect">
            <a:avLst/>
          </a:prstGeom>
        </p:spPr>
        <p:txBody>
          <a:bodyPr wrap="square">
            <a:spAutoFit/>
          </a:bodyPr>
          <a:lstStyle/>
          <a:p>
            <a:pPr fontAlgn="base"/>
            <a:r>
              <a:rPr lang="en-US" sz="3200" b="1" dirty="0"/>
              <a:t>(v) Senior Citizens:</a:t>
            </a:r>
            <a:endParaRPr lang="en-US" sz="3200" dirty="0"/>
          </a:p>
          <a:p>
            <a:pPr fontAlgn="base"/>
            <a:r>
              <a:rPr lang="en-US" sz="3200" dirty="0"/>
              <a:t>This consumer group boosts the demand for health care services, select skin care products, financial planning etc</a:t>
            </a:r>
            <a:r>
              <a:rPr lang="en-US" sz="3200" dirty="0" smtClean="0"/>
              <a:t>.</a:t>
            </a:r>
          </a:p>
          <a:p>
            <a:pPr fontAlgn="base"/>
            <a:endParaRPr lang="en-US" sz="3200" dirty="0"/>
          </a:p>
          <a:p>
            <a:pPr fontAlgn="base"/>
            <a:r>
              <a:rPr lang="en-US" sz="3200" b="1" dirty="0"/>
              <a:t>(vi) Women:</a:t>
            </a:r>
            <a:endParaRPr lang="en-US" sz="3200" dirty="0"/>
          </a:p>
          <a:p>
            <a:pPr fontAlgn="base"/>
            <a:r>
              <a:rPr lang="en-US" sz="3200" dirty="0"/>
              <a:t>Women constitute nearly 50% of India’s population. They are actively taking up professions. This shift in their role has generated a greater demand for childcare and convenience products that save time in cooking, cleaning and shopping.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610600" cy="6494085"/>
          </a:xfrm>
          <a:prstGeom prst="rect">
            <a:avLst/>
          </a:prstGeom>
        </p:spPr>
        <p:txBody>
          <a:bodyPr wrap="square">
            <a:spAutoFit/>
          </a:bodyPr>
          <a:lstStyle/>
          <a:p>
            <a:pPr fontAlgn="base"/>
            <a:r>
              <a:rPr lang="en-US" sz="3200" b="1" dirty="0"/>
              <a:t>B. Economic Environment:</a:t>
            </a:r>
            <a:endParaRPr lang="en-US" sz="3200" dirty="0"/>
          </a:p>
          <a:p>
            <a:pPr fontAlgn="base"/>
            <a:r>
              <a:rPr lang="en-US" sz="3200" dirty="0"/>
              <a:t>Economic environment is the most significant component of the marketing environment. It affects the success of a business </a:t>
            </a:r>
            <a:r>
              <a:rPr lang="en-US" sz="3200" dirty="0" err="1"/>
              <a:t>organisation</a:t>
            </a:r>
            <a:r>
              <a:rPr lang="en-US" sz="3200" dirty="0"/>
              <a:t> as well as its survival. The economic policy of the Government, needless to say, has a very great impact on business. </a:t>
            </a:r>
            <a:endParaRPr lang="en-US" sz="3200" dirty="0" smtClean="0"/>
          </a:p>
          <a:p>
            <a:pPr fontAlgn="base"/>
            <a:endParaRPr lang="en-US" sz="3200" dirty="0" smtClean="0"/>
          </a:p>
          <a:p>
            <a:pPr fontAlgn="base"/>
            <a:r>
              <a:rPr lang="en-US" sz="3200" dirty="0" smtClean="0"/>
              <a:t>Some </a:t>
            </a:r>
            <a:r>
              <a:rPr lang="en-US" sz="3200" dirty="0"/>
              <a:t>categories of business are </a:t>
            </a:r>
            <a:r>
              <a:rPr lang="en-US" sz="3200" dirty="0" err="1"/>
              <a:t>favourably</a:t>
            </a:r>
            <a:r>
              <a:rPr lang="en-US" sz="3200" dirty="0"/>
              <a:t> affected by the Government policy, some adversely affected while some others remain unaffected. The economic system is a very important determinant of the scope of private business and is therefore a very important external constraint on business.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494085"/>
          </a:xfrm>
          <a:prstGeom prst="rect">
            <a:avLst/>
          </a:prstGeom>
        </p:spPr>
        <p:txBody>
          <a:bodyPr wrap="square">
            <a:spAutoFit/>
          </a:bodyPr>
          <a:lstStyle/>
          <a:p>
            <a:pPr fontAlgn="base"/>
            <a:r>
              <a:rPr lang="en-US" sz="2000" b="1" dirty="0"/>
              <a:t>(</a:t>
            </a:r>
            <a:r>
              <a:rPr lang="en-US" sz="2000" b="1" dirty="0" err="1"/>
              <a:t>i</a:t>
            </a:r>
            <a:r>
              <a:rPr lang="en-US" sz="2000" b="1" dirty="0"/>
              <a:t>) General Economic Conditions:</a:t>
            </a:r>
            <a:endParaRPr lang="en-US" sz="2000" dirty="0"/>
          </a:p>
          <a:p>
            <a:pPr fontAlgn="base"/>
            <a:r>
              <a:rPr lang="en-US" sz="2000" b="1" dirty="0"/>
              <a:t>General Economic Conditions in a country are influenced by various factors. They are</a:t>
            </a:r>
            <a:r>
              <a:rPr lang="en-US" sz="2000" b="1" dirty="0" smtClean="0"/>
              <a:t>:</a:t>
            </a:r>
          </a:p>
          <a:p>
            <a:pPr fontAlgn="base"/>
            <a:endParaRPr lang="en-US" sz="2000" dirty="0"/>
          </a:p>
          <a:p>
            <a:pPr marL="342900" indent="-342900" fontAlgn="base">
              <a:buAutoNum type="arabicPeriod"/>
            </a:pPr>
            <a:r>
              <a:rPr lang="en-US" sz="2000" dirty="0" smtClean="0"/>
              <a:t>Agricultural trends</a:t>
            </a:r>
          </a:p>
          <a:p>
            <a:pPr marL="342900" indent="-342900" fontAlgn="base">
              <a:buAutoNum type="arabicPeriod"/>
            </a:pPr>
            <a:endParaRPr lang="en-US" sz="2000" dirty="0"/>
          </a:p>
          <a:p>
            <a:pPr fontAlgn="base"/>
            <a:r>
              <a:rPr lang="en-US" sz="2000" dirty="0"/>
              <a:t>2. Industrial output </a:t>
            </a:r>
            <a:r>
              <a:rPr lang="en-US" sz="2000" dirty="0" smtClean="0"/>
              <a:t>trends</a:t>
            </a:r>
          </a:p>
          <a:p>
            <a:pPr fontAlgn="base"/>
            <a:endParaRPr lang="en-US" sz="2000" dirty="0"/>
          </a:p>
          <a:p>
            <a:pPr fontAlgn="base"/>
            <a:r>
              <a:rPr lang="en-US" sz="2000" dirty="0"/>
              <a:t>3. Per capita income </a:t>
            </a:r>
            <a:r>
              <a:rPr lang="en-US" sz="2000" dirty="0" smtClean="0"/>
              <a:t>trends</a:t>
            </a:r>
          </a:p>
          <a:p>
            <a:pPr fontAlgn="base"/>
            <a:endParaRPr lang="en-US" sz="2000" dirty="0"/>
          </a:p>
          <a:p>
            <a:pPr fontAlgn="base"/>
            <a:r>
              <a:rPr lang="en-US" sz="2000" dirty="0"/>
              <a:t>4. Pattern of income </a:t>
            </a:r>
            <a:r>
              <a:rPr lang="en-US" sz="2000" dirty="0" smtClean="0"/>
              <a:t>distribution</a:t>
            </a:r>
          </a:p>
          <a:p>
            <a:pPr fontAlgn="base"/>
            <a:endParaRPr lang="en-US" sz="2000" dirty="0"/>
          </a:p>
          <a:p>
            <a:pPr fontAlgn="base"/>
            <a:r>
              <a:rPr lang="en-US" sz="2000" dirty="0"/>
              <a:t>5. Pattern of savings and </a:t>
            </a:r>
            <a:r>
              <a:rPr lang="en-US" sz="2000" dirty="0" smtClean="0"/>
              <a:t>expenditures</a:t>
            </a:r>
          </a:p>
          <a:p>
            <a:pPr fontAlgn="base"/>
            <a:endParaRPr lang="en-US" sz="2000" dirty="0"/>
          </a:p>
          <a:p>
            <a:pPr fontAlgn="base"/>
            <a:r>
              <a:rPr lang="en-US" sz="2000" dirty="0"/>
              <a:t>6. Price </a:t>
            </a:r>
            <a:r>
              <a:rPr lang="en-US" sz="2000" dirty="0" smtClean="0"/>
              <a:t>levels</a:t>
            </a:r>
          </a:p>
          <a:p>
            <a:pPr fontAlgn="base"/>
            <a:endParaRPr lang="en-US" sz="2000" dirty="0"/>
          </a:p>
          <a:p>
            <a:pPr fontAlgn="base"/>
            <a:r>
              <a:rPr lang="en-US" sz="2000" dirty="0"/>
              <a:t>7. Employment </a:t>
            </a:r>
            <a:r>
              <a:rPr lang="en-US" sz="2000" dirty="0" smtClean="0"/>
              <a:t>trends</a:t>
            </a:r>
          </a:p>
          <a:p>
            <a:pPr fontAlgn="base"/>
            <a:endParaRPr lang="en-US" sz="2000" dirty="0"/>
          </a:p>
          <a:p>
            <a:pPr fontAlgn="base"/>
            <a:r>
              <a:rPr lang="en-US" sz="2000" dirty="0"/>
              <a:t>8. Impact of Government </a:t>
            </a:r>
            <a:r>
              <a:rPr lang="en-US" sz="2000" dirty="0" smtClean="0"/>
              <a:t>policy</a:t>
            </a:r>
          </a:p>
          <a:p>
            <a:pPr fontAlgn="base"/>
            <a:endParaRPr lang="en-US" sz="2000" dirty="0"/>
          </a:p>
          <a:p>
            <a:pPr fontAlgn="base"/>
            <a:r>
              <a:rPr lang="en-US" sz="2000" dirty="0"/>
              <a:t>9. Economic systems.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6124754"/>
          </a:xfrm>
          <a:prstGeom prst="rect">
            <a:avLst/>
          </a:prstGeom>
        </p:spPr>
        <p:txBody>
          <a:bodyPr wrap="square">
            <a:spAutoFit/>
          </a:bodyPr>
          <a:lstStyle/>
          <a:p>
            <a:pPr fontAlgn="base"/>
            <a:r>
              <a:rPr lang="en-US" sz="2800" b="1" dirty="0"/>
              <a:t>(ii) Industrial Conditions:</a:t>
            </a:r>
            <a:endParaRPr lang="en-US" sz="2800" dirty="0"/>
          </a:p>
          <a:p>
            <a:pPr fontAlgn="base"/>
            <a:r>
              <a:rPr lang="en-US" sz="2800" dirty="0"/>
              <a:t>Economic environment of a country is influenced by the prevalent industrial conditions as well as industrial policies of a country</a:t>
            </a:r>
            <a:r>
              <a:rPr lang="en-US" sz="2800" dirty="0" smtClean="0"/>
              <a:t>.</a:t>
            </a:r>
          </a:p>
          <a:p>
            <a:pPr fontAlgn="base"/>
            <a:endParaRPr lang="en-US" sz="2800" dirty="0"/>
          </a:p>
          <a:p>
            <a:pPr fontAlgn="base"/>
            <a:r>
              <a:rPr lang="en-US" sz="2800" b="1" dirty="0"/>
              <a:t>A marketer needs to pay attention to the following aspects</a:t>
            </a:r>
            <a:r>
              <a:rPr lang="en-US" sz="2800" b="1" dirty="0" smtClean="0"/>
              <a:t>:</a:t>
            </a:r>
          </a:p>
          <a:p>
            <a:pPr fontAlgn="base"/>
            <a:endParaRPr lang="en-US" sz="2800" dirty="0"/>
          </a:p>
          <a:p>
            <a:pPr marL="342900" indent="-342900" fontAlgn="base">
              <a:buAutoNum type="arabicPeriod"/>
            </a:pPr>
            <a:r>
              <a:rPr lang="en-US" sz="2800" dirty="0" smtClean="0"/>
              <a:t>Market growth</a:t>
            </a:r>
          </a:p>
          <a:p>
            <a:pPr marL="342900" indent="-342900" fontAlgn="base">
              <a:buAutoNum type="arabicPeriod"/>
            </a:pPr>
            <a:endParaRPr lang="en-US" sz="2800" dirty="0"/>
          </a:p>
          <a:p>
            <a:pPr fontAlgn="base"/>
            <a:r>
              <a:rPr lang="en-US" sz="2800" dirty="0"/>
              <a:t>2. Demand patterns of the </a:t>
            </a:r>
            <a:r>
              <a:rPr lang="en-US" sz="2800" dirty="0" smtClean="0"/>
              <a:t>industry</a:t>
            </a:r>
          </a:p>
          <a:p>
            <a:pPr fontAlgn="base"/>
            <a:endParaRPr lang="en-US" sz="2800" dirty="0"/>
          </a:p>
          <a:p>
            <a:pPr fontAlgn="base"/>
            <a:r>
              <a:rPr lang="en-US" sz="2800" dirty="0"/>
              <a:t>3. Its stage in product life cycle</a:t>
            </a:r>
            <a:r>
              <a:rPr lang="en-US" sz="2800" dirty="0" smtClean="0"/>
              <a:t>.</a:t>
            </a:r>
          </a:p>
          <a:p>
            <a:pPr fontAlgn="base"/>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382000" cy="5632311"/>
          </a:xfrm>
          <a:prstGeom prst="rect">
            <a:avLst/>
          </a:prstGeom>
        </p:spPr>
        <p:txBody>
          <a:bodyPr wrap="square">
            <a:spAutoFit/>
          </a:bodyPr>
          <a:lstStyle/>
          <a:p>
            <a:pPr fontAlgn="base"/>
            <a:r>
              <a:rPr lang="en-US" sz="2400" b="1" dirty="0"/>
              <a:t>(iii) Supply sources for production:</a:t>
            </a:r>
            <a:endParaRPr lang="en-US" sz="2400" dirty="0"/>
          </a:p>
          <a:p>
            <a:pPr fontAlgn="base"/>
            <a:r>
              <a:rPr lang="en-US" sz="2400" dirty="0"/>
              <a:t>Supply sources required for production determines inputs which are available required for production.</a:t>
            </a:r>
          </a:p>
          <a:p>
            <a:pPr fontAlgn="base"/>
            <a:r>
              <a:rPr lang="en-US" sz="2400" b="1" dirty="0"/>
              <a:t>They are:</a:t>
            </a:r>
            <a:endParaRPr lang="en-US" sz="2400" dirty="0"/>
          </a:p>
          <a:p>
            <a:pPr marL="342900" indent="-342900" fontAlgn="base">
              <a:buAutoNum type="arabicPeriod"/>
            </a:pPr>
            <a:r>
              <a:rPr lang="en-US" sz="2400" dirty="0" smtClean="0"/>
              <a:t>Land</a:t>
            </a:r>
          </a:p>
          <a:p>
            <a:pPr marL="342900" indent="-342900" fontAlgn="base">
              <a:buAutoNum type="arabicPeriod"/>
            </a:pPr>
            <a:endParaRPr lang="en-US" sz="2400" dirty="0"/>
          </a:p>
          <a:p>
            <a:pPr fontAlgn="base"/>
            <a:r>
              <a:rPr lang="en-US" sz="2400" dirty="0"/>
              <a:t>2. </a:t>
            </a:r>
            <a:r>
              <a:rPr lang="en-US" sz="2400" dirty="0" err="1" smtClean="0"/>
              <a:t>Labour</a:t>
            </a:r>
            <a:endParaRPr lang="en-US" sz="2400" dirty="0" smtClean="0"/>
          </a:p>
          <a:p>
            <a:pPr fontAlgn="base"/>
            <a:endParaRPr lang="en-US" sz="2400" dirty="0"/>
          </a:p>
          <a:p>
            <a:pPr fontAlgn="base"/>
            <a:r>
              <a:rPr lang="en-US" sz="2400" dirty="0"/>
              <a:t>3. </a:t>
            </a:r>
            <a:r>
              <a:rPr lang="en-US" sz="2400" dirty="0" smtClean="0"/>
              <a:t>Capital</a:t>
            </a:r>
          </a:p>
          <a:p>
            <a:pPr fontAlgn="base"/>
            <a:endParaRPr lang="en-US" sz="2400" dirty="0"/>
          </a:p>
          <a:p>
            <a:pPr fontAlgn="base"/>
            <a:r>
              <a:rPr lang="en-US" sz="2400" dirty="0"/>
              <a:t>4. Machinery and equipment etc</a:t>
            </a:r>
            <a:r>
              <a:rPr lang="en-US" sz="2400" dirty="0" smtClean="0"/>
              <a:t>.</a:t>
            </a:r>
          </a:p>
          <a:p>
            <a:pPr fontAlgn="base"/>
            <a:endParaRPr lang="en-US" sz="2400" dirty="0"/>
          </a:p>
          <a:p>
            <a:pPr fontAlgn="base"/>
            <a:r>
              <a:rPr lang="en-US" sz="2400" dirty="0"/>
              <a:t>Economic environment describes the overall economic situation in a country and helps in analysis GNP per capita rate of economic growth, inflation rate, unemployment problems etc.</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262979"/>
          </a:xfrm>
          <a:prstGeom prst="rect">
            <a:avLst/>
          </a:prstGeom>
        </p:spPr>
        <p:txBody>
          <a:bodyPr wrap="square">
            <a:spAutoFit/>
          </a:bodyPr>
          <a:lstStyle/>
          <a:p>
            <a:pPr fontAlgn="base"/>
            <a:r>
              <a:rPr lang="en-US" sz="2800" b="1" dirty="0"/>
              <a:t>C. Physical Environment:</a:t>
            </a:r>
            <a:endParaRPr lang="en-US" sz="2800" dirty="0"/>
          </a:p>
          <a:p>
            <a:pPr fontAlgn="base"/>
            <a:r>
              <a:rPr lang="en-US" sz="2800" dirty="0"/>
              <a:t>The physical environment or natural environment involves the natural resources that are needed as inputs by marketers or those that are affected by marketing activities. </a:t>
            </a:r>
            <a:endParaRPr lang="en-US" sz="2800" dirty="0" smtClean="0"/>
          </a:p>
          <a:p>
            <a:pPr fontAlgn="base"/>
            <a:endParaRPr lang="en-US" sz="2800" dirty="0" smtClean="0"/>
          </a:p>
          <a:p>
            <a:pPr fontAlgn="base"/>
            <a:r>
              <a:rPr lang="en-US" sz="2800" dirty="0" smtClean="0"/>
              <a:t>Environmental </a:t>
            </a:r>
            <a:r>
              <a:rPr lang="en-US" sz="2800" dirty="0"/>
              <a:t>concerns have grown steadily in recent years. Marketers should be aware of trends like shortages of raw materials, increased pollution, and increased governmental intervention in natural resources management. </a:t>
            </a:r>
            <a:endParaRPr lang="en-US" sz="2800" dirty="0" smtClean="0"/>
          </a:p>
          <a:p>
            <a:pPr fontAlgn="base"/>
            <a:endParaRPr lang="en-US" sz="2800" dirty="0" smtClean="0"/>
          </a:p>
          <a:p>
            <a:pPr fontAlgn="base"/>
            <a:r>
              <a:rPr lang="en-US" sz="2800" dirty="0" smtClean="0"/>
              <a:t>Companies </a:t>
            </a:r>
            <a:r>
              <a:rPr lang="en-US" sz="2800" dirty="0"/>
              <a:t>will have to understand their environmental responsibility and commit themselves to the ‘green movement</a:t>
            </a:r>
            <a:r>
              <a:rPr lang="en-US" sz="2800" dirty="0" smtClean="0"/>
              <a:t>’.</a:t>
            </a:r>
            <a:endParaRPr 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05800" cy="6001643"/>
          </a:xfrm>
          <a:prstGeom prst="rect">
            <a:avLst/>
          </a:prstGeom>
        </p:spPr>
        <p:txBody>
          <a:bodyPr wrap="square">
            <a:spAutoFit/>
          </a:bodyPr>
          <a:lstStyle/>
          <a:p>
            <a:pPr fontAlgn="base"/>
            <a:r>
              <a:rPr lang="en-US" sz="3200" dirty="0" smtClean="0"/>
              <a:t>Potential shortages of certain raw materials, for examples, oil, coal, minerals, unstable cost of energy, increased levels of pollution; changing role of Government in environment protection are a few of the dangers the world is facing on physical environment forces. </a:t>
            </a:r>
            <a:endParaRPr lang="en-US" sz="3200" dirty="0" smtClean="0"/>
          </a:p>
          <a:p>
            <a:pPr fontAlgn="base"/>
            <a:endParaRPr lang="en-US" sz="3200" dirty="0" smtClean="0"/>
          </a:p>
          <a:p>
            <a:pPr fontAlgn="base"/>
            <a:r>
              <a:rPr lang="en-US" sz="3200" dirty="0" smtClean="0"/>
              <a:t>Other </a:t>
            </a:r>
            <a:r>
              <a:rPr lang="en-US" sz="3200" dirty="0" smtClean="0"/>
              <a:t>aspects of the natural environment which may increasingly affect marketing include the availability and cost of raw materials, energy and other resources, particularly if those resources and energy come from non-renewable sources</a:t>
            </a:r>
            <a:endParaRPr lang="en-US" sz="3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16758"/>
          </a:xfrm>
          <a:prstGeom prst="rect">
            <a:avLst/>
          </a:prstGeom>
        </p:spPr>
        <p:txBody>
          <a:bodyPr wrap="square">
            <a:spAutoFit/>
          </a:bodyPr>
          <a:lstStyle/>
          <a:p>
            <a:pPr algn="just" fontAlgn="base"/>
            <a:r>
              <a:rPr lang="en-US" sz="3200" b="1" dirty="0"/>
              <a:t>D. Technological Environment:</a:t>
            </a:r>
            <a:endParaRPr lang="en-US" sz="3200" dirty="0"/>
          </a:p>
          <a:p>
            <a:pPr algn="just" fontAlgn="base"/>
            <a:r>
              <a:rPr lang="en-US" sz="3200" dirty="0"/>
              <a:t>The technological environment is the most dramatic force now facing our destiny. Technological discoveries and developments create opportunities and threats in the market. </a:t>
            </a:r>
            <a:endParaRPr lang="en-US" sz="3200" dirty="0" smtClean="0"/>
          </a:p>
          <a:p>
            <a:pPr algn="just" fontAlgn="base"/>
            <a:endParaRPr lang="en-US" sz="3200" dirty="0" smtClean="0"/>
          </a:p>
          <a:p>
            <a:pPr algn="just" fontAlgn="base"/>
            <a:r>
              <a:rPr lang="en-US" sz="3200" dirty="0" smtClean="0"/>
              <a:t>The </a:t>
            </a:r>
            <a:r>
              <a:rPr lang="en-US" sz="3200" dirty="0"/>
              <a:t>marketer should watch the trends in technology. The biggest impact that the society has been undergoing in the last few years is the technological advancement, product changes and its effects on consumers.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r>
              <a:rPr lang="en-US" sz="3600" dirty="0"/>
              <a:t>The Macro Environment consists of 6 different forces. </a:t>
            </a:r>
            <a:endParaRPr lang="en-US" sz="3600" dirty="0" smtClean="0"/>
          </a:p>
          <a:p>
            <a:r>
              <a:rPr lang="en-US" sz="3600" dirty="0" smtClean="0"/>
              <a:t>These </a:t>
            </a:r>
            <a:r>
              <a:rPr lang="en-US" sz="3600" dirty="0"/>
              <a:t>are: </a:t>
            </a:r>
            <a:r>
              <a:rPr lang="en-US" sz="3600" b="1" dirty="0"/>
              <a:t>D</a:t>
            </a:r>
            <a:r>
              <a:rPr lang="en-US" sz="3600" dirty="0"/>
              <a:t>emographic, </a:t>
            </a:r>
            <a:r>
              <a:rPr lang="en-US" sz="3600" b="1" dirty="0"/>
              <a:t>E</a:t>
            </a:r>
            <a:r>
              <a:rPr lang="en-US" sz="3600" dirty="0"/>
              <a:t>conomic, </a:t>
            </a:r>
            <a:r>
              <a:rPr lang="en-US" sz="3600" b="1" dirty="0"/>
              <a:t>P</a:t>
            </a:r>
            <a:r>
              <a:rPr lang="en-US" sz="3600" dirty="0"/>
              <a:t>olitical, </a:t>
            </a:r>
            <a:r>
              <a:rPr lang="en-US" sz="3600" b="1" dirty="0"/>
              <a:t>E</a:t>
            </a:r>
            <a:r>
              <a:rPr lang="en-US" sz="3600" dirty="0"/>
              <a:t>cological, </a:t>
            </a:r>
            <a:r>
              <a:rPr lang="en-US" sz="3600" b="1" dirty="0"/>
              <a:t>S</a:t>
            </a:r>
            <a:r>
              <a:rPr lang="en-US" sz="3600" dirty="0"/>
              <a:t>ocio-Cultural, and </a:t>
            </a:r>
            <a:r>
              <a:rPr lang="en-US" sz="3600" b="1" dirty="0"/>
              <a:t>T</a:t>
            </a:r>
            <a:r>
              <a:rPr lang="en-US" sz="3600" dirty="0"/>
              <a:t>echnological forces. </a:t>
            </a:r>
            <a:endParaRPr lang="en-US" sz="3600" dirty="0" smtClean="0"/>
          </a:p>
          <a:p>
            <a:endParaRPr lang="en-US" sz="3600" dirty="0" smtClean="0"/>
          </a:p>
          <a:p>
            <a:endParaRPr lang="en-US" sz="3600" dirty="0" smtClean="0"/>
          </a:p>
          <a:p>
            <a:r>
              <a:rPr lang="en-US" sz="3600" dirty="0" smtClean="0"/>
              <a:t>This </a:t>
            </a:r>
            <a:r>
              <a:rPr lang="en-US" sz="3600" dirty="0"/>
              <a:t>can easily be remembered: the </a:t>
            </a:r>
            <a:r>
              <a:rPr lang="en-US" sz="3600" b="1" dirty="0"/>
              <a:t>DESTEP</a:t>
            </a:r>
            <a:r>
              <a:rPr lang="en-US" sz="3600" dirty="0"/>
              <a:t> model, also called DEPEST model, helps to consider the different factors of the Macro Environment.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6124754"/>
          </a:xfrm>
          <a:prstGeom prst="rect">
            <a:avLst/>
          </a:prstGeom>
        </p:spPr>
        <p:txBody>
          <a:bodyPr wrap="square">
            <a:spAutoFit/>
          </a:bodyPr>
          <a:lstStyle/>
          <a:p>
            <a:pPr algn="just" fontAlgn="base"/>
            <a:r>
              <a:rPr lang="en-US" sz="2800" dirty="0"/>
              <a:t>Technology has brought innumerable changes in human lives, be it in the field of science, medicine, entertainment, communication, and travel or office equipment. Name any field, and one can see changes in product or efficiency and faster services</a:t>
            </a:r>
            <a:r>
              <a:rPr lang="en-US" sz="2800" dirty="0" smtClean="0"/>
              <a:t>.</a:t>
            </a:r>
          </a:p>
          <a:p>
            <a:pPr algn="just" fontAlgn="base"/>
            <a:endParaRPr lang="en-US" sz="2800" dirty="0"/>
          </a:p>
          <a:p>
            <a:pPr algn="just" fontAlgn="base"/>
            <a:r>
              <a:rPr lang="en-US" sz="2800" dirty="0"/>
              <a:t>One of the most dramatic forces shaping people’s lives in technology. Technology has released such wonders as penicillin, open-heart surgery and birth control pill. It has released such horrors as the hydrogen bomb, nerve gas, and the sub-machine gun. Every new technology is a force for “creative destruction”. Transistors hurt the vacuum tube industry, xerography hurt the carbon paper business, autos hurt the railroads, and television hurt the newspapers.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534400" cy="5632311"/>
          </a:xfrm>
          <a:prstGeom prst="rect">
            <a:avLst/>
          </a:prstGeom>
        </p:spPr>
        <p:txBody>
          <a:bodyPr wrap="square">
            <a:spAutoFit/>
          </a:bodyPr>
          <a:lstStyle/>
          <a:p>
            <a:pPr algn="just"/>
            <a:r>
              <a:rPr lang="en-US" sz="3600" dirty="0"/>
              <a:t>Technology essentially refers to our level of knowledge about ‘how things are done’. That is understanding this aspect of the marketing environment is much more than simply being familiar with the latest hi-tech innovations. </a:t>
            </a:r>
            <a:endParaRPr lang="en-US" sz="3600" dirty="0" smtClean="0"/>
          </a:p>
          <a:p>
            <a:pPr algn="just"/>
            <a:endParaRPr lang="en-US" sz="3600" dirty="0" smtClean="0"/>
          </a:p>
          <a:p>
            <a:pPr algn="just"/>
            <a:r>
              <a:rPr lang="en-US" sz="3600" dirty="0" smtClean="0"/>
              <a:t>Technology </a:t>
            </a:r>
            <a:r>
              <a:rPr lang="en-US" sz="3600" dirty="0"/>
              <a:t>affects not only the type of products available but also the ways in which people organize their lives and the ways in which goods and services can be marketed.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016758"/>
          </a:xfrm>
          <a:prstGeom prst="rect">
            <a:avLst/>
          </a:prstGeom>
        </p:spPr>
        <p:txBody>
          <a:bodyPr wrap="square">
            <a:spAutoFit/>
          </a:bodyPr>
          <a:lstStyle/>
          <a:p>
            <a:pPr algn="just"/>
            <a:r>
              <a:rPr lang="en-US" sz="3200" dirty="0"/>
              <a:t>Computer-aided design (CAD) and computer-aided manufacturer (CAM) have shortened the time required for new products to reach the market and increased the variety of products that can be produced cost effectively. </a:t>
            </a:r>
            <a:endParaRPr lang="en-US" sz="3200" dirty="0" smtClean="0"/>
          </a:p>
          <a:p>
            <a:pPr algn="just"/>
            <a:endParaRPr lang="en-US" sz="3200" dirty="0" smtClean="0"/>
          </a:p>
          <a:p>
            <a:pPr algn="just"/>
            <a:r>
              <a:rPr lang="en-US" sz="3200" dirty="0" smtClean="0"/>
              <a:t>The </a:t>
            </a:r>
            <a:r>
              <a:rPr lang="en-US" sz="3200" dirty="0"/>
              <a:t>benefits of CAD/CAM are clearly evident in the car industry. Mass production is in standardized models. Computer systems have also contributed substantially to the growth of various forms of direct marketing such as direct mail, direct response marketing etc.</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124754"/>
          </a:xfrm>
          <a:prstGeom prst="rect">
            <a:avLst/>
          </a:prstGeom>
        </p:spPr>
        <p:txBody>
          <a:bodyPr wrap="square">
            <a:spAutoFit/>
          </a:bodyPr>
          <a:lstStyle/>
          <a:p>
            <a:pPr fontAlgn="base"/>
            <a:r>
              <a:rPr lang="en-US" sz="2800" b="1" dirty="0"/>
              <a:t>E. Political Environment:</a:t>
            </a:r>
            <a:endParaRPr lang="en-US" sz="2800" dirty="0"/>
          </a:p>
          <a:p>
            <a:pPr fontAlgn="base"/>
            <a:r>
              <a:rPr lang="en-US" sz="2800" dirty="0"/>
              <a:t>The political environment consists of factors related to the management of public affairs and their impact on the business of an </a:t>
            </a:r>
            <a:r>
              <a:rPr lang="en-US" sz="2800" dirty="0" err="1"/>
              <a:t>organisation</a:t>
            </a:r>
            <a:r>
              <a:rPr lang="en-US" sz="2800" dirty="0"/>
              <a:t>. Political environment has a close relationship with the economic system and the economic policy. Some Governments specify certain standards for the products including packaging</a:t>
            </a:r>
            <a:r>
              <a:rPr lang="en-US" sz="2800" dirty="0" smtClean="0"/>
              <a:t>.</a:t>
            </a:r>
          </a:p>
          <a:p>
            <a:pPr fontAlgn="base"/>
            <a:endParaRPr lang="en-US" sz="2800" dirty="0" smtClean="0"/>
          </a:p>
          <a:p>
            <a:pPr fontAlgn="base"/>
            <a:endParaRPr lang="en-US" sz="2800" dirty="0"/>
          </a:p>
          <a:p>
            <a:pPr fontAlgn="base"/>
            <a:r>
              <a:rPr lang="en-US" sz="2800" dirty="0"/>
              <a:t>Some other Governments prohibit the marketing of certain products. In most nations, promotional activities are subject to various types of controls. India is a democratic country having a stable political system where the Government plays an active role as a planner, promoter and regulator of economic activity.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86800" cy="5632311"/>
          </a:xfrm>
          <a:prstGeom prst="rect">
            <a:avLst/>
          </a:prstGeom>
        </p:spPr>
        <p:txBody>
          <a:bodyPr wrap="square">
            <a:spAutoFit/>
          </a:bodyPr>
          <a:lstStyle/>
          <a:p>
            <a:pPr algn="just"/>
            <a:r>
              <a:rPr lang="en-US" sz="3600" dirty="0"/>
              <a:t>Substantial number of laws have been enacted to regulate business and marketing to protect companies from each other, to protect consumers from unfair trade practices, to protect the larger interests of society against unbridled business </a:t>
            </a:r>
            <a:r>
              <a:rPr lang="en-US" sz="3600" dirty="0" err="1"/>
              <a:t>behaviour</a:t>
            </a:r>
            <a:r>
              <a:rPr lang="en-US" sz="3600" dirty="0" smtClean="0"/>
              <a:t>.</a:t>
            </a:r>
          </a:p>
          <a:p>
            <a:pPr algn="just"/>
            <a:endParaRPr lang="en-US" sz="3600" dirty="0" smtClean="0"/>
          </a:p>
          <a:p>
            <a:pPr algn="just"/>
            <a:r>
              <a:rPr lang="en-US" sz="3600" dirty="0" smtClean="0"/>
              <a:t> </a:t>
            </a:r>
            <a:r>
              <a:rPr lang="en-US" sz="3600" dirty="0"/>
              <a:t>Changing Government agency enforcement and growth of public interest groups also bring in threats and challenges.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4524315"/>
          </a:xfrm>
          <a:prstGeom prst="rect">
            <a:avLst/>
          </a:prstGeom>
        </p:spPr>
        <p:txBody>
          <a:bodyPr wrap="square">
            <a:spAutoFit/>
          </a:bodyPr>
          <a:lstStyle/>
          <a:p>
            <a:pPr fontAlgn="base"/>
            <a:r>
              <a:rPr lang="en-US" sz="3600" b="1" dirty="0"/>
              <a:t>F. Legal Environment</a:t>
            </a:r>
            <a:r>
              <a:rPr lang="en-US" sz="3600" b="1" dirty="0" smtClean="0"/>
              <a:t>:</a:t>
            </a:r>
          </a:p>
          <a:p>
            <a:pPr fontAlgn="base"/>
            <a:endParaRPr lang="en-US" sz="3600" dirty="0"/>
          </a:p>
          <a:p>
            <a:pPr fontAlgn="base"/>
            <a:r>
              <a:rPr lang="en-US" sz="3600" dirty="0"/>
              <a:t>Marketing decisions are strongly affected by laws pertaining to competition, price-setting, distribution arrangement, advertising etc. It is necessary for a marketer to understand the legal environment of the country and the jurisdiction of its courts.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016758"/>
          </a:xfrm>
          <a:prstGeom prst="rect">
            <a:avLst/>
          </a:prstGeom>
        </p:spPr>
        <p:txBody>
          <a:bodyPr wrap="square">
            <a:spAutoFit/>
          </a:bodyPr>
          <a:lstStyle/>
          <a:p>
            <a:pPr fontAlgn="base"/>
            <a:r>
              <a:rPr lang="en-US" sz="3200" b="1" dirty="0"/>
              <a:t>The following laws affected business in India</a:t>
            </a:r>
            <a:r>
              <a:rPr lang="en-US" sz="3200" b="1" dirty="0" smtClean="0"/>
              <a:t>:</a:t>
            </a:r>
          </a:p>
          <a:p>
            <a:pPr fontAlgn="base"/>
            <a:endParaRPr lang="en-US" sz="3200" dirty="0"/>
          </a:p>
          <a:p>
            <a:pPr fontAlgn="base"/>
            <a:r>
              <a:rPr lang="en-US" sz="3200" dirty="0"/>
              <a:t>1. Indian Contract Act 1872</a:t>
            </a:r>
          </a:p>
          <a:p>
            <a:pPr fontAlgn="base"/>
            <a:r>
              <a:rPr lang="en-US" sz="3200" dirty="0"/>
              <a:t>2. Factories Act 1948</a:t>
            </a:r>
          </a:p>
          <a:p>
            <a:pPr fontAlgn="base"/>
            <a:r>
              <a:rPr lang="en-US" sz="3200" dirty="0"/>
              <a:t>3. Minimum Wages Act 1948</a:t>
            </a:r>
          </a:p>
          <a:p>
            <a:pPr fontAlgn="base"/>
            <a:r>
              <a:rPr lang="en-US" sz="3200" dirty="0"/>
              <a:t>4. Essential Commodities Act 1955</a:t>
            </a:r>
          </a:p>
          <a:p>
            <a:pPr fontAlgn="base"/>
            <a:r>
              <a:rPr lang="en-US" sz="3200" dirty="0"/>
              <a:t>5. Securities Contracts Regulation Act 1956 (SEBI Act)</a:t>
            </a:r>
          </a:p>
          <a:p>
            <a:pPr fontAlgn="base"/>
            <a:r>
              <a:rPr lang="en-US" sz="3200" dirty="0"/>
              <a:t>6. The Companies Act 1956</a:t>
            </a:r>
          </a:p>
          <a:p>
            <a:pPr fontAlgn="base"/>
            <a:r>
              <a:rPr lang="en-US" sz="3200" dirty="0"/>
              <a:t>7. Trade and Merchandise Act 1958</a:t>
            </a:r>
          </a:p>
          <a:p>
            <a:pPr fontAlgn="base"/>
            <a:r>
              <a:rPr lang="en-US" sz="3200" dirty="0"/>
              <a:t>8. Monopolies and Restrictive Trade Practice Act </a:t>
            </a:r>
            <a:r>
              <a:rPr lang="en-US" sz="3200" dirty="0" smtClean="0"/>
              <a:t>1969</a:t>
            </a:r>
            <a:endParaRPr lang="en-US" sz="3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6186309"/>
          </a:xfrm>
          <a:prstGeom prst="rect">
            <a:avLst/>
          </a:prstGeom>
        </p:spPr>
        <p:txBody>
          <a:bodyPr wrap="square">
            <a:spAutoFit/>
          </a:bodyPr>
          <a:lstStyle/>
          <a:p>
            <a:pPr algn="just" fontAlgn="base"/>
            <a:r>
              <a:rPr lang="en-US" sz="3600" dirty="0" smtClean="0"/>
              <a:t>9. The water (Prevention and Control of Pollution) Act 1974</a:t>
            </a:r>
          </a:p>
          <a:p>
            <a:pPr algn="just" fontAlgn="base"/>
            <a:r>
              <a:rPr lang="en-US" sz="3600" dirty="0" smtClean="0"/>
              <a:t>10. The Air (Prevention and Control of Pollution) Act 1981</a:t>
            </a:r>
          </a:p>
          <a:p>
            <a:pPr algn="just" fontAlgn="base"/>
            <a:r>
              <a:rPr lang="en-US" sz="3600" dirty="0" smtClean="0"/>
              <a:t>11. Sick Industrial Companies (Special Provisions) Act 1985</a:t>
            </a:r>
          </a:p>
          <a:p>
            <a:pPr algn="just" fontAlgn="base"/>
            <a:r>
              <a:rPr lang="en-US" sz="3600" dirty="0" smtClean="0"/>
              <a:t>12. Environment Protection Act 1986</a:t>
            </a:r>
          </a:p>
          <a:p>
            <a:pPr algn="just" fontAlgn="base"/>
            <a:r>
              <a:rPr lang="en-US" sz="3600" dirty="0" smtClean="0"/>
              <a:t>13. Consumer Protection Act 1986</a:t>
            </a:r>
          </a:p>
          <a:p>
            <a:pPr algn="just" fontAlgn="base"/>
            <a:r>
              <a:rPr lang="en-US" sz="3600" dirty="0" smtClean="0"/>
              <a:t>14. Securities and Exchange Board of India Act 1992</a:t>
            </a:r>
          </a:p>
          <a:p>
            <a:pPr algn="just" fontAlgn="base"/>
            <a:r>
              <a:rPr lang="en-US" sz="3600" dirty="0" smtClean="0"/>
              <a:t>15. Different Taxation Laws.</a:t>
            </a:r>
            <a:endParaRPr lang="en-US" sz="36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pPr fontAlgn="base"/>
            <a:r>
              <a:rPr lang="en-US" sz="3200" b="1" dirty="0"/>
              <a:t>G. Social and Cultural Environment:</a:t>
            </a:r>
            <a:endParaRPr lang="en-US" sz="3200" dirty="0"/>
          </a:p>
          <a:p>
            <a:pPr fontAlgn="base"/>
            <a:r>
              <a:rPr lang="en-US" sz="3200" dirty="0"/>
              <a:t>Socio-cultural forces refer to the attitudes, beliefs, norms, values, lifestyles of individuals in a society. These forces can change the market dynamics and marketers can face both opportunities and threats from them. </a:t>
            </a:r>
            <a:endParaRPr lang="en-US" sz="3200" dirty="0" smtClean="0"/>
          </a:p>
          <a:p>
            <a:pPr fontAlgn="base"/>
            <a:endParaRPr lang="en-US" sz="3200" dirty="0" smtClean="0"/>
          </a:p>
          <a:p>
            <a:pPr fontAlgn="base"/>
            <a:r>
              <a:rPr lang="en-US" sz="3200" dirty="0" smtClean="0"/>
              <a:t>Some </a:t>
            </a:r>
            <a:r>
              <a:rPr lang="en-US" sz="3200" dirty="0"/>
              <a:t>of the important factors and influences operating in the social environment are the buying and consumption habits of people, their languages, beliefs and values, customs and traditions, tastes and preferences, education and all factors that affect the business.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24754"/>
          </a:xfrm>
          <a:prstGeom prst="rect">
            <a:avLst/>
          </a:prstGeom>
        </p:spPr>
        <p:txBody>
          <a:bodyPr wrap="square">
            <a:spAutoFit/>
          </a:bodyPr>
          <a:lstStyle/>
          <a:p>
            <a:pPr fontAlgn="base"/>
            <a:r>
              <a:rPr lang="en-US" sz="2800" dirty="0"/>
              <a:t>Understanding consumer needs is central to any marketing activity and those needs will often be heavily influenced by social and cultural factors. These cover a range of values, beliefs, attitudes and customs which characterize societies or social groups. Changes in lifestyle of people affect the marketing environment</a:t>
            </a:r>
            <a:r>
              <a:rPr lang="en-US" sz="2800" dirty="0" smtClean="0"/>
              <a:t>.</a:t>
            </a:r>
          </a:p>
          <a:p>
            <a:pPr fontAlgn="base"/>
            <a:endParaRPr lang="en-US" sz="2800" dirty="0"/>
          </a:p>
          <a:p>
            <a:pPr fontAlgn="base"/>
            <a:r>
              <a:rPr lang="en-US" sz="2800" dirty="0"/>
              <a:t>As health problems in people have increased because of significant changes in their lifestyle, they have become concerned about their food. They prefer to eat low fat, low or no cholesterol food. This is specially true for people above 40 years. To a great extent, social forces determine what customers buy, how they buy, where they buy, when they buy, and how they use the products.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57200" y="381000"/>
            <a:ext cx="8229600" cy="6172199"/>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382000" cy="5693866"/>
          </a:xfrm>
          <a:prstGeom prst="rect">
            <a:avLst/>
          </a:prstGeom>
        </p:spPr>
        <p:txBody>
          <a:bodyPr wrap="square">
            <a:spAutoFit/>
          </a:bodyPr>
          <a:lstStyle/>
          <a:p>
            <a:pPr algn="just"/>
            <a:r>
              <a:rPr lang="en-US" sz="2800" dirty="0"/>
              <a:t>In India, social environment is continuously changing. One of the most profound social changes in recent years is the large number of women entering the job market. </a:t>
            </a:r>
            <a:endParaRPr lang="en-US" sz="2800" dirty="0" smtClean="0"/>
          </a:p>
          <a:p>
            <a:pPr algn="just"/>
            <a:endParaRPr lang="en-US" sz="2800" dirty="0" smtClean="0"/>
          </a:p>
          <a:p>
            <a:pPr algn="just"/>
            <a:r>
              <a:rPr lang="en-US" sz="2800" dirty="0" smtClean="0"/>
              <a:t>They </a:t>
            </a:r>
            <a:r>
              <a:rPr lang="en-US" sz="2800" dirty="0"/>
              <a:t>have also created or greatly expended the demand for a wide range of products and services necessitated by their absence from the home. </a:t>
            </a:r>
            <a:endParaRPr lang="en-US" sz="2800" dirty="0" smtClean="0"/>
          </a:p>
          <a:p>
            <a:pPr algn="just"/>
            <a:endParaRPr lang="en-US" sz="2800" dirty="0" smtClean="0"/>
          </a:p>
          <a:p>
            <a:pPr algn="just"/>
            <a:r>
              <a:rPr lang="en-US" sz="2800" dirty="0" smtClean="0"/>
              <a:t>There </a:t>
            </a:r>
            <a:r>
              <a:rPr lang="en-US" sz="2800" dirty="0"/>
              <a:t>is a lot of change in quality-of-lifestyles and people are willing to have many durable consumer goods like TV., fridge, washing machines etc. even when they cannot afford them because of their availability on hire-purchase or </a:t>
            </a:r>
            <a:r>
              <a:rPr lang="en-US" sz="2800" dirty="0" err="1"/>
              <a:t>instalment</a:t>
            </a:r>
            <a:r>
              <a:rPr lang="en-US" sz="2800" dirty="0"/>
              <a:t> basis.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a:r>
              <a:rPr lang="en-US" sz="3600" dirty="0"/>
              <a:t>Culture influences every aspect of marketing. Marketing decisions are based on recognition of needs and wants of the customer, a function of customer perceptions. </a:t>
            </a:r>
            <a:endParaRPr lang="en-US" sz="3600" dirty="0" smtClean="0"/>
          </a:p>
          <a:p>
            <a:pPr algn="just"/>
            <a:endParaRPr lang="en-US" sz="3600" dirty="0" smtClean="0"/>
          </a:p>
          <a:p>
            <a:pPr algn="just"/>
            <a:r>
              <a:rPr lang="en-US" sz="3600" dirty="0" smtClean="0"/>
              <a:t>These </a:t>
            </a:r>
            <a:r>
              <a:rPr lang="en-US" sz="3600" dirty="0"/>
              <a:t>help in understanding of lifestyles and </a:t>
            </a:r>
            <a:r>
              <a:rPr lang="en-US" sz="3600" dirty="0" err="1"/>
              <a:t>behaviour</a:t>
            </a:r>
            <a:r>
              <a:rPr lang="en-US" sz="3600" dirty="0"/>
              <a:t> patterns as they have grown in the society’s culture in which the individual has been groomed. Thus a person’s perspective is generated, groomed and conditioned by culture.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229600" cy="6555641"/>
          </a:xfrm>
          <a:prstGeom prst="rect">
            <a:avLst/>
          </a:prstGeom>
        </p:spPr>
        <p:txBody>
          <a:bodyPr wrap="square">
            <a:spAutoFit/>
          </a:bodyPr>
          <a:lstStyle/>
          <a:p>
            <a:pPr fontAlgn="base"/>
            <a:r>
              <a:rPr lang="en-US" sz="2800" b="1" dirty="0"/>
              <a:t>The components of a macro-environment are</a:t>
            </a:r>
            <a:r>
              <a:rPr lang="en-US" sz="2800" b="1" dirty="0" smtClean="0"/>
              <a:t>:</a:t>
            </a:r>
          </a:p>
          <a:p>
            <a:pPr fontAlgn="base"/>
            <a:endParaRPr lang="en-US" sz="2800" dirty="0"/>
          </a:p>
          <a:p>
            <a:pPr marL="342900" indent="-342900" fontAlgn="base">
              <a:buAutoNum type="alphaLcParenBoth"/>
            </a:pPr>
            <a:r>
              <a:rPr lang="en-US" sz="2800" dirty="0" smtClean="0"/>
              <a:t>Demographic Environment</a:t>
            </a:r>
          </a:p>
          <a:p>
            <a:pPr marL="342900" indent="-342900" fontAlgn="base">
              <a:buAutoNum type="alphaLcParenBoth"/>
            </a:pPr>
            <a:endParaRPr lang="en-US" sz="2800" dirty="0"/>
          </a:p>
          <a:p>
            <a:pPr fontAlgn="base"/>
            <a:r>
              <a:rPr lang="en-US" sz="2800" dirty="0"/>
              <a:t>(b) Economic </a:t>
            </a:r>
            <a:r>
              <a:rPr lang="en-US" sz="2800" dirty="0" smtClean="0"/>
              <a:t>Environment</a:t>
            </a:r>
          </a:p>
          <a:p>
            <a:pPr fontAlgn="base"/>
            <a:endParaRPr lang="en-US" sz="2800" dirty="0"/>
          </a:p>
          <a:p>
            <a:pPr fontAlgn="base"/>
            <a:r>
              <a:rPr lang="en-US" sz="2800" dirty="0"/>
              <a:t>(c) Physical </a:t>
            </a:r>
            <a:r>
              <a:rPr lang="en-US" sz="2800" dirty="0" smtClean="0"/>
              <a:t>Environment</a:t>
            </a:r>
          </a:p>
          <a:p>
            <a:pPr fontAlgn="base"/>
            <a:endParaRPr lang="en-US" sz="2800" dirty="0"/>
          </a:p>
          <a:p>
            <a:pPr fontAlgn="base"/>
            <a:r>
              <a:rPr lang="en-US" sz="2800" dirty="0"/>
              <a:t>(d) Technological </a:t>
            </a:r>
            <a:r>
              <a:rPr lang="en-US" sz="2800" dirty="0" smtClean="0"/>
              <a:t>Environment</a:t>
            </a:r>
          </a:p>
          <a:p>
            <a:pPr fontAlgn="base"/>
            <a:endParaRPr lang="en-US" sz="2800" dirty="0"/>
          </a:p>
          <a:p>
            <a:pPr fontAlgn="base"/>
            <a:r>
              <a:rPr lang="en-US" sz="2800" dirty="0"/>
              <a:t>(e) Political </a:t>
            </a:r>
            <a:r>
              <a:rPr lang="en-US" sz="2800" dirty="0" smtClean="0"/>
              <a:t>Environment</a:t>
            </a:r>
          </a:p>
          <a:p>
            <a:pPr fontAlgn="base"/>
            <a:endParaRPr lang="en-US" sz="2800" dirty="0"/>
          </a:p>
          <a:p>
            <a:pPr fontAlgn="base"/>
            <a:r>
              <a:rPr lang="en-US" sz="2800" dirty="0"/>
              <a:t>(f) Legal </a:t>
            </a:r>
            <a:r>
              <a:rPr lang="en-US" sz="2800" dirty="0" smtClean="0"/>
              <a:t>Environment</a:t>
            </a:r>
          </a:p>
          <a:p>
            <a:pPr fontAlgn="base"/>
            <a:endParaRPr lang="en-US" sz="2800" dirty="0"/>
          </a:p>
          <a:p>
            <a:pPr fontAlgn="base"/>
            <a:r>
              <a:rPr lang="en-US" sz="2800" dirty="0"/>
              <a:t>(g) Social and Cultural Environment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6555641"/>
          </a:xfrm>
          <a:prstGeom prst="rect">
            <a:avLst/>
          </a:prstGeom>
        </p:spPr>
        <p:txBody>
          <a:bodyPr wrap="square">
            <a:spAutoFit/>
          </a:bodyPr>
          <a:lstStyle/>
          <a:p>
            <a:pPr fontAlgn="base"/>
            <a:r>
              <a:rPr lang="en-US" sz="2800" b="1" dirty="0"/>
              <a:t>A. Demographic Environment:</a:t>
            </a:r>
            <a:endParaRPr lang="en-US" sz="2800" dirty="0"/>
          </a:p>
          <a:p>
            <a:pPr fontAlgn="base"/>
            <a:r>
              <a:rPr lang="en-US" sz="2800" dirty="0"/>
              <a:t>Demography is the study of population characteristics that are used to describe consumers. Demographics tell marketers who are the current and potential customers, where are they, how many are likely to buy and what the market is selling. </a:t>
            </a:r>
            <a:endParaRPr lang="en-US" sz="2800" dirty="0" smtClean="0"/>
          </a:p>
          <a:p>
            <a:pPr fontAlgn="base"/>
            <a:endParaRPr lang="en-US" sz="2800" dirty="0" smtClean="0"/>
          </a:p>
          <a:p>
            <a:pPr fontAlgn="base"/>
            <a:r>
              <a:rPr lang="en-US" sz="2800" dirty="0" smtClean="0"/>
              <a:t>Demography </a:t>
            </a:r>
            <a:r>
              <a:rPr lang="en-US" sz="2800" dirty="0"/>
              <a:t>is the study of human populations in terms of size, density, location, age, sex, race, occupation and other statistics</a:t>
            </a:r>
            <a:r>
              <a:rPr lang="en-US" sz="2800" dirty="0" smtClean="0"/>
              <a:t>.</a:t>
            </a:r>
          </a:p>
          <a:p>
            <a:pPr fontAlgn="base"/>
            <a:endParaRPr lang="en-US" sz="2800" dirty="0"/>
          </a:p>
          <a:p>
            <a:pPr fontAlgn="base"/>
            <a:r>
              <a:rPr lang="en-US" sz="2800" dirty="0"/>
              <a:t>Marketers are keenly interested in studying the demography ethnic mix, educational level and standard of living of different cities, regions and nations because changes in demographic characteristics have a bearing on the way people live, spend their money and consume.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458200" cy="5509200"/>
          </a:xfrm>
          <a:prstGeom prst="rect">
            <a:avLst/>
          </a:prstGeom>
        </p:spPr>
        <p:txBody>
          <a:bodyPr wrap="square">
            <a:spAutoFit/>
          </a:bodyPr>
          <a:lstStyle/>
          <a:p>
            <a:pPr fontAlgn="base"/>
            <a:r>
              <a:rPr lang="en-US" sz="3200" b="1" dirty="0"/>
              <a:t>Income:</a:t>
            </a:r>
            <a:endParaRPr lang="en-US" sz="3200" dirty="0"/>
          </a:p>
          <a:p>
            <a:pPr fontAlgn="base"/>
            <a:r>
              <a:rPr lang="en-US" sz="3200" dirty="0"/>
              <a:t>Income determines purchasing power and status. Higher the income, higher is the purchasing power. Though education and occupation shapes one’s tastes and preferences, income provides the means to acquire that</a:t>
            </a:r>
            <a:r>
              <a:rPr lang="en-US" sz="3200" dirty="0" smtClean="0"/>
              <a:t>.</a:t>
            </a:r>
          </a:p>
          <a:p>
            <a:pPr fontAlgn="base"/>
            <a:endParaRPr lang="en-US" sz="3200" dirty="0"/>
          </a:p>
          <a:p>
            <a:pPr fontAlgn="base"/>
            <a:r>
              <a:rPr lang="en-US" sz="3200" b="1" dirty="0"/>
              <a:t>Life-style:</a:t>
            </a:r>
            <a:endParaRPr lang="en-US" sz="3200" dirty="0"/>
          </a:p>
          <a:p>
            <a:pPr fontAlgn="base"/>
            <a:r>
              <a:rPr lang="en-US" sz="3200" dirty="0"/>
              <a:t>It is the pattern of living expressed through their activities, interests and opinion. Life-style is affected by other factors of demography as well. Life-style affects a lot on the purchase decision and brand preferences.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610600" cy="6001643"/>
          </a:xfrm>
          <a:prstGeom prst="rect">
            <a:avLst/>
          </a:prstGeom>
        </p:spPr>
        <p:txBody>
          <a:bodyPr wrap="square">
            <a:spAutoFit/>
          </a:bodyPr>
          <a:lstStyle/>
          <a:p>
            <a:pPr fontAlgn="base"/>
            <a:r>
              <a:rPr lang="en-US" sz="3200" b="1" dirty="0"/>
              <a:t>Sex:</a:t>
            </a:r>
            <a:endParaRPr lang="en-US" sz="3200" dirty="0"/>
          </a:p>
          <a:p>
            <a:pPr fontAlgn="base"/>
            <a:r>
              <a:rPr lang="en-US" sz="3200" dirty="0"/>
              <a:t>Gender has always remained a very important factor for distinction. There are many companies which produce products and services separately for male and female</a:t>
            </a:r>
            <a:r>
              <a:rPr lang="en-US" sz="3200" dirty="0" smtClean="0"/>
              <a:t>.</a:t>
            </a:r>
          </a:p>
          <a:p>
            <a:pPr fontAlgn="base"/>
            <a:endParaRPr lang="en-US" sz="3200" dirty="0" smtClean="0"/>
          </a:p>
          <a:p>
            <a:pPr fontAlgn="base"/>
            <a:endParaRPr lang="en-US" sz="3200" dirty="0"/>
          </a:p>
          <a:p>
            <a:pPr fontAlgn="base"/>
            <a:r>
              <a:rPr lang="en-US" sz="3200" b="1" dirty="0"/>
              <a:t>Education:</a:t>
            </a:r>
            <a:endParaRPr lang="en-US" sz="3200" dirty="0"/>
          </a:p>
          <a:p>
            <a:pPr fontAlgn="base"/>
            <a:r>
              <a:rPr lang="en-US" sz="3200" dirty="0"/>
              <a:t>Education implies the status. Education also determines the income and occupation. With increase in education, the information is wider with the customers and hence their purchase decision process is also different. So the marketers group people on the basis of education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509200"/>
          </a:xfrm>
          <a:prstGeom prst="rect">
            <a:avLst/>
          </a:prstGeom>
        </p:spPr>
        <p:txBody>
          <a:bodyPr wrap="square">
            <a:spAutoFit/>
          </a:bodyPr>
          <a:lstStyle/>
          <a:p>
            <a:pPr fontAlgn="base"/>
            <a:r>
              <a:rPr lang="en-US" sz="3200" b="1" dirty="0"/>
              <a:t>Social Class:</a:t>
            </a:r>
            <a:endParaRPr lang="en-US" sz="3200" dirty="0"/>
          </a:p>
          <a:p>
            <a:pPr fontAlgn="base"/>
            <a:r>
              <a:rPr lang="en-US" sz="3200" dirty="0"/>
              <a:t>It is defined as the hierarchical division of the society into relatively distinct and homogeneous groups whose members have similar attitudes, values and lifestyle.</a:t>
            </a:r>
          </a:p>
          <a:p>
            <a:pPr fontAlgn="base"/>
            <a:endParaRPr lang="en-US" sz="3200" b="1" dirty="0" smtClean="0"/>
          </a:p>
          <a:p>
            <a:pPr fontAlgn="base"/>
            <a:r>
              <a:rPr lang="en-US" sz="3200" b="1" dirty="0" smtClean="0"/>
              <a:t>Occupation:</a:t>
            </a:r>
            <a:endParaRPr lang="en-US" sz="3200" dirty="0"/>
          </a:p>
          <a:p>
            <a:pPr fontAlgn="base"/>
            <a:r>
              <a:rPr lang="en-US" sz="3200" dirty="0"/>
              <a:t>This is very strongly associated with income and education. The type of work one does and the tastes of individuals influence one’s values, life-style etc. Media preferences, hobbies and shopping patterns are also influenced by occupational class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262979"/>
          </a:xfrm>
          <a:prstGeom prst="rect">
            <a:avLst/>
          </a:prstGeom>
        </p:spPr>
        <p:txBody>
          <a:bodyPr wrap="square">
            <a:spAutoFit/>
          </a:bodyPr>
          <a:lstStyle/>
          <a:p>
            <a:pPr fontAlgn="base"/>
            <a:r>
              <a:rPr lang="en-US" sz="2800" b="1" dirty="0"/>
              <a:t>Age:</a:t>
            </a:r>
            <a:endParaRPr lang="en-US" sz="2800" dirty="0"/>
          </a:p>
          <a:p>
            <a:pPr fontAlgn="base"/>
            <a:r>
              <a:rPr lang="en-US" sz="2800" dirty="0"/>
              <a:t>Demographic variables help in distinguishing buyers, that is, people having homogenous needs according to their specific wants, preferences and usages. For instance, teenagers usually have similar needs. Therefore, marketers develop products to target specific age groups</a:t>
            </a:r>
            <a:r>
              <a:rPr lang="en-US" sz="2800" dirty="0" smtClean="0"/>
              <a:t>.</a:t>
            </a:r>
          </a:p>
          <a:p>
            <a:pPr fontAlgn="base"/>
            <a:endParaRPr lang="en-US" sz="2800" dirty="0" smtClean="0"/>
          </a:p>
          <a:p>
            <a:pPr fontAlgn="base"/>
            <a:endParaRPr lang="en-US" sz="2800" dirty="0"/>
          </a:p>
          <a:p>
            <a:pPr fontAlgn="base"/>
            <a:r>
              <a:rPr lang="en-US" sz="2800" dirty="0"/>
              <a:t>The youth are being targeted through advertisements and promotional campaigns, stores are being designed with ‘youthful’ features, youth events are being sponsored, and even new technology is developed with their tastes in mind.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46</TotalTime>
  <Words>2254</Words>
  <Application>Microsoft Office PowerPoint</Application>
  <PresentationFormat>On-screen Show (4:3)</PresentationFormat>
  <Paragraphs>184</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Equity</vt:lpstr>
      <vt:lpstr>Factors of Macro Environment</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of Macro Environment</dc:title>
  <dc:creator>Ashutosh</dc:creator>
  <cp:lastModifiedBy>Ashutosh</cp:lastModifiedBy>
  <cp:revision>8</cp:revision>
  <dcterms:created xsi:type="dcterms:W3CDTF">2020-04-23T05:30:17Z</dcterms:created>
  <dcterms:modified xsi:type="dcterms:W3CDTF">2020-04-24T14:59:30Z</dcterms:modified>
</cp:coreProperties>
</file>