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903AB48-4778-49ED-A4FA-E0AAFF9EBCC0}"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4A3DF8E-F52B-473E-BEBD-8451A39AE6A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903AB48-4778-49ED-A4FA-E0AAFF9EBCC0}"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A3DF8E-F52B-473E-BEBD-8451A39AE6A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903AB48-4778-49ED-A4FA-E0AAFF9EBCC0}"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A3DF8E-F52B-473E-BEBD-8451A39AE6A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903AB48-4778-49ED-A4FA-E0AAFF9EBCC0}"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A3DF8E-F52B-473E-BEBD-8451A39AE6A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903AB48-4778-49ED-A4FA-E0AAFF9EBCC0}"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4A3DF8E-F52B-473E-BEBD-8451A39AE6A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903AB48-4778-49ED-A4FA-E0AAFF9EBCC0}"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A3DF8E-F52B-473E-BEBD-8451A39AE6A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903AB48-4778-49ED-A4FA-E0AAFF9EBCC0}"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A3DF8E-F52B-473E-BEBD-8451A39AE6A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903AB48-4778-49ED-A4FA-E0AAFF9EBCC0}"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A3DF8E-F52B-473E-BEBD-8451A39AE6A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03AB48-4778-49ED-A4FA-E0AAFF9EBCC0}"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A3DF8E-F52B-473E-BEBD-8451A39AE6A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903AB48-4778-49ED-A4FA-E0AAFF9EBCC0}"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A3DF8E-F52B-473E-BEBD-8451A39AE6A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903AB48-4778-49ED-A4FA-E0AAFF9EBCC0}"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4A3DF8E-F52B-473E-BEBD-8451A39AE6A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903AB48-4778-49ED-A4FA-E0AAFF9EBCC0}"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4A3DF8E-F52B-473E-BEBD-8451A39AE6A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marketing91.com/marketing-strategy-shell-shell/" TargetMode="External"/><Relationship Id="rId2" Type="http://schemas.openxmlformats.org/officeDocument/2006/relationships/hyperlink" Target="https://www.marketing91.com/marketing-mix-british-petroleum/" TargetMode="External"/><Relationship Id="rId1" Type="http://schemas.openxmlformats.org/officeDocument/2006/relationships/slideLayout" Target="../slideLayouts/slideLayout7.xml"/><Relationship Id="rId4" Type="http://schemas.openxmlformats.org/officeDocument/2006/relationships/hyperlink" Target="https://www.marketing91.com/difference-between-goods-and-service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marketing91.com/bundling/" TargetMode="External"/><Relationship Id="rId2" Type="http://schemas.openxmlformats.org/officeDocument/2006/relationships/hyperlink" Target="https://www.marketing91.com/individual-marketing/"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https://www.marketing91.com/swot-analysis-general-motors/" TargetMode="External"/><Relationship Id="rId3" Type="http://schemas.openxmlformats.org/officeDocument/2006/relationships/hyperlink" Target="https://www.marketing91.com/product-mix-product-line/" TargetMode="External"/><Relationship Id="rId7" Type="http://schemas.openxmlformats.org/officeDocument/2006/relationships/hyperlink" Target="https://www.marketing91.com/swot-analysis-of-volkswagen/" TargetMode="External"/><Relationship Id="rId2" Type="http://schemas.openxmlformats.org/officeDocument/2006/relationships/hyperlink" Target="https://www.marketing91.com/what-is-a-product/" TargetMode="External"/><Relationship Id="rId1" Type="http://schemas.openxmlformats.org/officeDocument/2006/relationships/slideLayout" Target="../slideLayouts/slideLayout7.xml"/><Relationship Id="rId6" Type="http://schemas.openxmlformats.org/officeDocument/2006/relationships/hyperlink" Target="https://www.marketing91.com/swot-analysis-of-automobile-industry/" TargetMode="External"/><Relationship Id="rId11" Type="http://schemas.openxmlformats.org/officeDocument/2006/relationships/hyperlink" Target="https://www.marketing91.com/pricing/" TargetMode="External"/><Relationship Id="rId5" Type="http://schemas.openxmlformats.org/officeDocument/2006/relationships/hyperlink" Target="https://www.marketing91.com/swot-analysis-of-hindustan-unilever/" TargetMode="External"/><Relationship Id="rId10" Type="http://schemas.openxmlformats.org/officeDocument/2006/relationships/hyperlink" Target="https://www.marketing91.com/pricing-strategies/" TargetMode="External"/><Relationship Id="rId4" Type="http://schemas.openxmlformats.org/officeDocument/2006/relationships/hyperlink" Target="https://www.marketing91.com/types-of-products/" TargetMode="External"/><Relationship Id="rId9" Type="http://schemas.openxmlformats.org/officeDocument/2006/relationships/hyperlink" Target="https://www.marketing91.com/strategic-business-unit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marketing91.com/swot-analysis-target/" TargetMode="External"/><Relationship Id="rId2" Type="http://schemas.openxmlformats.org/officeDocument/2006/relationships/hyperlink" Target="https://www.marketing91.com/swot-analysis-philips/" TargetMode="External"/><Relationship Id="rId1" Type="http://schemas.openxmlformats.org/officeDocument/2006/relationships/slideLayout" Target="../slideLayouts/slideLayout7.xml"/><Relationship Id="rId4" Type="http://schemas.openxmlformats.org/officeDocument/2006/relationships/hyperlink" Target="https://www.marketing91.com/types-of-market/"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www.marketing91.com/marketing-mix-hyundai-motors/"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marketing91.com/marketing-mix-of-gillette/" TargetMode="External"/><Relationship Id="rId2" Type="http://schemas.openxmlformats.org/officeDocument/2006/relationships/hyperlink" Target="https://www.marketing91.com/swot-analysis-hewlett-packard/"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4876800"/>
            <a:ext cx="7467600" cy="1600200"/>
          </a:xfrm>
        </p:spPr>
        <p:txBody>
          <a:bodyPr>
            <a:normAutofit fontScale="92500" lnSpcReduction="2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dirty="0"/>
              <a:t>Product Mix pricing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1"/>
            <a:ext cx="8534400" cy="4893647"/>
          </a:xfrm>
          <a:prstGeom prst="rect">
            <a:avLst/>
          </a:prstGeom>
        </p:spPr>
        <p:txBody>
          <a:bodyPr wrap="square">
            <a:spAutoFit/>
          </a:bodyPr>
          <a:lstStyle/>
          <a:p>
            <a:r>
              <a:rPr lang="en-US" sz="2400" dirty="0"/>
              <a:t>5) By Product pricing</a:t>
            </a:r>
          </a:p>
          <a:p>
            <a:r>
              <a:rPr lang="en-US" sz="2400" dirty="0"/>
              <a:t>By product pricing can simple be explained with the example of Crude oil. Companies like </a:t>
            </a:r>
            <a:r>
              <a:rPr lang="en-US" sz="2400" dirty="0">
                <a:hlinkClick r:id="rId2"/>
              </a:rPr>
              <a:t>British Petroleum</a:t>
            </a:r>
            <a:r>
              <a:rPr lang="en-US" sz="2400" dirty="0"/>
              <a:t> and </a:t>
            </a:r>
            <a:r>
              <a:rPr lang="en-US" sz="2400" dirty="0">
                <a:hlinkClick r:id="rId3"/>
              </a:rPr>
              <a:t>Shell</a:t>
            </a:r>
            <a:r>
              <a:rPr lang="en-US" sz="2400" dirty="0"/>
              <a:t> deal in a lot of Crude Oil and these companies also provide the finished </a:t>
            </a:r>
            <a:r>
              <a:rPr lang="en-US" sz="2400" dirty="0">
                <a:hlinkClick r:id="rId4"/>
              </a:rPr>
              <a:t>goods</a:t>
            </a:r>
            <a:r>
              <a:rPr lang="en-US" sz="2400" dirty="0"/>
              <a:t> like oil and petrol. </a:t>
            </a:r>
            <a:endParaRPr lang="en-US" sz="2400" dirty="0" smtClean="0"/>
          </a:p>
          <a:p>
            <a:endParaRPr lang="en-US" sz="2400" dirty="0" smtClean="0"/>
          </a:p>
          <a:p>
            <a:r>
              <a:rPr lang="en-US" sz="2400" dirty="0" smtClean="0"/>
              <a:t>So </a:t>
            </a:r>
            <a:r>
              <a:rPr lang="en-US" sz="2400" dirty="0"/>
              <a:t>the pricing of the raw material as well as its by product is kept different. Generally, it is kept on the basis of cost of production of the by product. </a:t>
            </a:r>
            <a:endParaRPr lang="en-US" sz="2400" dirty="0" smtClean="0"/>
          </a:p>
          <a:p>
            <a:endParaRPr lang="en-US" sz="2400" dirty="0" smtClean="0"/>
          </a:p>
          <a:p>
            <a:r>
              <a:rPr lang="en-US" sz="2400" dirty="0" smtClean="0"/>
              <a:t>A </a:t>
            </a:r>
            <a:r>
              <a:rPr lang="en-US" sz="2400" dirty="0"/>
              <a:t>similar pricing is observed in coconut oil production where the remaining coconut is rich in </a:t>
            </a:r>
            <a:r>
              <a:rPr lang="en-US" sz="2400" dirty="0" err="1"/>
              <a:t>fibre</a:t>
            </a:r>
            <a:r>
              <a:rPr lang="en-US" sz="2400" dirty="0"/>
              <a:t> and can be used as </a:t>
            </a:r>
            <a:r>
              <a:rPr lang="en-US" sz="2400" dirty="0" err="1"/>
              <a:t>fertiliser</a:t>
            </a:r>
            <a:r>
              <a:rPr lang="en-US" sz="2400" dirty="0"/>
              <a:t>. </a:t>
            </a:r>
            <a:endParaRPr lang="en-US" sz="2400" dirty="0" smtClean="0"/>
          </a:p>
          <a:p>
            <a:endParaRPr lang="en-US" sz="2400" dirty="0" smtClean="0"/>
          </a:p>
          <a:p>
            <a:r>
              <a:rPr lang="en-US" sz="2400" dirty="0" smtClean="0"/>
              <a:t>Sugarcane </a:t>
            </a:r>
            <a:r>
              <a:rPr lang="en-US" sz="2400" dirty="0"/>
              <a:t>is used to make Sugar but after making sugar, the cane is sold off to building material manufacturers and sold off as Wood material.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016758"/>
          </a:xfrm>
          <a:prstGeom prst="rect">
            <a:avLst/>
          </a:prstGeom>
        </p:spPr>
        <p:txBody>
          <a:bodyPr wrap="square">
            <a:spAutoFit/>
          </a:bodyPr>
          <a:lstStyle/>
          <a:p>
            <a:pPr algn="ctr"/>
            <a:endParaRPr lang="en-US" sz="8000" dirty="0" smtClean="0"/>
          </a:p>
          <a:p>
            <a:pPr algn="ctr"/>
            <a:endParaRPr lang="en-US" sz="8000" dirty="0" smtClean="0"/>
          </a:p>
          <a:p>
            <a:pPr algn="ctr"/>
            <a:r>
              <a:rPr lang="en-US" sz="8000" dirty="0" smtClean="0"/>
              <a:t>6</a:t>
            </a:r>
            <a:r>
              <a:rPr lang="en-US" sz="8000" dirty="0"/>
              <a:t>) Product bundling pricing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86309"/>
          </a:xfrm>
          <a:prstGeom prst="rect">
            <a:avLst/>
          </a:prstGeom>
        </p:spPr>
        <p:txBody>
          <a:bodyPr wrap="square">
            <a:spAutoFit/>
          </a:bodyPr>
          <a:lstStyle/>
          <a:p>
            <a:pPr algn="just"/>
            <a:r>
              <a:rPr lang="en-US" sz="4400" dirty="0"/>
              <a:t>Generally most product line prices deal with an </a:t>
            </a:r>
            <a:r>
              <a:rPr lang="en-US" sz="4400" dirty="0">
                <a:hlinkClick r:id="rId2"/>
              </a:rPr>
              <a:t>individual</a:t>
            </a:r>
            <a:r>
              <a:rPr lang="en-US" sz="4400" dirty="0"/>
              <a:t> product but a product </a:t>
            </a:r>
            <a:r>
              <a:rPr lang="en-US" sz="4400" dirty="0">
                <a:hlinkClick r:id="rId3"/>
              </a:rPr>
              <a:t>bundling</a:t>
            </a:r>
            <a:r>
              <a:rPr lang="en-US" sz="4400" dirty="0"/>
              <a:t> price deals with the combination of multiple products. </a:t>
            </a:r>
            <a:endParaRPr lang="en-US" sz="4400" dirty="0" smtClean="0"/>
          </a:p>
          <a:p>
            <a:pPr algn="just"/>
            <a:endParaRPr lang="en-US" sz="4400" dirty="0" smtClean="0"/>
          </a:p>
          <a:p>
            <a:pPr algn="just"/>
            <a:r>
              <a:rPr lang="en-US" sz="4400" dirty="0" smtClean="0"/>
              <a:t>On </a:t>
            </a:r>
            <a:r>
              <a:rPr lang="en-US" sz="4400" dirty="0"/>
              <a:t>any given weekend, you will see the magic of Product bundling price whenever you see the promotional section of your newspaper</a:t>
            </a:r>
            <a:r>
              <a:rPr lang="en-US" sz="4400" dirty="0" smtClean="0"/>
              <a:t>.</a:t>
            </a:r>
            <a:endParaRPr lang="en-US" sz="4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186309"/>
          </a:xfrm>
          <a:prstGeom prst="rect">
            <a:avLst/>
          </a:prstGeom>
        </p:spPr>
        <p:txBody>
          <a:bodyPr wrap="square">
            <a:spAutoFit/>
          </a:bodyPr>
          <a:lstStyle/>
          <a:p>
            <a:pPr algn="just"/>
            <a:r>
              <a:rPr lang="en-US" sz="3600" dirty="0" smtClean="0"/>
              <a:t>One retail store or another will be offering 1 packet of Oil free with 2 packets or 1 jeans free on the purchase of 2 shirts, so on and so forth. </a:t>
            </a:r>
            <a:endParaRPr lang="en-US" sz="3600" dirty="0" smtClean="0"/>
          </a:p>
          <a:p>
            <a:pPr algn="just"/>
            <a:endParaRPr lang="en-US" sz="3600" dirty="0" smtClean="0"/>
          </a:p>
          <a:p>
            <a:pPr algn="just"/>
            <a:r>
              <a:rPr lang="en-US" sz="3600" dirty="0" smtClean="0"/>
              <a:t>This </a:t>
            </a:r>
            <a:r>
              <a:rPr lang="en-US" sz="3600" dirty="0" smtClean="0"/>
              <a:t>is a kind of product mix pricing which is used to push more product in the market at a lower price point. </a:t>
            </a:r>
            <a:endParaRPr lang="en-US" sz="3600" dirty="0" smtClean="0"/>
          </a:p>
          <a:p>
            <a:pPr algn="just"/>
            <a:endParaRPr lang="en-US" sz="3600" dirty="0" smtClean="0"/>
          </a:p>
          <a:p>
            <a:pPr algn="just"/>
            <a:r>
              <a:rPr lang="en-US" sz="3600" dirty="0" smtClean="0"/>
              <a:t>The </a:t>
            </a:r>
            <a:r>
              <a:rPr lang="en-US" sz="3600" dirty="0" smtClean="0"/>
              <a:t>margins are lesser but the cash movement is much faster, thereby giving liquidity to the brand.  It is a </a:t>
            </a:r>
            <a:r>
              <a:rPr lang="en-US" sz="3600" dirty="0" err="1" smtClean="0"/>
              <a:t>favourite</a:t>
            </a:r>
            <a:r>
              <a:rPr lang="en-US" sz="3600" dirty="0" smtClean="0"/>
              <a:t> tactic of start-up brands.</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4893647"/>
          </a:xfrm>
          <a:prstGeom prst="rect">
            <a:avLst/>
          </a:prstGeom>
        </p:spPr>
        <p:txBody>
          <a:bodyPr wrap="square">
            <a:spAutoFit/>
          </a:bodyPr>
          <a:lstStyle/>
          <a:p>
            <a:pPr algn="just"/>
            <a:r>
              <a:rPr lang="en-US" sz="2400" dirty="0"/>
              <a:t>The </a:t>
            </a:r>
            <a:r>
              <a:rPr lang="en-US" sz="2400" dirty="0">
                <a:hlinkClick r:id="rId2"/>
              </a:rPr>
              <a:t>product</a:t>
            </a:r>
            <a:r>
              <a:rPr lang="en-US" sz="2400" dirty="0"/>
              <a:t> mix constitutes not only a single </a:t>
            </a:r>
            <a:r>
              <a:rPr lang="en-US" sz="2400" dirty="0">
                <a:hlinkClick r:id="rId3"/>
              </a:rPr>
              <a:t>product line</a:t>
            </a:r>
            <a:r>
              <a:rPr lang="en-US" sz="2400" dirty="0"/>
              <a:t> but all the </a:t>
            </a:r>
            <a:r>
              <a:rPr lang="en-US" sz="2400" dirty="0">
                <a:hlinkClick r:id="rId4"/>
              </a:rPr>
              <a:t>products</a:t>
            </a:r>
            <a:r>
              <a:rPr lang="en-US" sz="2400" dirty="0"/>
              <a:t> within an organization. A company like </a:t>
            </a:r>
            <a:r>
              <a:rPr lang="en-US" sz="2400" dirty="0">
                <a:hlinkClick r:id="rId5"/>
              </a:rPr>
              <a:t>HUL</a:t>
            </a:r>
            <a:r>
              <a:rPr lang="en-US" sz="2400" dirty="0"/>
              <a:t> or P&amp;G or even top </a:t>
            </a:r>
            <a:r>
              <a:rPr lang="en-US" sz="2400" dirty="0">
                <a:hlinkClick r:id="rId6"/>
              </a:rPr>
              <a:t>automobile</a:t>
            </a:r>
            <a:r>
              <a:rPr lang="en-US" sz="2400" dirty="0"/>
              <a:t> companies like </a:t>
            </a:r>
            <a:r>
              <a:rPr lang="en-US" sz="2400" dirty="0">
                <a:hlinkClick r:id="rId7"/>
              </a:rPr>
              <a:t>Volkswagen</a:t>
            </a:r>
            <a:r>
              <a:rPr lang="en-US" sz="2400" dirty="0"/>
              <a:t> or </a:t>
            </a:r>
            <a:r>
              <a:rPr lang="en-US" sz="2400" dirty="0">
                <a:hlinkClick r:id="rId8"/>
              </a:rPr>
              <a:t>General motors</a:t>
            </a:r>
            <a:r>
              <a:rPr lang="en-US" sz="2400" dirty="0"/>
              <a:t> have multiple product lines and many </a:t>
            </a:r>
            <a:r>
              <a:rPr lang="en-US" sz="2400" dirty="0">
                <a:hlinkClick r:id="rId9"/>
              </a:rPr>
              <a:t>strategic business units</a:t>
            </a:r>
            <a:r>
              <a:rPr lang="en-US" sz="2400" dirty="0"/>
              <a:t> in their organization structure. </a:t>
            </a:r>
            <a:endParaRPr lang="en-US" sz="2400" dirty="0" smtClean="0"/>
          </a:p>
          <a:p>
            <a:pPr algn="just"/>
            <a:endParaRPr lang="en-US" sz="2400" dirty="0" smtClean="0"/>
          </a:p>
          <a:p>
            <a:pPr algn="just"/>
            <a:r>
              <a:rPr lang="en-US" sz="2400" dirty="0" smtClean="0"/>
              <a:t>Each </a:t>
            </a:r>
            <a:r>
              <a:rPr lang="en-US" sz="2400" dirty="0"/>
              <a:t>product within the structure forms a part of the product mix. In essence, multiple product lines forms the complete product mix</a:t>
            </a:r>
            <a:r>
              <a:rPr lang="en-US" sz="2400" dirty="0" smtClean="0"/>
              <a:t>.</a:t>
            </a:r>
          </a:p>
          <a:p>
            <a:pPr algn="just"/>
            <a:endParaRPr lang="en-US" sz="2400" dirty="0" smtClean="0"/>
          </a:p>
          <a:p>
            <a:pPr algn="just"/>
            <a:endParaRPr lang="en-US" sz="2400" dirty="0"/>
          </a:p>
          <a:p>
            <a:pPr algn="just"/>
            <a:r>
              <a:rPr lang="en-US" sz="2400" dirty="0"/>
              <a:t>Thus, when we have to decide the product mix </a:t>
            </a:r>
            <a:r>
              <a:rPr lang="en-US" sz="2400" dirty="0">
                <a:hlinkClick r:id="rId10"/>
              </a:rPr>
              <a:t>pricing</a:t>
            </a:r>
            <a:r>
              <a:rPr lang="en-US" sz="2400" dirty="0"/>
              <a:t>, we have to decide the effect on the overall </a:t>
            </a:r>
            <a:r>
              <a:rPr lang="en-US" sz="2400" dirty="0">
                <a:hlinkClick r:id="rId11"/>
              </a:rPr>
              <a:t>pricing</a:t>
            </a:r>
            <a:r>
              <a:rPr lang="en-US" sz="2400" dirty="0"/>
              <a:t> and the ripple it will create on multiple product lines.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05800" cy="3416320"/>
          </a:xfrm>
          <a:prstGeom prst="rect">
            <a:avLst/>
          </a:prstGeom>
        </p:spPr>
        <p:txBody>
          <a:bodyPr wrap="square">
            <a:spAutoFit/>
          </a:bodyPr>
          <a:lstStyle/>
          <a:p>
            <a:r>
              <a:rPr lang="en-US" sz="5400" dirty="0"/>
              <a:t>Let us discuss each type of product mix pricing in detail</a:t>
            </a:r>
            <a:r>
              <a:rPr lang="en-US" sz="5400" dirty="0" smtClean="0"/>
              <a:t>.</a:t>
            </a:r>
          </a:p>
          <a:p>
            <a:endParaRPr lang="en-US" sz="5400" dirty="0"/>
          </a:p>
          <a:p>
            <a:r>
              <a:rPr lang="en-US" sz="5400" dirty="0"/>
              <a:t>1) Product line pricing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6494085"/>
          </a:xfrm>
          <a:prstGeom prst="rect">
            <a:avLst/>
          </a:prstGeom>
        </p:spPr>
        <p:txBody>
          <a:bodyPr wrap="square">
            <a:spAutoFit/>
          </a:bodyPr>
          <a:lstStyle/>
          <a:p>
            <a:pPr algn="just"/>
            <a:r>
              <a:rPr lang="en-US" sz="3200" dirty="0"/>
              <a:t>Product line pricing is used when the prices within the product line is kept variant so that the customer purchases one or the other product within the product line</a:t>
            </a:r>
            <a:r>
              <a:rPr lang="en-US" sz="3200" dirty="0" smtClean="0"/>
              <a:t>.</a:t>
            </a:r>
          </a:p>
          <a:p>
            <a:pPr algn="just"/>
            <a:endParaRPr lang="en-US" sz="3200" dirty="0" smtClean="0"/>
          </a:p>
          <a:p>
            <a:pPr algn="just"/>
            <a:r>
              <a:rPr lang="en-US" sz="3200" dirty="0" smtClean="0"/>
              <a:t> </a:t>
            </a:r>
            <a:r>
              <a:rPr lang="en-US" sz="3200" dirty="0"/>
              <a:t>If </a:t>
            </a:r>
            <a:r>
              <a:rPr lang="en-US" sz="3200" dirty="0">
                <a:hlinkClick r:id="rId2"/>
              </a:rPr>
              <a:t>Philips</a:t>
            </a:r>
            <a:r>
              <a:rPr lang="en-US" sz="3200" dirty="0"/>
              <a:t> has a line of Mixer grinders, then it will have one in the lower range, one in the medium range and one in the higher range, so that it can satisfy each type of customer. </a:t>
            </a:r>
            <a:endParaRPr lang="en-US" sz="3200" dirty="0" smtClean="0"/>
          </a:p>
          <a:p>
            <a:pPr algn="just"/>
            <a:endParaRPr lang="en-US" sz="3200" dirty="0" smtClean="0"/>
          </a:p>
          <a:p>
            <a:pPr algn="just"/>
            <a:r>
              <a:rPr lang="en-US" sz="3200" dirty="0" smtClean="0"/>
              <a:t>When </a:t>
            </a:r>
            <a:r>
              <a:rPr lang="en-US" sz="3200" dirty="0"/>
              <a:t>you want to plan product mix pricing, you have to ensure that </a:t>
            </a:r>
            <a:r>
              <a:rPr lang="en-US" sz="3200" dirty="0">
                <a:hlinkClick r:id="rId3"/>
              </a:rPr>
              <a:t>target</a:t>
            </a:r>
            <a:r>
              <a:rPr lang="en-US" sz="3200" dirty="0"/>
              <a:t> </a:t>
            </a:r>
            <a:r>
              <a:rPr lang="en-US" sz="3200" dirty="0">
                <a:hlinkClick r:id="rId4"/>
              </a:rPr>
              <a:t>markets</a:t>
            </a:r>
            <a:r>
              <a:rPr lang="en-US" sz="3200" dirty="0"/>
              <a:t> of the complete product line are covered.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82000" cy="6494085"/>
          </a:xfrm>
          <a:prstGeom prst="rect">
            <a:avLst/>
          </a:prstGeom>
        </p:spPr>
        <p:txBody>
          <a:bodyPr wrap="square">
            <a:spAutoFit/>
          </a:bodyPr>
          <a:lstStyle/>
          <a:p>
            <a:r>
              <a:rPr lang="en-US" sz="3200" dirty="0"/>
              <a:t>2) Optional feature pricing</a:t>
            </a:r>
          </a:p>
          <a:p>
            <a:r>
              <a:rPr lang="en-US" sz="3200" dirty="0"/>
              <a:t>Many a times, an </a:t>
            </a:r>
            <a:r>
              <a:rPr lang="en-US" sz="3200" dirty="0" err="1"/>
              <a:t>organisation</a:t>
            </a:r>
            <a:r>
              <a:rPr lang="en-US" sz="3200" dirty="0"/>
              <a:t> charges extra for an added feature that it provides and the prices are kept on the basis of the feature which is being provided. </a:t>
            </a:r>
            <a:endParaRPr lang="en-US" sz="3200" dirty="0" smtClean="0"/>
          </a:p>
          <a:p>
            <a:endParaRPr lang="en-US" sz="3200" dirty="0" smtClean="0"/>
          </a:p>
          <a:p>
            <a:r>
              <a:rPr lang="en-US" sz="3200" dirty="0" smtClean="0"/>
              <a:t>Hotels </a:t>
            </a:r>
            <a:r>
              <a:rPr lang="en-US" sz="3200" dirty="0"/>
              <a:t>and resorts will charge more for Scenery facing views. </a:t>
            </a:r>
            <a:endParaRPr lang="en-US" sz="3200" dirty="0" smtClean="0"/>
          </a:p>
          <a:p>
            <a:endParaRPr lang="en-US" sz="3200" dirty="0" smtClean="0"/>
          </a:p>
          <a:p>
            <a:r>
              <a:rPr lang="en-US" sz="3200" dirty="0" smtClean="0"/>
              <a:t>Similarly </a:t>
            </a:r>
            <a:r>
              <a:rPr lang="en-US" sz="3200" dirty="0"/>
              <a:t>in core products, products like the </a:t>
            </a:r>
            <a:r>
              <a:rPr lang="en-US" sz="3200" dirty="0">
                <a:hlinkClick r:id="rId2"/>
              </a:rPr>
              <a:t>Hyundai</a:t>
            </a:r>
            <a:r>
              <a:rPr lang="en-US" sz="3200" dirty="0"/>
              <a:t> I20 come in 3 variants – </a:t>
            </a:r>
            <a:r>
              <a:rPr lang="en-US" sz="3200" dirty="0" err="1"/>
              <a:t>Asta</a:t>
            </a:r>
            <a:r>
              <a:rPr lang="en-US" sz="3200" dirty="0"/>
              <a:t>, Magna and </a:t>
            </a:r>
            <a:r>
              <a:rPr lang="en-US" sz="3200" dirty="0" err="1"/>
              <a:t>Sportz</a:t>
            </a:r>
            <a:r>
              <a:rPr lang="en-US" sz="3200" dirty="0"/>
              <a:t>, each of them cheaper then the previous one based on the features they provide (</a:t>
            </a:r>
            <a:r>
              <a:rPr lang="en-US" sz="3200" dirty="0" err="1"/>
              <a:t>Asta</a:t>
            </a:r>
            <a:r>
              <a:rPr lang="en-US" sz="3200" dirty="0"/>
              <a:t> being the costliest). As the features increase, so thus the pricing.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3139321"/>
          </a:xfrm>
          <a:prstGeom prst="rect">
            <a:avLst/>
          </a:prstGeom>
        </p:spPr>
        <p:txBody>
          <a:bodyPr wrap="square">
            <a:spAutoFit/>
          </a:bodyPr>
          <a:lstStyle/>
          <a:p>
            <a:endParaRPr lang="en-US" sz="6600" dirty="0" smtClean="0"/>
          </a:p>
          <a:p>
            <a:endParaRPr lang="en-US" sz="6600" dirty="0" smtClean="0"/>
          </a:p>
          <a:p>
            <a:r>
              <a:rPr lang="en-US" sz="6600" dirty="0" smtClean="0"/>
              <a:t>3</a:t>
            </a:r>
            <a:r>
              <a:rPr lang="en-US" sz="6600" dirty="0"/>
              <a:t>) Captive product pricing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228600"/>
            <a:ext cx="8534400" cy="5693866"/>
          </a:xfrm>
          <a:prstGeom prst="rect">
            <a:avLst/>
          </a:prstGeom>
        </p:spPr>
        <p:txBody>
          <a:bodyPr wrap="square">
            <a:spAutoFit/>
          </a:bodyPr>
          <a:lstStyle/>
          <a:p>
            <a:pPr algn="just"/>
            <a:r>
              <a:rPr lang="en-US" sz="2800" dirty="0"/>
              <a:t>It is a smart  </a:t>
            </a:r>
            <a:r>
              <a:rPr lang="en-US" sz="2800" dirty="0" err="1"/>
              <a:t>manoeuvre</a:t>
            </a:r>
            <a:r>
              <a:rPr lang="en-US" sz="2800" dirty="0"/>
              <a:t> by the likes of </a:t>
            </a:r>
            <a:r>
              <a:rPr lang="en-US" sz="2800" dirty="0">
                <a:hlinkClick r:id="rId2"/>
              </a:rPr>
              <a:t>Hewlett Packard</a:t>
            </a:r>
            <a:r>
              <a:rPr lang="en-US" sz="2800" dirty="0"/>
              <a:t> and </a:t>
            </a:r>
            <a:r>
              <a:rPr lang="en-US" sz="2800" dirty="0">
                <a:hlinkClick r:id="rId3"/>
              </a:rPr>
              <a:t>Gillette</a:t>
            </a:r>
            <a:r>
              <a:rPr lang="en-US" sz="2800" dirty="0"/>
              <a:t> which are dominating their respective markets. These companies have introduced the main product at very low cost (Printers and Razors) and they are selling the supporting products or the ancillary products at a good margin. Printers do not work without cartridge refill and Razors do not work without blades. </a:t>
            </a:r>
            <a:endParaRPr lang="en-US" sz="2800" dirty="0" smtClean="0"/>
          </a:p>
          <a:p>
            <a:pPr algn="just"/>
            <a:endParaRPr lang="en-US" sz="2800" dirty="0" smtClean="0"/>
          </a:p>
          <a:p>
            <a:pPr algn="just"/>
            <a:r>
              <a:rPr lang="en-US" sz="2800" dirty="0" smtClean="0"/>
              <a:t>So </a:t>
            </a:r>
            <a:r>
              <a:rPr lang="en-US" sz="2800" dirty="0"/>
              <a:t>if the margin is high for Cartridge and Blades, these brands can well afford to give the main products at cost price also. However, a minimum margin is kept for the base product and higher margin is kept for ancillary product. It is an interesting form of Product mix pricing.</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4154984"/>
          </a:xfrm>
          <a:prstGeom prst="rect">
            <a:avLst/>
          </a:prstGeom>
        </p:spPr>
        <p:txBody>
          <a:bodyPr wrap="square">
            <a:spAutoFit/>
          </a:bodyPr>
          <a:lstStyle/>
          <a:p>
            <a:endParaRPr lang="en-US" sz="8800" dirty="0" smtClean="0"/>
          </a:p>
          <a:p>
            <a:endParaRPr lang="en-US" sz="8800" dirty="0" smtClean="0"/>
          </a:p>
          <a:p>
            <a:r>
              <a:rPr lang="en-US" sz="8800" dirty="0" smtClean="0"/>
              <a:t>4</a:t>
            </a:r>
            <a:r>
              <a:rPr lang="en-US" sz="8800" dirty="0"/>
              <a:t>) Two part pricing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4832092"/>
          </a:xfrm>
          <a:prstGeom prst="rect">
            <a:avLst/>
          </a:prstGeom>
        </p:spPr>
        <p:txBody>
          <a:bodyPr wrap="square">
            <a:spAutoFit/>
          </a:bodyPr>
          <a:lstStyle/>
          <a:p>
            <a:pPr algn="just"/>
            <a:r>
              <a:rPr lang="en-US" sz="2800" dirty="0"/>
              <a:t>When we go to an amusement park, there is a basic entry fee and then the fees for each ride is separate and the refreshments are also separate. This is known as a two part fee. </a:t>
            </a:r>
            <a:endParaRPr lang="en-US" sz="2800" dirty="0" smtClean="0"/>
          </a:p>
          <a:p>
            <a:pPr algn="just"/>
            <a:endParaRPr lang="en-US" sz="2800" dirty="0" smtClean="0"/>
          </a:p>
          <a:p>
            <a:pPr algn="just"/>
            <a:r>
              <a:rPr lang="en-US" sz="2800" dirty="0" smtClean="0"/>
              <a:t>The </a:t>
            </a:r>
            <a:r>
              <a:rPr lang="en-US" sz="2800" dirty="0"/>
              <a:t>initial fee is for the maintenance of the amusement park and the second fee is for the maintenance and the profits of the amusement rides within the park. </a:t>
            </a:r>
            <a:endParaRPr lang="en-US" sz="2800" dirty="0" smtClean="0"/>
          </a:p>
          <a:p>
            <a:pPr algn="just"/>
            <a:endParaRPr lang="en-US" sz="2800" dirty="0" smtClean="0"/>
          </a:p>
          <a:p>
            <a:pPr algn="just"/>
            <a:r>
              <a:rPr lang="en-US" sz="2800" dirty="0" smtClean="0"/>
              <a:t>A </a:t>
            </a:r>
            <a:r>
              <a:rPr lang="en-US" sz="2800" dirty="0"/>
              <a:t>similar structure is observed in telecom companies where they charge you a basic amount on monthly basis and then the extra charges are based on your total usage.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TotalTime>
  <Words>342</Words>
  <Application>Microsoft Office PowerPoint</Application>
  <PresentationFormat>On-screen Show (4:3)</PresentationFormat>
  <Paragraphs>68</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Equity</vt:lpstr>
      <vt:lpstr>Product Mix pricing  </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Mix pricing  </dc:title>
  <dc:creator>Ashutosh</dc:creator>
  <cp:lastModifiedBy>Ashutosh</cp:lastModifiedBy>
  <cp:revision>3</cp:revision>
  <dcterms:created xsi:type="dcterms:W3CDTF">2020-04-23T11:07:43Z</dcterms:created>
  <dcterms:modified xsi:type="dcterms:W3CDTF">2020-04-25T03:14:52Z</dcterms:modified>
</cp:coreProperties>
</file>