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7D7495F-1EA7-4101-A9BB-1E54689E1002}" type="datetimeFigureOut">
              <a:rPr lang="en-US" smtClean="0"/>
              <a:pPr/>
              <a:t>5/8/2020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EEEBB93-07A4-4BC5-B470-3054E150455D}"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D7495F-1EA7-4101-A9BB-1E54689E1002}"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EEBB93-07A4-4BC5-B470-3054E150455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D7495F-1EA7-4101-A9BB-1E54689E1002}"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EEBB93-07A4-4BC5-B470-3054E150455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7D7495F-1EA7-4101-A9BB-1E54689E1002}"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EEBB93-07A4-4BC5-B470-3054E150455D}"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7D7495F-1EA7-4101-A9BB-1E54689E1002}" type="datetimeFigureOut">
              <a:rPr lang="en-US" smtClean="0"/>
              <a:pPr/>
              <a:t>5/8/2020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EEEBB93-07A4-4BC5-B470-3054E150455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7D7495F-1EA7-4101-A9BB-1E54689E1002}"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EEBB93-07A4-4BC5-B470-3054E150455D}"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7D7495F-1EA7-4101-A9BB-1E54689E1002}" type="datetimeFigureOut">
              <a:rPr lang="en-US" smtClean="0"/>
              <a:pPr/>
              <a:t>5/8/2020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EEBB93-07A4-4BC5-B470-3054E150455D}"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7D7495F-1EA7-4101-A9BB-1E54689E1002}" type="datetimeFigureOut">
              <a:rPr lang="en-US" smtClean="0"/>
              <a:pPr/>
              <a:t>5/8/2020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EEBB93-07A4-4BC5-B470-3054E150455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D7495F-1EA7-4101-A9BB-1E54689E1002}" type="datetimeFigureOut">
              <a:rPr lang="en-US" smtClean="0"/>
              <a:pPr/>
              <a:t>5/8/2020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EEBB93-07A4-4BC5-B470-3054E150455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7D7495F-1EA7-4101-A9BB-1E54689E1002}"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EEBB93-07A4-4BC5-B470-3054E150455D}"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7D7495F-1EA7-4101-A9BB-1E54689E1002}" type="datetimeFigureOut">
              <a:rPr lang="en-US" smtClean="0"/>
              <a:pPr/>
              <a:t>5/8/2020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8EEEBB93-07A4-4BC5-B470-3054E150455D}"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7D7495F-1EA7-4101-A9BB-1E54689E1002}" type="datetimeFigureOut">
              <a:rPr lang="en-US" smtClean="0"/>
              <a:pPr/>
              <a:t>5/8/2020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EEEBB93-07A4-4BC5-B470-3054E150455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6670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Approaches to Rural market Segmentation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262979"/>
          </a:xfrm>
          <a:prstGeom prst="rect">
            <a:avLst/>
          </a:prstGeom>
        </p:spPr>
        <p:txBody>
          <a:bodyPr wrap="square">
            <a:spAutoFit/>
          </a:bodyPr>
          <a:lstStyle/>
          <a:p>
            <a:pPr algn="just" fontAlgn="base"/>
            <a:r>
              <a:rPr lang="en-US" sz="4800" dirty="0" smtClean="0"/>
              <a:t>Rural income is highly seasonal as it is dependent on agricultural activities. Therefore, most of the purchases of durables, </a:t>
            </a:r>
            <a:r>
              <a:rPr lang="en-US" sz="4800" dirty="0" err="1" smtClean="0"/>
              <a:t>jewellery</a:t>
            </a:r>
            <a:r>
              <a:rPr lang="en-US" sz="4800" dirty="0" smtClean="0"/>
              <a:t> and clothes takes place during post-harvest season and during festivals like </a:t>
            </a:r>
            <a:r>
              <a:rPr lang="en-US" sz="4800" dirty="0" err="1" smtClean="0"/>
              <a:t>Onam</a:t>
            </a:r>
            <a:r>
              <a:rPr lang="en-US" sz="4800" dirty="0" smtClean="0"/>
              <a:t>, </a:t>
            </a:r>
            <a:r>
              <a:rPr lang="en-US" sz="4800" dirty="0" err="1" smtClean="0"/>
              <a:t>Pongal</a:t>
            </a:r>
            <a:r>
              <a:rPr lang="en-US" sz="4800" dirty="0" smtClean="0"/>
              <a:t>, </a:t>
            </a:r>
            <a:r>
              <a:rPr lang="en-US" sz="4800" dirty="0" err="1" smtClean="0"/>
              <a:t>Diwali</a:t>
            </a:r>
            <a:r>
              <a:rPr lang="en-US" sz="4800" dirty="0" smtClean="0"/>
              <a:t>, </a:t>
            </a:r>
            <a:r>
              <a:rPr lang="en-US" sz="4800" dirty="0" err="1" smtClean="0"/>
              <a:t>Idd</a:t>
            </a:r>
            <a:r>
              <a:rPr lang="en-US" sz="4800" dirty="0" smtClean="0"/>
              <a:t>, </a:t>
            </a:r>
            <a:r>
              <a:rPr lang="en-US" sz="4800" dirty="0" err="1" smtClean="0"/>
              <a:t>Gudipadwa</a:t>
            </a:r>
            <a:r>
              <a:rPr lang="en-US" sz="4800" dirty="0" smtClean="0"/>
              <a:t> and </a:t>
            </a:r>
            <a:r>
              <a:rPr lang="en-US" sz="4800" dirty="0" err="1" smtClean="0"/>
              <a:t>Baisakhi</a:t>
            </a:r>
            <a:r>
              <a:rPr lang="en-US" sz="4800" dirty="0" smtClean="0"/>
              <a:t>.</a:t>
            </a:r>
            <a:endParaRPr lang="en-US" sz="4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0"/>
            <a:ext cx="8534400" cy="6186309"/>
          </a:xfrm>
          <a:prstGeom prst="rect">
            <a:avLst/>
          </a:prstGeom>
        </p:spPr>
        <p:txBody>
          <a:bodyPr wrap="square">
            <a:spAutoFit/>
          </a:bodyPr>
          <a:lstStyle/>
          <a:p>
            <a:pPr fontAlgn="base"/>
            <a:r>
              <a:rPr lang="en-US" sz="4400" dirty="0"/>
              <a:t>Family life cycle exercises definite influence on consumer </a:t>
            </a:r>
            <a:r>
              <a:rPr lang="en-US" sz="4400" dirty="0" err="1"/>
              <a:t>behaviour</a:t>
            </a:r>
            <a:r>
              <a:rPr lang="en-US" sz="4400" dirty="0"/>
              <a:t> with regard to purchase of consumer goods</a:t>
            </a:r>
            <a:r>
              <a:rPr lang="en-US" sz="4400" dirty="0" smtClean="0"/>
              <a:t>.</a:t>
            </a:r>
          </a:p>
          <a:p>
            <a:pPr fontAlgn="base"/>
            <a:endParaRPr lang="en-US" sz="4400" dirty="0"/>
          </a:p>
          <a:p>
            <a:pPr fontAlgn="base"/>
            <a:r>
              <a:rPr lang="en-US" sz="4400" dirty="0"/>
              <a:t>Example – In rural areas, the users of shampoo are the young daughter or the daughter- in-law and the elderly women continue to use natural products like </a:t>
            </a:r>
            <a:r>
              <a:rPr lang="en-US" sz="4400" dirty="0" err="1"/>
              <a:t>shikakai</a:t>
            </a:r>
            <a:r>
              <a:rPr lang="en-US" sz="4400" dirty="0"/>
              <a:t> powder.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5632311"/>
          </a:xfrm>
          <a:prstGeom prst="rect">
            <a:avLst/>
          </a:prstGeom>
        </p:spPr>
        <p:txBody>
          <a:bodyPr wrap="square">
            <a:spAutoFit/>
          </a:bodyPr>
          <a:lstStyle/>
          <a:p>
            <a:pPr algn="just" fontAlgn="base"/>
            <a:r>
              <a:rPr lang="en-US" sz="4000" b="1" dirty="0"/>
              <a:t>iv. Rural Youth:</a:t>
            </a:r>
            <a:endParaRPr lang="en-US" sz="4000" dirty="0"/>
          </a:p>
          <a:p>
            <a:pPr algn="just" fontAlgn="base"/>
            <a:r>
              <a:rPr lang="en-US" sz="4000" dirty="0"/>
              <a:t>The rural youth in the age group of 20-25 years, play a major role in the purchase decisions of the family. They view television and cinema and enjoy seeing cricket matches and action movies. They are the target group for products like toothpaste, shampoo, soft drink, deodorant, television model, audio system, mobile phone, etc.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32311"/>
          </a:xfrm>
          <a:prstGeom prst="rect">
            <a:avLst/>
          </a:prstGeom>
        </p:spPr>
        <p:txBody>
          <a:bodyPr wrap="square">
            <a:spAutoFit/>
          </a:bodyPr>
          <a:lstStyle/>
          <a:p>
            <a:pPr algn="just" fontAlgn="base"/>
            <a:r>
              <a:rPr lang="en-US" sz="4000" dirty="0" smtClean="0"/>
              <a:t>They are moving from bicycles to motor cycles. Even branded clothes and shoes have entered rural homes, though the sales volumes are low at present. Marketing researchers can meet them at telephone booth, playground, retailer shop and village square. However all decisions regarding agriculture and inputs are taken by the head of the family in most of the cases.</a:t>
            </a:r>
            <a:endParaRPr lang="en-US" sz="4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86800" cy="6001643"/>
          </a:xfrm>
          <a:prstGeom prst="rect">
            <a:avLst/>
          </a:prstGeom>
        </p:spPr>
        <p:txBody>
          <a:bodyPr wrap="square">
            <a:spAutoFit/>
          </a:bodyPr>
          <a:lstStyle/>
          <a:p>
            <a:pPr algn="just" fontAlgn="base"/>
            <a:r>
              <a:rPr lang="en-US" sz="3200" b="1" dirty="0"/>
              <a:t>4. Psychographic Segmentation:</a:t>
            </a:r>
            <a:endParaRPr lang="en-US" sz="3200" dirty="0"/>
          </a:p>
          <a:p>
            <a:pPr algn="just" fontAlgn="base"/>
            <a:r>
              <a:rPr lang="en-US" sz="3200" dirty="0"/>
              <a:t>Personality traits such as dominance, aggressiveness, achievement orientation, motivation, etc., may influence buyer </a:t>
            </a:r>
            <a:r>
              <a:rPr lang="en-US" sz="3200" dirty="0" err="1"/>
              <a:t>behaviour</a:t>
            </a:r>
            <a:r>
              <a:rPr lang="en-US" sz="3200" dirty="0"/>
              <a:t>. Lifestyle can be measured by the products the person uses and the person’s activities, interests, opinions and values</a:t>
            </a:r>
            <a:r>
              <a:rPr lang="en-US" sz="3200" dirty="0" smtClean="0"/>
              <a:t>.</a:t>
            </a:r>
          </a:p>
          <a:p>
            <a:pPr algn="just" fontAlgn="base"/>
            <a:endParaRPr lang="en-US" sz="3200" dirty="0"/>
          </a:p>
          <a:p>
            <a:pPr algn="just" fontAlgn="base"/>
            <a:r>
              <a:rPr lang="en-US" sz="3200" dirty="0"/>
              <a:t>In a rural society, there are grades of people based on income, occupation and wealth. The educated youth, innovative farmers, village president are the important opinion leaders and marketers are targeting this group for promoting products and services.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458200" cy="5632311"/>
          </a:xfrm>
          <a:prstGeom prst="rect">
            <a:avLst/>
          </a:prstGeom>
        </p:spPr>
        <p:txBody>
          <a:bodyPr wrap="square">
            <a:spAutoFit/>
          </a:bodyPr>
          <a:lstStyle/>
          <a:p>
            <a:pPr algn="just" fontAlgn="base"/>
            <a:r>
              <a:rPr lang="en-US" sz="3600" b="1" dirty="0"/>
              <a:t>II. Product-Oriented Approach (Customer Response </a:t>
            </a:r>
            <a:r>
              <a:rPr lang="en-US" sz="3600" b="1" dirty="0" err="1"/>
              <a:t>Behaviour</a:t>
            </a:r>
            <a:r>
              <a:rPr lang="en-US" sz="3600" b="1" dirty="0" smtClean="0"/>
              <a:t>):</a:t>
            </a:r>
          </a:p>
          <a:p>
            <a:pPr algn="just" fontAlgn="base"/>
            <a:endParaRPr lang="en-US" sz="3600" b="1" dirty="0"/>
          </a:p>
          <a:p>
            <a:pPr algn="just" fontAlgn="base"/>
            <a:r>
              <a:rPr lang="en-US" sz="3600" dirty="0"/>
              <a:t>The customer response or buyer </a:t>
            </a:r>
            <a:r>
              <a:rPr lang="en-US" sz="3600" dirty="0" err="1"/>
              <a:t>behaviour</a:t>
            </a:r>
            <a:r>
              <a:rPr lang="en-US" sz="3600" dirty="0"/>
              <a:t> may be considered in relation to product benefits, product usage, store patronage and brand loyalty. We want to know why consumer buys a certain product. Example- Bullet Motor Cycle is considered as a sturdy vehicle (product benefits) and creates a ‘Macho Image’.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509200"/>
          </a:xfrm>
          <a:prstGeom prst="rect">
            <a:avLst/>
          </a:prstGeom>
        </p:spPr>
        <p:txBody>
          <a:bodyPr wrap="square">
            <a:spAutoFit/>
          </a:bodyPr>
          <a:lstStyle/>
          <a:p>
            <a:pPr algn="just" fontAlgn="base"/>
            <a:r>
              <a:rPr lang="en-US" sz="3200" b="1" dirty="0"/>
              <a:t>1. Use Pattern:</a:t>
            </a:r>
            <a:endParaRPr lang="en-US" sz="3200" dirty="0"/>
          </a:p>
          <a:p>
            <a:pPr algn="just" fontAlgn="base"/>
            <a:r>
              <a:rPr lang="en-US" sz="3200" dirty="0"/>
              <a:t>A buyer may be classified as heavy, medium, light user and non-user. The use of consumer products such as shampoo, hair oil, toothpaste, talcum powder is low in rural areas due to poor affordability and many marketers have introduced small unit packs of these products to meet the requirements of lower and middle class rural consumers. In agriculture, cotton farmers are heavy users of pesticides and the marketers have come out with large packs (20/25 liters) of the products to meet their special requirements.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algn="just" fontAlgn="base"/>
            <a:r>
              <a:rPr lang="en-US" sz="3600" b="1" dirty="0"/>
              <a:t>2. Benefits Pattern:</a:t>
            </a:r>
            <a:endParaRPr lang="en-US" sz="3600" dirty="0"/>
          </a:p>
          <a:p>
            <a:pPr algn="just" fontAlgn="base"/>
            <a:r>
              <a:rPr lang="en-US" sz="3600" dirty="0"/>
              <a:t>Consumers buy products primarily to secure expected benefits. Rural buyers look for value for money while purchasing products. They look for quality but cannot afford high prices. They are concerned with utility of the products rather than mere good looks and frills. The rural consumers particularly the lower/middle income group are budget- conscious unlike, urban consumers who are comparatively more status-seeking.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fontAlgn="base"/>
            <a:r>
              <a:rPr lang="en-US" sz="3200" dirty="0"/>
              <a:t>Examples-</a:t>
            </a:r>
          </a:p>
          <a:p>
            <a:pPr marL="342900" indent="-342900" fontAlgn="base">
              <a:buAutoNum type="arabicPeriod"/>
            </a:pPr>
            <a:r>
              <a:rPr lang="en-US" sz="3200" dirty="0" smtClean="0"/>
              <a:t>Bullet </a:t>
            </a:r>
            <a:r>
              <a:rPr lang="en-US" sz="3200" dirty="0"/>
              <a:t>motor cycle is popular in villages due to its ruggedness</a:t>
            </a:r>
            <a:r>
              <a:rPr lang="en-US" sz="3200" dirty="0" smtClean="0"/>
              <a:t>.</a:t>
            </a:r>
          </a:p>
          <a:p>
            <a:pPr marL="342900" indent="-342900" fontAlgn="base">
              <a:buAutoNum type="arabicPeriod"/>
            </a:pPr>
            <a:endParaRPr lang="en-US" sz="3200" dirty="0"/>
          </a:p>
          <a:p>
            <a:pPr fontAlgn="base"/>
            <a:r>
              <a:rPr lang="en-US" sz="3200" dirty="0"/>
              <a:t>2. HMT watches are seen on many a wrists for its utility value</a:t>
            </a:r>
            <a:r>
              <a:rPr lang="en-US" sz="3200" dirty="0" smtClean="0"/>
              <a:t>.</a:t>
            </a:r>
          </a:p>
          <a:p>
            <a:pPr fontAlgn="base"/>
            <a:endParaRPr lang="en-US" sz="3200" dirty="0"/>
          </a:p>
          <a:p>
            <a:pPr fontAlgn="base"/>
            <a:r>
              <a:rPr lang="en-US" sz="3200" dirty="0"/>
              <a:t>3. Rural consumers prefer strong tea (</a:t>
            </a:r>
            <a:r>
              <a:rPr lang="en-US" sz="3200" dirty="0" err="1"/>
              <a:t>Kadak</a:t>
            </a:r>
            <a:r>
              <a:rPr lang="en-US" sz="3200" dirty="0"/>
              <a:t> </a:t>
            </a:r>
            <a:r>
              <a:rPr lang="en-US" sz="3200" dirty="0" err="1"/>
              <a:t>Chai</a:t>
            </a:r>
            <a:r>
              <a:rPr lang="en-US" sz="3200" dirty="0" smtClean="0"/>
              <a:t>).</a:t>
            </a:r>
          </a:p>
          <a:p>
            <a:pPr fontAlgn="base"/>
            <a:endParaRPr lang="en-US" sz="3200" dirty="0"/>
          </a:p>
          <a:p>
            <a:pPr fontAlgn="base"/>
            <a:r>
              <a:rPr lang="en-US" sz="3200" dirty="0"/>
              <a:t>4. Titan has introduced Sonata brand watches; priced between Rs.350 and Rs.800 to meet the requirements of price-sensitive rural and semi-urban consumers.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5632311"/>
          </a:xfrm>
          <a:prstGeom prst="rect">
            <a:avLst/>
          </a:prstGeom>
        </p:spPr>
        <p:txBody>
          <a:bodyPr wrap="square">
            <a:spAutoFit/>
          </a:bodyPr>
          <a:lstStyle/>
          <a:p>
            <a:pPr algn="just" fontAlgn="base"/>
            <a:r>
              <a:rPr lang="en-US" sz="3600" b="1" dirty="0"/>
              <a:t>3. Brand Loyalty:</a:t>
            </a:r>
            <a:endParaRPr lang="en-US" sz="3600" dirty="0"/>
          </a:p>
          <a:p>
            <a:pPr algn="just" fontAlgn="base"/>
            <a:r>
              <a:rPr lang="en-US" sz="3600" dirty="0"/>
              <a:t>A rural consumer is price sensitive due to low purchasing power and lack of awareness about the quality of products available in the market. However, they will continue to </a:t>
            </a:r>
            <a:r>
              <a:rPr lang="en-US" sz="3600" dirty="0" err="1"/>
              <a:t>patronise</a:t>
            </a:r>
            <a:r>
              <a:rPr lang="en-US" sz="3600" dirty="0"/>
              <a:t> a brand once they are satisfied with the product</a:t>
            </a:r>
            <a:r>
              <a:rPr lang="en-US" sz="3600" dirty="0" smtClean="0"/>
              <a:t>.</a:t>
            </a:r>
          </a:p>
          <a:p>
            <a:pPr algn="just" fontAlgn="base"/>
            <a:endParaRPr lang="en-US" sz="3600" dirty="0"/>
          </a:p>
          <a:p>
            <a:pPr algn="just" fontAlgn="base"/>
            <a:r>
              <a:rPr lang="en-US" sz="3600" dirty="0"/>
              <a:t>Example – A few of the popular brands are Lifebuoy, Parle, Ponds, </a:t>
            </a:r>
            <a:r>
              <a:rPr lang="en-US" sz="3600" dirty="0" err="1"/>
              <a:t>Nirma</a:t>
            </a:r>
            <a:r>
              <a:rPr lang="en-US" sz="3600" dirty="0"/>
              <a:t>, Tata Salt, Colgate, Philips, etc.</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124754"/>
          </a:xfrm>
          <a:prstGeom prst="rect">
            <a:avLst/>
          </a:prstGeom>
        </p:spPr>
        <p:txBody>
          <a:bodyPr wrap="square">
            <a:spAutoFit/>
          </a:bodyPr>
          <a:lstStyle/>
          <a:p>
            <a:pPr fontAlgn="base"/>
            <a:r>
              <a:rPr lang="en-US" sz="2800" b="1" dirty="0"/>
              <a:t>Broadly speaking, we have two main approaches to identify market segments as given below</a:t>
            </a:r>
            <a:r>
              <a:rPr lang="en-US" sz="2800" b="1" dirty="0" smtClean="0"/>
              <a:t>:</a:t>
            </a:r>
          </a:p>
          <a:p>
            <a:pPr fontAlgn="base"/>
            <a:endParaRPr lang="en-US" sz="2800" dirty="0"/>
          </a:p>
          <a:p>
            <a:pPr fontAlgn="base"/>
            <a:r>
              <a:rPr lang="en-US" sz="2800" b="1" dirty="0"/>
              <a:t>I. People-Oriented Approach (Customer Personal Characteristics):</a:t>
            </a:r>
          </a:p>
          <a:p>
            <a:pPr fontAlgn="base"/>
            <a:r>
              <a:rPr lang="en-US" sz="2800" dirty="0"/>
              <a:t>We can classify the customers by customer dimensions such as geographic location, demography, socio-economic characteristics and psychographic characteristics. These are variables and they are independent of any product or service and the particular situation encountered by the buyer in making buying decisions</a:t>
            </a:r>
            <a:r>
              <a:rPr lang="en-US" sz="2800" dirty="0" smtClean="0"/>
              <a:t>.</a:t>
            </a:r>
          </a:p>
          <a:p>
            <a:pPr fontAlgn="base"/>
            <a:endParaRPr lang="en-US" sz="2800" dirty="0"/>
          </a:p>
          <a:p>
            <a:pPr fontAlgn="base"/>
            <a:r>
              <a:rPr lang="en-US" sz="2800" b="1" dirty="0"/>
              <a:t>We try to find out the type of customer who will buy our products:</a:t>
            </a:r>
            <a:endParaRPr lang="en-US" sz="2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247864"/>
          </a:xfrm>
          <a:prstGeom prst="rect">
            <a:avLst/>
          </a:prstGeom>
        </p:spPr>
        <p:txBody>
          <a:bodyPr wrap="square">
            <a:spAutoFit/>
          </a:bodyPr>
          <a:lstStyle/>
          <a:p>
            <a:pPr algn="just" fontAlgn="base"/>
            <a:r>
              <a:rPr lang="en-US" sz="4000" b="1" dirty="0"/>
              <a:t>4. Store Patronage:</a:t>
            </a:r>
            <a:endParaRPr lang="en-US" sz="4000" dirty="0"/>
          </a:p>
          <a:p>
            <a:pPr algn="just" fontAlgn="base"/>
            <a:r>
              <a:rPr lang="en-US" sz="4000" dirty="0"/>
              <a:t>It has been observed that rural consumer buys from the same shop. The retailer extends credit to the consumers and many have running credit account with the same retailer. He influences buying decisions of the consumers. Therefore, the marketers have to identify key retailers in rural markets and ensure product availability for success of business.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001643"/>
          </a:xfrm>
          <a:prstGeom prst="rect">
            <a:avLst/>
          </a:prstGeom>
        </p:spPr>
        <p:txBody>
          <a:bodyPr wrap="square">
            <a:spAutoFit/>
          </a:bodyPr>
          <a:lstStyle/>
          <a:p>
            <a:pPr algn="just" fontAlgn="base"/>
            <a:r>
              <a:rPr lang="en-US" sz="3200" b="1" dirty="0"/>
              <a:t>1. Geographic Location:</a:t>
            </a:r>
            <a:endParaRPr lang="en-US" sz="3200" dirty="0"/>
          </a:p>
          <a:p>
            <a:pPr algn="just" fontAlgn="base"/>
            <a:r>
              <a:rPr lang="en-US" sz="3200" dirty="0"/>
              <a:t>Geographic Location is the usual and popular basis for market segmentation. The market could be divided into urban and rural markets. While urban population is highly concentrated, rural population is scattered over a wide geographical area. Since 1980s, many companies are targeting rural consumers due to growing purchasing power. About 50 per cent of the rural population lives in about one </a:t>
            </a:r>
            <a:r>
              <a:rPr lang="en-US" sz="3200" dirty="0" err="1"/>
              <a:t>lakh</a:t>
            </a:r>
            <a:r>
              <a:rPr lang="en-US" sz="3200" dirty="0"/>
              <a:t> villages having a population of over 2,000 each and companies like HUL have been able to cover this segment by establishing retail network in these villages</a:t>
            </a:r>
            <a:r>
              <a:rPr lang="en-US" sz="3200" dirty="0" smtClean="0"/>
              <a:t>.</a:t>
            </a:r>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740307"/>
          </a:xfrm>
          <a:prstGeom prst="rect">
            <a:avLst/>
          </a:prstGeom>
        </p:spPr>
        <p:txBody>
          <a:bodyPr wrap="square">
            <a:spAutoFit/>
          </a:bodyPr>
          <a:lstStyle/>
          <a:p>
            <a:pPr algn="just" fontAlgn="base"/>
            <a:r>
              <a:rPr lang="en-US" sz="3600" dirty="0" smtClean="0"/>
              <a:t>We have four regions, i.e., South, West, East and North. It has been observed that consumers in South, by and large, are conscious about cleanliness, health, education and culture. Due to hot weather conditions, there is increased use of talcum powder </a:t>
            </a:r>
            <a:r>
              <a:rPr lang="en-US" sz="3600" dirty="0" smtClean="0"/>
              <a:t>in </a:t>
            </a:r>
            <a:r>
              <a:rPr lang="en-US" sz="3600" dirty="0" smtClean="0"/>
              <a:t>South and Ponds has a high market share in this region. The demand for </a:t>
            </a:r>
            <a:r>
              <a:rPr lang="en-US" sz="3600" dirty="0" err="1" smtClean="0"/>
              <a:t>woollen</a:t>
            </a:r>
            <a:r>
              <a:rPr lang="en-US" sz="3600" dirty="0" smtClean="0"/>
              <a:t> dress materials is high in North during winter season compared to other regions in the country.</a:t>
            </a:r>
          </a:p>
          <a:p>
            <a:pPr algn="just"/>
            <a:r>
              <a:rPr lang="en-US" sz="3600" dirty="0" smtClean="0"/>
              <a:t/>
            </a:r>
            <a:br>
              <a:rPr lang="en-US" sz="3600" dirty="0" smtClean="0"/>
            </a:b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6247864"/>
          </a:xfrm>
          <a:prstGeom prst="rect">
            <a:avLst/>
          </a:prstGeom>
        </p:spPr>
        <p:txBody>
          <a:bodyPr wrap="square">
            <a:spAutoFit/>
          </a:bodyPr>
          <a:lstStyle/>
          <a:p>
            <a:pPr algn="just" fontAlgn="base"/>
            <a:r>
              <a:rPr lang="en-US" sz="4000" b="1" dirty="0"/>
              <a:t>2. Demographic Segmentation:</a:t>
            </a:r>
            <a:endParaRPr lang="en-US" sz="4000" dirty="0"/>
          </a:p>
          <a:p>
            <a:pPr algn="just" fontAlgn="base"/>
            <a:r>
              <a:rPr lang="en-US" sz="4000" dirty="0"/>
              <a:t>In rural areas, the husband provides economic security to the members of the family and he makes purchase decisions. Nowadays, school-going children have high awareness about new products and they are influencing buying decisions in the family. Therefore, the marketers are targeting the younger lot for products like biscuits, chocolates, shampoos and soft drinks.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32311"/>
          </a:xfrm>
          <a:prstGeom prst="rect">
            <a:avLst/>
          </a:prstGeom>
        </p:spPr>
        <p:txBody>
          <a:bodyPr wrap="square">
            <a:spAutoFit/>
          </a:bodyPr>
          <a:lstStyle/>
          <a:p>
            <a:pPr algn="just" fontAlgn="base"/>
            <a:r>
              <a:rPr lang="en-US" sz="4000" b="1" dirty="0"/>
              <a:t>3. Socio-Economic Segmentation</a:t>
            </a:r>
            <a:r>
              <a:rPr lang="en-US" sz="4000" b="1" dirty="0" smtClean="0"/>
              <a:t>:</a:t>
            </a:r>
          </a:p>
          <a:p>
            <a:pPr algn="just" fontAlgn="base"/>
            <a:endParaRPr lang="en-US" sz="4000" dirty="0"/>
          </a:p>
          <a:p>
            <a:pPr algn="just" fontAlgn="base"/>
            <a:r>
              <a:rPr lang="en-US" sz="4000" dirty="0"/>
              <a:t>Major income still comes from agriculture though the share of non-farm income has gone up in recent years. Based on occupation, there are four important groups, who form the target population for consumer durables like </a:t>
            </a:r>
            <a:r>
              <a:rPr lang="en-US" sz="4000" dirty="0" err="1"/>
              <a:t>colour</a:t>
            </a:r>
            <a:r>
              <a:rPr lang="en-US" sz="4000" dirty="0"/>
              <a:t> TV, refrigerator and two-wheelers.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fontAlgn="base"/>
            <a:r>
              <a:rPr lang="en-US" sz="3600" b="1" dirty="0" err="1"/>
              <a:t>i</a:t>
            </a:r>
            <a:r>
              <a:rPr lang="en-US" sz="3600" b="1" dirty="0"/>
              <a:t>. Farmers:</a:t>
            </a:r>
            <a:endParaRPr lang="en-US" sz="3600" dirty="0"/>
          </a:p>
          <a:p>
            <a:pPr marL="342900" indent="-342900" fontAlgn="base">
              <a:buAutoNum type="alphaLcParenBoth"/>
            </a:pPr>
            <a:r>
              <a:rPr lang="en-US" sz="3600" dirty="0" smtClean="0"/>
              <a:t>The </a:t>
            </a:r>
            <a:r>
              <a:rPr lang="en-US" sz="3600" dirty="0"/>
              <a:t>landlords which include </a:t>
            </a:r>
            <a:r>
              <a:rPr lang="en-US" sz="3600" dirty="0" err="1"/>
              <a:t>Zamindars</a:t>
            </a:r>
            <a:r>
              <a:rPr lang="en-US" sz="3600" dirty="0"/>
              <a:t>/</a:t>
            </a:r>
            <a:r>
              <a:rPr lang="en-US" sz="3600" dirty="0" err="1"/>
              <a:t>Mitadars</a:t>
            </a:r>
            <a:r>
              <a:rPr lang="en-US" sz="3600" dirty="0"/>
              <a:t>/</a:t>
            </a:r>
            <a:r>
              <a:rPr lang="en-US" sz="3600" dirty="0" err="1"/>
              <a:t>Thakurs</a:t>
            </a:r>
            <a:r>
              <a:rPr lang="en-US" sz="3600" dirty="0"/>
              <a:t>, traders and local moneylenders. They possess large acres of land and have spacious houses in the village. </a:t>
            </a:r>
            <a:endParaRPr lang="en-US" sz="3600" dirty="0" smtClean="0"/>
          </a:p>
          <a:p>
            <a:pPr marL="342900" indent="-342900" fontAlgn="base"/>
            <a:r>
              <a:rPr lang="en-US" sz="3600" dirty="0" smtClean="0"/>
              <a:t>They </a:t>
            </a:r>
            <a:r>
              <a:rPr lang="en-US" sz="3600" dirty="0"/>
              <a:t>have high disposable income. Their lifestyle can be compared to that of upper income group of urban areas. They have relatives staying in cities and in many cases abroad also. Their children go to urban schools.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001643"/>
          </a:xfrm>
          <a:prstGeom prst="rect">
            <a:avLst/>
          </a:prstGeom>
        </p:spPr>
        <p:txBody>
          <a:bodyPr wrap="square">
            <a:spAutoFit/>
          </a:bodyPr>
          <a:lstStyle/>
          <a:p>
            <a:pPr algn="just" fontAlgn="base"/>
            <a:r>
              <a:rPr lang="en-US" sz="3200" dirty="0"/>
              <a:t>(b) Affluent farmers who live in villages and follow modern methods of cultivation. They occupy a high position in the society that is above the normal population with respect to social and economic status in the village. They are hardworking and aspire for better living conditions. They have high disposable income and try to maintain their status in the village. The owner </a:t>
            </a:r>
            <a:r>
              <a:rPr lang="en-US" sz="3200" dirty="0" smtClean="0"/>
              <a:t>farmers </a:t>
            </a:r>
            <a:r>
              <a:rPr lang="en-US" sz="3200" dirty="0"/>
              <a:t>who constitute 34 per cent of households, own about 30 per cent of durables.</a:t>
            </a:r>
          </a:p>
          <a:p>
            <a:pPr algn="just" fontAlgn="base"/>
            <a:r>
              <a:rPr lang="en-US" sz="3200" dirty="0"/>
              <a:t>The small and marginal farmers occupy low rank in the rural social hierarchy and their needs are basic, i.e., food, clothing and shelter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1"/>
            <a:ext cx="8610600" cy="6186309"/>
          </a:xfrm>
          <a:prstGeom prst="rect">
            <a:avLst/>
          </a:prstGeom>
        </p:spPr>
        <p:txBody>
          <a:bodyPr wrap="square">
            <a:spAutoFit/>
          </a:bodyPr>
          <a:lstStyle/>
          <a:p>
            <a:pPr algn="just" fontAlgn="base"/>
            <a:r>
              <a:rPr lang="en-US" sz="3600" b="1" dirty="0" smtClean="0"/>
              <a:t>ii. Traders:</a:t>
            </a:r>
            <a:endParaRPr lang="en-US" sz="3600" dirty="0" smtClean="0"/>
          </a:p>
          <a:p>
            <a:pPr algn="just" fontAlgn="base"/>
            <a:r>
              <a:rPr lang="en-US" sz="3600" dirty="0" smtClean="0"/>
              <a:t>The traders constitute about 8 per cent of the rural households and own between 15-20 per cent of the durables.</a:t>
            </a:r>
          </a:p>
          <a:p>
            <a:pPr algn="just" fontAlgn="base"/>
            <a:endParaRPr lang="en-US" sz="3600" dirty="0" smtClean="0"/>
          </a:p>
          <a:p>
            <a:pPr algn="just" fontAlgn="base"/>
            <a:r>
              <a:rPr lang="en-US" sz="3600" b="1" dirty="0" smtClean="0"/>
              <a:t>iii. Service Class:</a:t>
            </a:r>
            <a:endParaRPr lang="en-US" sz="3600" dirty="0" smtClean="0"/>
          </a:p>
          <a:p>
            <a:pPr algn="just" fontAlgn="base"/>
            <a:r>
              <a:rPr lang="en-US" sz="3600" dirty="0" smtClean="0"/>
              <a:t>The service class who includes teachers, clerks, mechanics, electricians in the villages and office and factory workers, who work outside the village, constitute about 13 per cent of rural households and own 30-40 per cent of durables.</a:t>
            </a: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14</TotalTime>
  <Words>1292</Words>
  <Application>Microsoft Office PowerPoint</Application>
  <PresentationFormat>On-screen Show (4:3)</PresentationFormat>
  <Paragraphs>105</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Equity</vt:lpstr>
      <vt:lpstr>Approaches to Rural market Segmentation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Approaches to Rural market Segmentation</dc:title>
  <dc:creator>Ashutosh</dc:creator>
  <cp:lastModifiedBy>Ashutosh</cp:lastModifiedBy>
  <cp:revision>3</cp:revision>
  <dcterms:created xsi:type="dcterms:W3CDTF">2020-05-03T07:51:36Z</dcterms:created>
  <dcterms:modified xsi:type="dcterms:W3CDTF">2020-05-08T06:46:45Z</dcterms:modified>
</cp:coreProperties>
</file>