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2050ED19-8DAF-491F-BAF5-0E0BE973CDF2}" type="datetimeFigureOut">
              <a:rPr lang="en-US" smtClean="0"/>
              <a:pPr/>
              <a:t>4/25/2020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4D224506-7E73-470B-86A3-EF6E83AD9196}"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050ED19-8DAF-491F-BAF5-0E0BE973CDF2}"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224506-7E73-470B-86A3-EF6E83AD919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050ED19-8DAF-491F-BAF5-0E0BE973CDF2}"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224506-7E73-470B-86A3-EF6E83AD919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2050ED19-8DAF-491F-BAF5-0E0BE973CDF2}"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224506-7E73-470B-86A3-EF6E83AD9196}"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2050ED19-8DAF-491F-BAF5-0E0BE973CDF2}" type="datetimeFigureOut">
              <a:rPr lang="en-US" smtClean="0"/>
              <a:pPr/>
              <a:t>4/25/2020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4D224506-7E73-470B-86A3-EF6E83AD9196}"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2050ED19-8DAF-491F-BAF5-0E0BE973CDF2}" type="datetimeFigureOut">
              <a:rPr lang="en-US" smtClean="0"/>
              <a:pPr/>
              <a:t>4/25/2020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D224506-7E73-470B-86A3-EF6E83AD9196}"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2050ED19-8DAF-491F-BAF5-0E0BE973CDF2}" type="datetimeFigureOut">
              <a:rPr lang="en-US" smtClean="0"/>
              <a:pPr/>
              <a:t>4/25/2020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D224506-7E73-470B-86A3-EF6E83AD9196}"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2050ED19-8DAF-491F-BAF5-0E0BE973CDF2}" type="datetimeFigureOut">
              <a:rPr lang="en-US" smtClean="0"/>
              <a:pPr/>
              <a:t>4/25/2020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D224506-7E73-470B-86A3-EF6E83AD919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50ED19-8DAF-491F-BAF5-0E0BE973CDF2}" type="datetimeFigureOut">
              <a:rPr lang="en-US" smtClean="0"/>
              <a:pPr/>
              <a:t>4/25/2020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D224506-7E73-470B-86A3-EF6E83AD919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2050ED19-8DAF-491F-BAF5-0E0BE973CDF2}" type="datetimeFigureOut">
              <a:rPr lang="en-US" smtClean="0"/>
              <a:pPr/>
              <a:t>4/25/2020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D224506-7E73-470B-86A3-EF6E83AD9196}"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2050ED19-8DAF-491F-BAF5-0E0BE973CDF2}" type="datetimeFigureOut">
              <a:rPr lang="en-US" smtClean="0"/>
              <a:pPr/>
              <a:t>4/25/2020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4D224506-7E73-470B-86A3-EF6E83AD9196}"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2050ED19-8DAF-491F-BAF5-0E0BE973CDF2}" type="datetimeFigureOut">
              <a:rPr lang="en-US" smtClean="0"/>
              <a:pPr/>
              <a:t>4/25/2020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4D224506-7E73-470B-86A3-EF6E83AD9196}"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4495800"/>
            <a:ext cx="7391400" cy="2057400"/>
          </a:xfrm>
        </p:spPr>
        <p:txBody>
          <a:bodyPr>
            <a:normAutofit/>
          </a:bodyPr>
          <a:lstStyle/>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lstStyle/>
          <a:p>
            <a:r>
              <a:rPr lang="en-US" b="1" dirty="0"/>
              <a:t>Product Mix Strategies</a:t>
            </a:r>
            <a:br>
              <a:rPr lang="en-US" b="1"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0"/>
            <a:ext cx="8229600" cy="6555641"/>
          </a:xfrm>
          <a:prstGeom prst="rect">
            <a:avLst/>
          </a:prstGeom>
        </p:spPr>
        <p:txBody>
          <a:bodyPr wrap="square">
            <a:spAutoFit/>
          </a:bodyPr>
          <a:lstStyle/>
          <a:p>
            <a:pPr algn="just" fontAlgn="base"/>
            <a:r>
              <a:rPr lang="en-US" sz="2800" b="1" dirty="0"/>
              <a:t>6. Trading Up:</a:t>
            </a:r>
          </a:p>
          <a:p>
            <a:pPr algn="just" fontAlgn="base"/>
            <a:r>
              <a:rPr lang="en-US" sz="2800" dirty="0"/>
              <a:t>Trading up consists of adding the high-price-prestige products in its existing product line. The new product is intended to strengthen the prestige and goodwill of the company. New prestigious product increases popularity of company and improves image in the mind of customers. By trading up product mix strategy, demand of its cheap and ordinary products can be encouraged</a:t>
            </a:r>
            <a:r>
              <a:rPr lang="en-US" sz="2800" dirty="0" smtClean="0"/>
              <a:t>.</a:t>
            </a:r>
          </a:p>
          <a:p>
            <a:pPr algn="just" fontAlgn="base"/>
            <a:endParaRPr lang="en-US" sz="2800" dirty="0" smtClean="0"/>
          </a:p>
          <a:p>
            <a:pPr algn="just" fontAlgn="base"/>
            <a:endParaRPr lang="en-US" sz="2800" dirty="0"/>
          </a:p>
          <a:p>
            <a:pPr algn="just" fontAlgn="base"/>
            <a:r>
              <a:rPr lang="en-US" sz="2800" b="1" dirty="0"/>
              <a:t>7. Trading Down:</a:t>
            </a:r>
          </a:p>
          <a:p>
            <a:pPr algn="just" fontAlgn="base"/>
            <a:r>
              <a:rPr lang="en-US" sz="2800" dirty="0"/>
              <a:t>The trading down product mix strategy is quite opposite to trading up strategy. A company producing and selling costly, prestigious, and premium quality products decides to add lower- priced items in its costly and prestigious product lines.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305800" cy="6494085"/>
          </a:xfrm>
          <a:prstGeom prst="rect">
            <a:avLst/>
          </a:prstGeom>
        </p:spPr>
        <p:txBody>
          <a:bodyPr wrap="square">
            <a:spAutoFit/>
          </a:bodyPr>
          <a:lstStyle/>
          <a:p>
            <a:pPr algn="just" fontAlgn="base"/>
            <a:r>
              <a:rPr lang="en-US" sz="3200" b="1" dirty="0"/>
              <a:t>8. Product Differentiation:</a:t>
            </a:r>
          </a:p>
          <a:p>
            <a:pPr algn="just" fontAlgn="base"/>
            <a:r>
              <a:rPr lang="en-US" sz="3200" dirty="0"/>
              <a:t>This is a unique product mix strategy. This strategy involves no change in price, qualities, features, or varieties. In short, products are not undergone any change. Product differentiation involves establishing superiority of products over the competitors</a:t>
            </a:r>
            <a:r>
              <a:rPr lang="en-US" sz="3200" dirty="0" smtClean="0"/>
              <a:t>.</a:t>
            </a:r>
          </a:p>
          <a:p>
            <a:pPr algn="just" fontAlgn="base"/>
            <a:endParaRPr lang="en-US" sz="3200" dirty="0"/>
          </a:p>
          <a:p>
            <a:pPr algn="just" fontAlgn="base"/>
            <a:r>
              <a:rPr lang="en-US" sz="3200" dirty="0"/>
              <a:t>By using rigorous advertising, effective salesmanship, strong sales promotion techniques, and/or publicity, the company tries to convince consumers that its products can offer more benefits, services, and superior performance. Company can communicate the people the distinct benefits of its products.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82000" cy="6001643"/>
          </a:xfrm>
          <a:prstGeom prst="rect">
            <a:avLst/>
          </a:prstGeom>
        </p:spPr>
        <p:txBody>
          <a:bodyPr wrap="square">
            <a:spAutoFit/>
          </a:bodyPr>
          <a:lstStyle/>
          <a:p>
            <a:pPr fontAlgn="base"/>
            <a:r>
              <a:rPr lang="en-US" sz="3200" b="1" dirty="0"/>
              <a:t>1. Expansion of Product Mix:</a:t>
            </a:r>
          </a:p>
          <a:p>
            <a:pPr fontAlgn="base"/>
            <a:r>
              <a:rPr lang="en-US" sz="3200" dirty="0"/>
              <a:t>Expansion of product mix implies increasing the number of product lines. </a:t>
            </a:r>
            <a:endParaRPr lang="en-US" sz="3200" dirty="0" smtClean="0"/>
          </a:p>
          <a:p>
            <a:pPr fontAlgn="base"/>
            <a:endParaRPr lang="en-US" sz="3200" dirty="0" smtClean="0"/>
          </a:p>
          <a:p>
            <a:pPr fontAlgn="base"/>
            <a:r>
              <a:rPr lang="en-US" sz="3200" dirty="0" smtClean="0"/>
              <a:t>New </a:t>
            </a:r>
            <a:r>
              <a:rPr lang="en-US" sz="3200" dirty="0"/>
              <a:t>lines may be related or unrelated to the present products. </a:t>
            </a:r>
            <a:endParaRPr lang="en-US" sz="3200" dirty="0" smtClean="0"/>
          </a:p>
          <a:p>
            <a:pPr fontAlgn="base"/>
            <a:endParaRPr lang="en-US" sz="3200" dirty="0" smtClean="0"/>
          </a:p>
          <a:p>
            <a:pPr fontAlgn="base"/>
            <a:r>
              <a:rPr lang="en-US" sz="3200" dirty="0" smtClean="0"/>
              <a:t>For </a:t>
            </a:r>
            <a:r>
              <a:rPr lang="en-US" sz="3200" dirty="0"/>
              <a:t>example, Bajaj Company adds car (unrelated expansion) in its product mix or may add new varieties in two wheelers and three wheelers. When company finds it difficult to stand in market with existing product lines, it may decide to expand its product mix.</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458200" cy="3785652"/>
          </a:xfrm>
          <a:prstGeom prst="rect">
            <a:avLst/>
          </a:prstGeom>
        </p:spPr>
        <p:txBody>
          <a:bodyPr wrap="square">
            <a:spAutoFit/>
          </a:bodyPr>
          <a:lstStyle/>
          <a:p>
            <a:pPr algn="ctr"/>
            <a:r>
              <a:rPr lang="en-US" sz="6000" b="1" dirty="0"/>
              <a:t>For example, Hindustan Unilever Limited has various products in its product mix such as:</a:t>
            </a:r>
            <a:endParaRPr lang="en-US" sz="6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52400" y="152400"/>
            <a:ext cx="8991600"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4000" b="0" i="0" u="none" strike="noStrike" cap="none" normalizeH="0" baseline="0" dirty="0" smtClean="0">
                <a:ln>
                  <a:noFill/>
                </a:ln>
                <a:solidFill>
                  <a:srgbClr val="424142"/>
                </a:solidFill>
                <a:effectLst/>
                <a:latin typeface="Georgia" pitchFamily="18" charset="0"/>
                <a:cs typeface="Arial" pitchFamily="34" charset="0"/>
              </a:rPr>
              <a:t>(1) Toilet soaps, detergent cakes, washing powders, etc.</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4000" b="0" i="0" u="none" strike="noStrike" cap="none" normalizeH="0" baseline="0" dirty="0" smtClean="0">
                <a:ln>
                  <a:noFill/>
                </a:ln>
                <a:solidFill>
                  <a:srgbClr val="424142"/>
                </a:solidFill>
                <a:effectLst/>
                <a:latin typeface="Georgia" pitchFamily="18" charset="0"/>
                <a:cs typeface="Arial" pitchFamily="34" charset="0"/>
              </a:rPr>
              <a:t>(2) Cosmetic products,</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4000" b="0" i="0" u="none" strike="noStrike" cap="none" normalizeH="0" baseline="0" dirty="0" smtClean="0">
                <a:ln>
                  <a:noFill/>
                </a:ln>
                <a:solidFill>
                  <a:srgbClr val="424142"/>
                </a:solidFill>
                <a:effectLst/>
                <a:latin typeface="Georgia" pitchFamily="18" charset="0"/>
                <a:cs typeface="Arial" pitchFamily="34" charset="0"/>
              </a:rPr>
              <a:t>(3) Edible items,</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4000" b="0" i="0" u="none" strike="noStrike" cap="none" normalizeH="0" baseline="0" dirty="0" smtClean="0">
                <a:ln>
                  <a:noFill/>
                </a:ln>
                <a:solidFill>
                  <a:srgbClr val="424142"/>
                </a:solidFill>
                <a:effectLst/>
                <a:latin typeface="Georgia" pitchFamily="18" charset="0"/>
                <a:cs typeface="Arial" pitchFamily="34" charset="0"/>
              </a:rPr>
              <a:t>(4) Shaving creams and blades,</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4000" b="0" i="0" u="none" strike="noStrike" cap="none" normalizeH="0" baseline="0" dirty="0" smtClean="0">
                <a:ln>
                  <a:noFill/>
                </a:ln>
                <a:solidFill>
                  <a:srgbClr val="424142"/>
                </a:solidFill>
                <a:effectLst/>
                <a:latin typeface="Georgia" pitchFamily="18" charset="0"/>
                <a:cs typeface="Arial" pitchFamily="34" charset="0"/>
              </a:rPr>
              <a:t>(5) Pesticides, etc.</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4000" b="0" i="0" u="none" strike="noStrike" cap="none" normalizeH="0" baseline="0" dirty="0" smtClean="0">
                <a:ln>
                  <a:noFill/>
                </a:ln>
                <a:solidFill>
                  <a:srgbClr val="424142"/>
                </a:solidFill>
                <a:effectLst/>
                <a:latin typeface="Georgia" pitchFamily="18" charset="0"/>
                <a:cs typeface="Arial" pitchFamily="34" charset="0"/>
              </a:rPr>
              <a:t>If company adds soft drink as a new product line, it is the example of expansion of product mix.</a:t>
            </a:r>
            <a:endParaRPr kumimoji="0" lang="en-US" sz="4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458200" cy="5509200"/>
          </a:xfrm>
          <a:prstGeom prst="rect">
            <a:avLst/>
          </a:prstGeom>
        </p:spPr>
        <p:txBody>
          <a:bodyPr wrap="square">
            <a:spAutoFit/>
          </a:bodyPr>
          <a:lstStyle/>
          <a:p>
            <a:pPr algn="just" fontAlgn="base"/>
            <a:r>
              <a:rPr lang="en-US" sz="3200" b="1" dirty="0"/>
              <a:t>2. Contraction of Product Mix:</a:t>
            </a:r>
          </a:p>
          <a:p>
            <a:pPr algn="just" fontAlgn="base"/>
            <a:r>
              <a:rPr lang="en-US" sz="3200" dirty="0"/>
              <a:t>Sometimes, a company contracts its product mix. Contraction consists of dropping or eliminating one or more product lines or product items. Here, fat product lines are made thin. Some models or varieties, which are not profitable, are eliminated. </a:t>
            </a:r>
            <a:endParaRPr lang="en-US" sz="3200" dirty="0" smtClean="0"/>
          </a:p>
          <a:p>
            <a:pPr algn="just" fontAlgn="base"/>
            <a:endParaRPr lang="en-US" sz="3200" dirty="0" smtClean="0"/>
          </a:p>
          <a:p>
            <a:pPr algn="just" fontAlgn="base"/>
            <a:r>
              <a:rPr lang="en-US" sz="3200" dirty="0" smtClean="0"/>
              <a:t>This </a:t>
            </a:r>
            <a:r>
              <a:rPr lang="en-US" sz="3200" dirty="0"/>
              <a:t>strategy results into more profits from fewer products. If Hindustan Unilever Limited decides to eliminate particular brand of toilet shop from the toilet shop product line, it is example of contraction.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458200" cy="5632311"/>
          </a:xfrm>
          <a:prstGeom prst="rect">
            <a:avLst/>
          </a:prstGeom>
        </p:spPr>
        <p:txBody>
          <a:bodyPr wrap="square">
            <a:spAutoFit/>
          </a:bodyPr>
          <a:lstStyle/>
          <a:p>
            <a:pPr algn="just" fontAlgn="base"/>
            <a:r>
              <a:rPr lang="en-US" sz="4000" b="1" dirty="0"/>
              <a:t>3. Deepening Product Mix Depth:</a:t>
            </a:r>
          </a:p>
          <a:p>
            <a:pPr algn="just" fontAlgn="base"/>
            <a:r>
              <a:rPr lang="en-US" sz="4000" dirty="0"/>
              <a:t>Here, a company will not add new product lines, but expands one or more excising product lines. Here, some product lines become fat from thin. </a:t>
            </a:r>
            <a:endParaRPr lang="en-US" sz="4000" dirty="0" smtClean="0"/>
          </a:p>
          <a:p>
            <a:pPr algn="just" fontAlgn="base"/>
            <a:endParaRPr lang="en-US" sz="4000" dirty="0" smtClean="0"/>
          </a:p>
          <a:p>
            <a:pPr algn="just" fontAlgn="base"/>
            <a:r>
              <a:rPr lang="en-US" sz="4000" dirty="0" smtClean="0"/>
              <a:t>For </a:t>
            </a:r>
            <a:r>
              <a:rPr lang="en-US" sz="4000" dirty="0"/>
              <a:t>example, Hindustan Unilever Limited offering ten varieties in its editable items decides to add four more varieties.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229599" cy="3785652"/>
          </a:xfrm>
          <a:prstGeom prst="rect">
            <a:avLst/>
          </a:prstGeom>
        </p:spPr>
        <p:txBody>
          <a:bodyPr wrap="square">
            <a:spAutoFit/>
          </a:bodyPr>
          <a:lstStyle/>
          <a:p>
            <a:pPr algn="ctr" fontAlgn="base"/>
            <a:r>
              <a:rPr lang="en-US" sz="8000" b="1" dirty="0"/>
              <a:t>4. Alteration or Changes in Existing Products: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016758"/>
          </a:xfrm>
          <a:prstGeom prst="rect">
            <a:avLst/>
          </a:prstGeom>
        </p:spPr>
        <p:txBody>
          <a:bodyPr wrap="square">
            <a:spAutoFit/>
          </a:bodyPr>
          <a:lstStyle/>
          <a:p>
            <a:pPr fontAlgn="base"/>
            <a:r>
              <a:rPr lang="en-US" sz="3200" dirty="0"/>
              <a:t>Instead of developing completely a new product, marketer may improve one or more established products. </a:t>
            </a:r>
            <a:endParaRPr lang="en-US" sz="3200" dirty="0" smtClean="0"/>
          </a:p>
          <a:p>
            <a:pPr fontAlgn="base"/>
            <a:endParaRPr lang="en-US" sz="3200" dirty="0" smtClean="0"/>
          </a:p>
          <a:p>
            <a:pPr fontAlgn="base"/>
            <a:r>
              <a:rPr lang="en-US" sz="3200" dirty="0" smtClean="0"/>
              <a:t>Improvement </a:t>
            </a:r>
            <a:r>
              <a:rPr lang="en-US" sz="3200" dirty="0"/>
              <a:t>or alteration can be more profitable and less risky compared to completely a new product</a:t>
            </a:r>
            <a:r>
              <a:rPr lang="en-US" sz="3200" dirty="0" smtClean="0"/>
              <a:t>.</a:t>
            </a:r>
          </a:p>
          <a:p>
            <a:pPr fontAlgn="base"/>
            <a:endParaRPr lang="en-US" sz="3200" dirty="0" smtClean="0"/>
          </a:p>
          <a:p>
            <a:pPr fontAlgn="base"/>
            <a:r>
              <a:rPr lang="en-US" sz="3200" dirty="0" smtClean="0"/>
              <a:t> </a:t>
            </a:r>
            <a:r>
              <a:rPr lang="en-US" sz="3200" dirty="0"/>
              <a:t>For example, </a:t>
            </a:r>
            <a:r>
              <a:rPr lang="en-US" sz="3200" dirty="0" err="1"/>
              <a:t>Maruti</a:t>
            </a:r>
            <a:r>
              <a:rPr lang="en-US" sz="3200" dirty="0"/>
              <a:t> </a:t>
            </a:r>
            <a:r>
              <a:rPr lang="en-US" sz="3200" dirty="0" err="1"/>
              <a:t>Udyog</a:t>
            </a:r>
            <a:r>
              <a:rPr lang="en-US" sz="3200" dirty="0"/>
              <a:t> Limited decides to improve fuel efficiency of existing models. Modification is in forms of improvement of qualities or features or both</a:t>
            </a:r>
            <a:r>
              <a:rPr lang="en-US" sz="3200" dirty="0" smtClean="0"/>
              <a:t>.</a:t>
            </a:r>
            <a:endParaRPr lang="en-US" sz="32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1"/>
            <a:ext cx="8534400" cy="5016758"/>
          </a:xfrm>
          <a:prstGeom prst="rect">
            <a:avLst/>
          </a:prstGeom>
        </p:spPr>
        <p:txBody>
          <a:bodyPr wrap="square">
            <a:spAutoFit/>
          </a:bodyPr>
          <a:lstStyle/>
          <a:p>
            <a:pPr algn="just" fontAlgn="base"/>
            <a:r>
              <a:rPr lang="en-US" sz="3200" b="1" dirty="0" smtClean="0"/>
              <a:t>5. Developing New Uses of Existing Products:</a:t>
            </a:r>
          </a:p>
          <a:p>
            <a:pPr algn="just" fontAlgn="base"/>
            <a:r>
              <a:rPr lang="en-US" sz="3200" dirty="0" smtClean="0"/>
              <a:t>This product mix strategy concerns with finding and communicating new uses of products. No attempts are made to disturb product lines and product items. </a:t>
            </a:r>
            <a:endParaRPr lang="en-US" sz="3200" dirty="0" smtClean="0"/>
          </a:p>
          <a:p>
            <a:pPr algn="just" fontAlgn="base"/>
            <a:endParaRPr lang="en-US" sz="3200" dirty="0" smtClean="0"/>
          </a:p>
          <a:p>
            <a:pPr algn="just" fontAlgn="base"/>
            <a:r>
              <a:rPr lang="en-US" sz="3200" dirty="0" smtClean="0"/>
              <a:t>It </a:t>
            </a:r>
            <a:r>
              <a:rPr lang="en-US" sz="3200" dirty="0" smtClean="0"/>
              <a:t>is possible in terms of more occasions, more quantity at a time, or more varied uses of existing product. </a:t>
            </a:r>
            <a:endParaRPr lang="en-US" sz="3200" dirty="0" smtClean="0"/>
          </a:p>
          <a:p>
            <a:pPr algn="just" fontAlgn="base"/>
            <a:endParaRPr lang="en-US" sz="3200" dirty="0" smtClean="0"/>
          </a:p>
          <a:p>
            <a:pPr algn="just" fontAlgn="base"/>
            <a:r>
              <a:rPr lang="en-US" sz="3200" dirty="0" smtClean="0"/>
              <a:t>For </a:t>
            </a:r>
            <a:r>
              <a:rPr lang="en-US" sz="3200" dirty="0" smtClean="0"/>
              <a:t>example, Coca Cola may convince to use its soft drink along with lunch.</a:t>
            </a:r>
            <a:endParaRPr lang="en-US" sz="32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38</TotalTime>
  <Words>675</Words>
  <Application>Microsoft Office PowerPoint</Application>
  <PresentationFormat>On-screen Show (4:3)</PresentationFormat>
  <Paragraphs>57</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Equity</vt:lpstr>
      <vt:lpstr>Product Mix Strategies </vt:lpstr>
      <vt:lpstr>Slide 2</vt:lpstr>
      <vt:lpstr>Slide 3</vt:lpstr>
      <vt:lpstr>Slide 4</vt:lpstr>
      <vt:lpstr>Slide 5</vt:lpstr>
      <vt:lpstr>Slide 6</vt:lpstr>
      <vt:lpstr>Slide 7</vt:lpstr>
      <vt:lpstr>Slide 8</vt:lpstr>
      <vt:lpstr>Slide 9</vt:lpstr>
      <vt:lpstr>Slide 10</vt:lpstr>
      <vt:lpstr>Slide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 Mix Strategies </dc:title>
  <dc:creator>Ashutosh</dc:creator>
  <cp:lastModifiedBy>Ashutosh</cp:lastModifiedBy>
  <cp:revision>4</cp:revision>
  <dcterms:created xsi:type="dcterms:W3CDTF">2020-04-23T10:57:56Z</dcterms:created>
  <dcterms:modified xsi:type="dcterms:W3CDTF">2020-04-25T03:08:29Z</dcterms:modified>
</cp:coreProperties>
</file>