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C83A77-C006-479B-95C4-4DEFD1C71F74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6D2B2D2-A9EC-4A5D-8D3E-8687FB1E4D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benefits-importance-marketing-research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itbullseye.com/Sentence-Completion-Question.php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5908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2076450"/>
          </a:xfrm>
        </p:spPr>
        <p:txBody>
          <a:bodyPr>
            <a:normAutofit/>
          </a:bodyPr>
          <a:lstStyle/>
          <a:p>
            <a:r>
              <a:rPr lang="en-US" dirty="0"/>
              <a:t>Advanced Techniques of Motivation Research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/>
              <a:t>Thus</a:t>
            </a:r>
            <a:r>
              <a:rPr lang="en-US" sz="2800" dirty="0"/>
              <a:t>, they made deliberately falsify self-report inventories to impress the researcher or to avoid personal embarrassment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To overcome this problem the researcher may use the behavioral measures to complement the verbal responses of the respondents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b="1" dirty="0"/>
              <a:t>In this measure</a:t>
            </a:r>
            <a:r>
              <a:rPr lang="en-US" sz="2800" dirty="0"/>
              <a:t>, biological evidence such as brain waves, blood circulations, and heartbeats are recorded to evaluate the reliability of the subject’s responses concerning his attitude and feelings about a product or advertisement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4. Projective Techniques</a:t>
            </a:r>
          </a:p>
          <a:p>
            <a:pPr algn="just"/>
            <a:r>
              <a:rPr lang="en-US" sz="2800" dirty="0"/>
              <a:t>Projective techniques are designed to reveal a person’s true feelings and motivations.</a:t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84582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Projective techniques consist of a variety of disguised tests that contain ambiguous stimuli example incomplete sentences, cartoons, untitled pictures, other person characterization, etc.</a:t>
            </a:r>
          </a:p>
          <a:p>
            <a:pPr algn="just"/>
            <a:r>
              <a:rPr lang="en-US" sz="2800" dirty="0"/>
              <a:t>The basic assumption underlying </a:t>
            </a:r>
            <a:r>
              <a:rPr lang="en-US" sz="2800" b="1" dirty="0"/>
              <a:t>projective techniques</a:t>
            </a:r>
            <a:r>
              <a:rPr lang="en-US" sz="2800" dirty="0"/>
              <a:t> is that respondents are unaware that they are exporting their feelings.</a:t>
            </a:r>
          </a:p>
          <a:p>
            <a:pPr algn="just"/>
            <a:r>
              <a:rPr lang="en-US" sz="2800" dirty="0"/>
              <a:t>Respondents under these techniques are not given the chance to rationalize their responses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u="sng" dirty="0"/>
              <a:t>Some important projective techniques are as under:</a:t>
            </a:r>
            <a:endParaRPr lang="en-US" sz="2800" dirty="0"/>
          </a:p>
          <a:p>
            <a:pPr algn="just"/>
            <a:r>
              <a:rPr lang="en-US" sz="2800" dirty="0"/>
              <a:t>Thematic Apperception Test (T.A.T)</a:t>
            </a:r>
          </a:p>
          <a:p>
            <a:pPr algn="just"/>
            <a:r>
              <a:rPr lang="en-US" sz="2800" dirty="0"/>
              <a:t>Word Association</a:t>
            </a:r>
          </a:p>
          <a:p>
            <a:pPr algn="just"/>
            <a:r>
              <a:rPr lang="en-US" sz="2800" dirty="0"/>
              <a:t>Sentence Completion</a:t>
            </a:r>
          </a:p>
          <a:p>
            <a:pPr algn="just"/>
            <a:r>
              <a:rPr lang="en-US" sz="2800" dirty="0"/>
              <a:t>Third Person Technique</a:t>
            </a:r>
          </a:p>
          <a:p>
            <a:pPr algn="just"/>
            <a:r>
              <a:rPr lang="en-US" sz="2800" dirty="0"/>
              <a:t>The Paired Pictures Test.</a:t>
            </a:r>
          </a:p>
          <a:p>
            <a:pPr algn="just"/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1. Thematic Appreciation Test (T.A.T)</a:t>
            </a:r>
          </a:p>
          <a:p>
            <a:pPr algn="just"/>
            <a:r>
              <a:rPr lang="en-US" sz="4000" dirty="0"/>
              <a:t>In this test, respondents are shown a series of pictures of people in some unstructured, doubtful form of actions or cartoons relating to the product or topic under study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The respondent is required to look at these pictures once at a time and to narrate a story about the pictures of cartoons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The answers are then interrupted by a skilled analyst.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/>
              <a:t>This technique is suitable to find the perceptions, attitudes, and beliefs of the respondents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r>
              <a:rPr lang="en-US" sz="2800" dirty="0"/>
              <a:t>2. Word </a:t>
            </a:r>
            <a:r>
              <a:rPr lang="en-US" sz="2800" dirty="0" smtClean="0"/>
              <a:t>Association</a:t>
            </a:r>
          </a:p>
          <a:p>
            <a:endParaRPr lang="en-US" sz="2800" dirty="0"/>
          </a:p>
          <a:p>
            <a:r>
              <a:rPr lang="en-US" sz="2800" dirty="0"/>
              <a:t>Under this technique, respondents are presented with a series of words or phrases and are asked to answer quickly with the first word or phrase that comes to their mind after the hearing is Phrase or world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r>
              <a:rPr lang="en-US" sz="2800" dirty="0"/>
              <a:t>There are a number of variations of this particular test.</a:t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The test may be written or oral. It may require words with similar meaning or opposite meaning and so on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3. Sentence Completion</a:t>
            </a:r>
          </a:p>
          <a:p>
            <a:pPr algn="just"/>
            <a:r>
              <a:rPr lang="en-US" sz="2400" dirty="0"/>
              <a:t>In the motivational </a:t>
            </a:r>
            <a:r>
              <a:rPr lang="en-US" sz="2400" dirty="0">
                <a:hlinkClick r:id="rId2"/>
              </a:rPr>
              <a:t>aspect of marketing research</a:t>
            </a:r>
            <a:r>
              <a:rPr lang="en-US" sz="2400" dirty="0"/>
              <a:t>, this test is significant to uncover the emotional responses of consumers regarding a product or marketing situation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In this technique</a:t>
            </a:r>
            <a:r>
              <a:rPr lang="en-US" sz="2400" dirty="0"/>
              <a:t>, the beginning of a sentence is read to the respondent, who is asked to complete it with the first thought that comes to his mind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In fact</a:t>
            </a:r>
            <a:r>
              <a:rPr lang="en-US" sz="2400" dirty="0"/>
              <a:t>, no right or wrong answer is earmarked for any of these incomplete sentences.</a:t>
            </a:r>
          </a:p>
          <a:p>
            <a:pPr algn="just"/>
            <a:r>
              <a:rPr lang="en-US" sz="2400" dirty="0"/>
              <a:t>While completing each sentence the respondents disclose more about their emotional values and tension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u="sng" dirty="0"/>
              <a:t>The questions may be of the following type:</a:t>
            </a:r>
            <a:endParaRPr lang="en-US" sz="3200" dirty="0"/>
          </a:p>
          <a:p>
            <a:pPr algn="just"/>
            <a:r>
              <a:rPr lang="en-US" sz="3200" dirty="0"/>
              <a:t>People who smoke </a:t>
            </a:r>
            <a:r>
              <a:rPr lang="en-US" sz="3200" dirty="0" err="1"/>
              <a:t>Charminar</a:t>
            </a:r>
            <a:r>
              <a:rPr lang="en-US" sz="3200" dirty="0"/>
              <a:t>………</a:t>
            </a:r>
          </a:p>
          <a:p>
            <a:pPr algn="just"/>
            <a:r>
              <a:rPr lang="en-US" sz="3200" dirty="0"/>
              <a:t>Tinned foods……….</a:t>
            </a:r>
          </a:p>
          <a:p>
            <a:pPr algn="just"/>
            <a:r>
              <a:rPr lang="en-US" sz="3200" dirty="0"/>
              <a:t>Women who use labor-saving devices………..</a:t>
            </a:r>
          </a:p>
          <a:p>
            <a:pPr algn="just"/>
            <a:r>
              <a:rPr lang="en-US" sz="3200" dirty="0">
                <a:hlinkClick r:id="rId2"/>
              </a:rPr>
              <a:t>Sentence Completion: Practice Questions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4. The Third Person Technique</a:t>
            </a:r>
          </a:p>
          <a:p>
            <a:pPr algn="just"/>
            <a:r>
              <a:rPr lang="en-US" sz="3200" dirty="0"/>
              <a:t>In some cases, an individual himself does not want to admit a particular belief or a statement, but he may say something by using a third person.</a:t>
            </a:r>
          </a:p>
          <a:p>
            <a:pPr algn="just"/>
            <a:r>
              <a:rPr lang="en-US" sz="3200" dirty="0"/>
              <a:t>Under this technique, respondents are asked to describe a third person about whom they are given some information.</a:t>
            </a:r>
          </a:p>
          <a:p>
            <a:pPr algn="just"/>
            <a:endParaRPr lang="en-US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5. The Paired Picture Test</a:t>
            </a:r>
          </a:p>
          <a:p>
            <a:pPr algn="just"/>
            <a:r>
              <a:rPr lang="en-US" sz="2800" dirty="0"/>
              <a:t>This technique is appropriate to select a good copy for advertisements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Under this technique</a:t>
            </a:r>
            <a:r>
              <a:rPr lang="en-US" sz="2800" dirty="0"/>
              <a:t>, paired pictures are shown to respondents and they are asking about their opinions and reactions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Respondents may be required to tell any story which comes to their mind after seeing these paired pictures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This is suitable to uncover attitudes of respondents regarding a product, message of advertisement and for selection of good advertising copy.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Emotional feelings are not easily or accurately revealed by consumers on direct questioning. </a:t>
            </a:r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Therefore</a:t>
            </a:r>
            <a:r>
              <a:rPr lang="en-US" sz="4400" dirty="0"/>
              <a:t>, in motivation research, Clinical Psychological methods/techniques are used for the psychoanalytical study of consumers.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following techniques are used in motivation research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Observation </a:t>
            </a:r>
            <a:r>
              <a:rPr lang="en-US" sz="3200" dirty="0" smtClean="0"/>
              <a:t>Technique</a:t>
            </a:r>
          </a:p>
          <a:p>
            <a:endParaRPr lang="en-US" sz="3200" dirty="0"/>
          </a:p>
          <a:p>
            <a:r>
              <a:rPr lang="en-US" sz="3200" dirty="0"/>
              <a:t>Depth Interview </a:t>
            </a:r>
            <a:r>
              <a:rPr lang="en-US" sz="3200" dirty="0" smtClean="0"/>
              <a:t>Technique</a:t>
            </a:r>
          </a:p>
          <a:p>
            <a:endParaRPr lang="en-US" sz="3200" dirty="0"/>
          </a:p>
          <a:p>
            <a:r>
              <a:rPr lang="en-US" sz="3200" dirty="0"/>
              <a:t>Self Reports </a:t>
            </a:r>
            <a:r>
              <a:rPr lang="en-US" sz="3200" dirty="0" smtClean="0"/>
              <a:t>Technique</a:t>
            </a:r>
          </a:p>
          <a:p>
            <a:endParaRPr lang="en-US" sz="3200" dirty="0"/>
          </a:p>
          <a:p>
            <a:r>
              <a:rPr lang="en-US" sz="3200" dirty="0"/>
              <a:t>Projective Techniques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u="sng" dirty="0"/>
              <a:t>A brief description of the above techniques is given below.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1. </a:t>
            </a:r>
            <a:r>
              <a:rPr lang="en-US" sz="2800" dirty="0"/>
              <a:t>Observation Technique</a:t>
            </a:r>
          </a:p>
          <a:p>
            <a:pPr algn="just"/>
            <a:r>
              <a:rPr lang="en-US" sz="2800" dirty="0"/>
              <a:t>In this technique, the researcher observes the </a:t>
            </a:r>
            <a:r>
              <a:rPr lang="en-US" sz="2800" dirty="0" err="1"/>
              <a:t>behaviour</a:t>
            </a:r>
            <a:r>
              <a:rPr lang="en-US" sz="2800" dirty="0"/>
              <a:t> of consumers without showing their identity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Consumers motives may be inferred from their communication and actions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No Interview is conducted in this method. Relevant data or information under this technique may </a:t>
            </a:r>
            <a:endParaRPr lang="en-US" sz="2800" dirty="0" smtClean="0"/>
          </a:p>
          <a:p>
            <a:pPr algn="just"/>
            <a:r>
              <a:rPr lang="en-US" sz="2800" dirty="0" smtClean="0"/>
              <a:t>be </a:t>
            </a:r>
            <a:r>
              <a:rPr lang="en-US" sz="2800" dirty="0"/>
              <a:t>gathered personally by the researcher through mechanical aids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This technique is suitable to study the buying process for consumers.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2. Depth Interview Technique</a:t>
            </a:r>
          </a:p>
          <a:p>
            <a:pPr algn="just"/>
            <a:r>
              <a:rPr lang="en-US" sz="2800" dirty="0"/>
              <a:t>Under this technique, an intensive interview is conducted by the researcher. In this type of interview, respondents are questioned individually, if need be for several hours by the researcher.</a:t>
            </a:r>
          </a:p>
          <a:p>
            <a:pPr algn="just"/>
            <a:r>
              <a:rPr lang="en-US" sz="2800" dirty="0"/>
              <a:t>Interviewers are trained to establish rapport and not to guide the discussion excessively. </a:t>
            </a:r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Respondents </a:t>
            </a:r>
            <a:r>
              <a:rPr lang="en-US" sz="2800" dirty="0"/>
              <a:t>are encouraged to talk freely about their activities or interests or about a specific subject or brand under study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Verbatim accounts of interviews are then carefully studied together with reports on respondents’ mood and gestures which they might have used to convey attitudes or motives.</a:t>
            </a:r>
          </a:p>
          <a:p>
            <a:pPr algn="just"/>
            <a:r>
              <a:rPr lang="en-US" sz="2800" dirty="0"/>
              <a:t>Such studies are suitable for giving the market a lead on appeals they might use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A variation of depth interview is “Focus group” study in which 7-10 participants are encouraged to discuss products uses, reactions to the product, interests, attitudes, lifestyles, etc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Focus Group study can be done in much less time and, therefore, is less expensive than depth interview, so it is gaining popularity.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Obviously</a:t>
            </a:r>
            <a:r>
              <a:rPr lang="en-US" sz="2800" dirty="0"/>
              <a:t>, analysis of responses elicited in either a depth interview or Focus Group requires a great deal of skill on the part of the researcher.</a:t>
            </a:r>
          </a:p>
          <a:p>
            <a:endParaRPr lang="en-US" sz="2800" dirty="0"/>
          </a:p>
          <a:p>
            <a:r>
              <a:rPr lang="en-US" sz="2800" dirty="0"/>
              <a:t>3. Self Reports </a:t>
            </a:r>
            <a:r>
              <a:rPr lang="en-US" sz="2800" dirty="0" smtClean="0"/>
              <a:t>Technique</a:t>
            </a:r>
          </a:p>
          <a:p>
            <a:endParaRPr lang="en-US" sz="2800" dirty="0"/>
          </a:p>
          <a:p>
            <a:r>
              <a:rPr lang="en-US" sz="2800" dirty="0"/>
              <a:t>In this technique, the researcher simply asks questions verbally or with the help of a questionnaire to find out the motives, goals, and needs of the respondents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Under this technique of motivation research, a number of pencil and paper tests may be conducted by the researcher to elicit responses from the consumers about their wants, desires, opinions, interests, reactions, etc.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000" dirty="0"/>
              <a:t>The information obtained is then quantified which means that it is assigned a numerical score to yield a measure of the strength of a specific need or motive.</a:t>
            </a:r>
          </a:p>
          <a:p>
            <a:pPr algn="just"/>
            <a:r>
              <a:rPr lang="en-US" sz="6000" dirty="0" smtClean="0"/>
              <a:t/>
            </a:r>
            <a:br>
              <a:rPr lang="en-US" sz="6000" dirty="0" smtClean="0"/>
            </a:br>
            <a:endParaRPr lang="en-US" sz="6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i="1" dirty="0" smtClean="0"/>
              <a:t>There </a:t>
            </a:r>
            <a:r>
              <a:rPr lang="en-US" sz="3600" i="1" dirty="0"/>
              <a:t>are two measure limitations of this technique.</a:t>
            </a:r>
            <a:endParaRPr lang="en-US" sz="3600" dirty="0" smtClean="0"/>
          </a:p>
          <a:p>
            <a:pPr algn="just"/>
            <a:r>
              <a:rPr lang="en-US" sz="3600" b="1" dirty="0"/>
              <a:t>First</a:t>
            </a:r>
            <a:r>
              <a:rPr lang="en-US" sz="3600" dirty="0"/>
              <a:t>, individuals may not themselves to be aware of the actual reasons or motives underlying their </a:t>
            </a:r>
            <a:r>
              <a:rPr lang="en-US" sz="3600" dirty="0" err="1"/>
              <a:t>behaviour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 smtClean="0"/>
          </a:p>
          <a:p>
            <a:pPr algn="just"/>
            <a:r>
              <a:rPr lang="en-US" sz="3600" b="1" dirty="0"/>
              <a:t>Second</a:t>
            </a:r>
            <a:r>
              <a:rPr lang="en-US" sz="3600" dirty="0"/>
              <a:t>, respondents May rationalize their actions or statements. Respondents may be unwilling to reveal they’re true motives and may be inclined to give socially acceptable responses.</a:t>
            </a:r>
            <a:endParaRPr lang="en-US" sz="3600" dirty="0" smtClean="0"/>
          </a:p>
          <a:p>
            <a:pPr algn="just"/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</TotalTime>
  <Words>978</Words>
  <Application>Microsoft Office PowerPoint</Application>
  <PresentationFormat>On-screen Show (4:3)</PresentationFormat>
  <Paragraphs>196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Equity</vt:lpstr>
      <vt:lpstr>Advanced Techniques of Motivation Research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Techniques of Motivation Research </dc:title>
  <dc:creator>Ashutosh</dc:creator>
  <cp:lastModifiedBy>Ashutosh</cp:lastModifiedBy>
  <cp:revision>6</cp:revision>
  <dcterms:created xsi:type="dcterms:W3CDTF">2020-05-10T12:22:53Z</dcterms:created>
  <dcterms:modified xsi:type="dcterms:W3CDTF">2020-05-12T07:34:22Z</dcterms:modified>
</cp:coreProperties>
</file>