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6529119-D255-46AD-9BE9-BFCF523DAF8A}"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9B6E917-73FF-47A7-B34A-3CAE3CC7350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529119-D255-46AD-9BE9-BFCF523DAF8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6E917-73FF-47A7-B34A-3CAE3CC7350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529119-D255-46AD-9BE9-BFCF523DAF8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6E917-73FF-47A7-B34A-3CAE3CC7350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6529119-D255-46AD-9BE9-BFCF523DAF8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6E917-73FF-47A7-B34A-3CAE3CC7350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529119-D255-46AD-9BE9-BFCF523DAF8A}"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9B6E917-73FF-47A7-B34A-3CAE3CC7350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6529119-D255-46AD-9BE9-BFCF523DAF8A}"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B6E917-73FF-47A7-B34A-3CAE3CC7350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6529119-D255-46AD-9BE9-BFCF523DAF8A}"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B6E917-73FF-47A7-B34A-3CAE3CC7350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6529119-D255-46AD-9BE9-BFCF523DAF8A}"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B6E917-73FF-47A7-B34A-3CAE3CC7350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529119-D255-46AD-9BE9-BFCF523DAF8A}"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B6E917-73FF-47A7-B34A-3CAE3CC7350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529119-D255-46AD-9BE9-BFCF523DAF8A}"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B6E917-73FF-47A7-B34A-3CAE3CC7350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529119-D255-46AD-9BE9-BFCF523DAF8A}"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9B6E917-73FF-47A7-B34A-3CAE3CC7350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6529119-D255-46AD-9BE9-BFCF523DAF8A}"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9B6E917-73FF-47A7-B34A-3CAE3CC7350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marketing91.com/people-marketing-mix/" TargetMode="External"/><Relationship Id="rId2" Type="http://schemas.openxmlformats.org/officeDocument/2006/relationships/hyperlink" Target="https://www.marketing91.com/promotions-in-marketin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marketing91.com/how-to-make-your-business-more-efficient-by-upgrading-technology/"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marketing91.com/google-swot-analysi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marketing91.com/marketing-strategy-facebook/" TargetMode="External"/><Relationship Id="rId2" Type="http://schemas.openxmlformats.org/officeDocument/2006/relationships/hyperlink" Target="https://www.marketing91.com/marketing-mix-twitter/" TargetMode="External"/><Relationship Id="rId1" Type="http://schemas.openxmlformats.org/officeDocument/2006/relationships/slideLayout" Target="../slideLayouts/slideLayout7.xml"/><Relationship Id="rId4" Type="http://schemas.openxmlformats.org/officeDocument/2006/relationships/hyperlink" Target="https://www.marketing91.com/marketing-mix-boos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marketing91.com/how-to-manage-and-motivate-channel-dealers/" TargetMode="External"/><Relationship Id="rId2" Type="http://schemas.openxmlformats.org/officeDocument/2006/relationships/hyperlink" Target="https://www.marketing91.com/channel-levels-consumer-industrial-marketing-channel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marketing91.com/market-research-process/"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www.marketing91.com/e-commerce-segmentation/"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s://www.marketing91.com/conduct-observational-research/"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s://www.marketing91.com/4-types-market-research-firms/"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marketing91.com/purchasing-proces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purchasing-process/" TargetMode="External"/><Relationship Id="rId2" Type="http://schemas.openxmlformats.org/officeDocument/2006/relationships/hyperlink" Target="https://www.marketing91.com/b2c-vs-b2b-marketing/" TargetMode="External"/><Relationship Id="rId1" Type="http://schemas.openxmlformats.org/officeDocument/2006/relationships/slideLayout" Target="../slideLayouts/slideLayout7.xml"/><Relationship Id="rId5" Type="http://schemas.openxmlformats.org/officeDocument/2006/relationships/hyperlink" Target="https://www.marketing91.com/5-steps-consumer-buying-behavior/" TargetMode="External"/><Relationship Id="rId4" Type="http://schemas.openxmlformats.org/officeDocument/2006/relationships/hyperlink" Target="https://www.marketing91.com/what-is-a-produc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marketing91.com/types-of-products/"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9-tips-for-achieving-customer-satisfaction/"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Vearma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524001"/>
            <a:ext cx="7772400" cy="2076450"/>
          </a:xfrm>
        </p:spPr>
        <p:txBody>
          <a:bodyPr>
            <a:normAutofit/>
          </a:bodyPr>
          <a:lstStyle/>
          <a:p>
            <a:r>
              <a:rPr lang="en-US" dirty="0" smtClean="0"/>
              <a:t>Methods to collect </a:t>
            </a:r>
            <a:r>
              <a:rPr lang="en-US" dirty="0"/>
              <a:t>primary data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001643"/>
          </a:xfrm>
          <a:prstGeom prst="rect">
            <a:avLst/>
          </a:prstGeom>
        </p:spPr>
        <p:txBody>
          <a:bodyPr wrap="square">
            <a:spAutoFit/>
          </a:bodyPr>
          <a:lstStyle/>
          <a:p>
            <a:pPr algn="just"/>
            <a:r>
              <a:rPr lang="en-US" sz="3200" dirty="0"/>
              <a:t>If interviews or personal meetings is not possible, then an excellent way to collect primary data is Emails. If you go to your </a:t>
            </a:r>
            <a:r>
              <a:rPr lang="en-US" sz="3200" dirty="0">
                <a:hlinkClick r:id="rId2"/>
              </a:rPr>
              <a:t>promotions</a:t>
            </a:r>
            <a:r>
              <a:rPr lang="en-US" sz="3200" dirty="0"/>
              <a:t> column in your Gmail, you will find several questionnaires and feedback forms being sent out to you by your banks or your telecom network or any other such services</a:t>
            </a:r>
            <a:r>
              <a:rPr lang="en-US" sz="3200" dirty="0" smtClean="0"/>
              <a:t>.</a:t>
            </a:r>
          </a:p>
          <a:p>
            <a:pPr algn="just"/>
            <a:endParaRPr lang="en-US" sz="3200" dirty="0"/>
          </a:p>
          <a:p>
            <a:pPr algn="just"/>
            <a:r>
              <a:rPr lang="en-US" sz="3200" dirty="0"/>
              <a:t>A travel operator can use such emails to gather more information of Which places would </a:t>
            </a:r>
            <a:r>
              <a:rPr lang="en-US" sz="3200" dirty="0">
                <a:hlinkClick r:id="rId3"/>
              </a:rPr>
              <a:t>people</a:t>
            </a:r>
            <a:r>
              <a:rPr lang="en-US" sz="3200" dirty="0"/>
              <a:t> in his locality like to visit to? A retail showroom can gather information of what type of products the customers in his locality would like to buy?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5632311"/>
          </a:xfrm>
          <a:prstGeom prst="rect">
            <a:avLst/>
          </a:prstGeom>
        </p:spPr>
        <p:txBody>
          <a:bodyPr wrap="square">
            <a:spAutoFit/>
          </a:bodyPr>
          <a:lstStyle/>
          <a:p>
            <a:pPr algn="just"/>
            <a:r>
              <a:rPr lang="en-US" sz="4000" dirty="0"/>
              <a:t>A major problem which has faced Email marketing recently is that Email has been abused as a Spam medium and hence people are scared to click on any mails which take them to something which they don’t understand. Spam can actually destroy your computer and files in it. But thanks to </a:t>
            </a:r>
            <a:r>
              <a:rPr lang="en-US" sz="4000" dirty="0">
                <a:hlinkClick r:id="rId2"/>
              </a:rPr>
              <a:t>technology</a:t>
            </a:r>
            <a:r>
              <a:rPr lang="en-US" sz="4000" dirty="0"/>
              <a:t>, there are nowadays 2 other alternatives to Emails.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305800" cy="8940909"/>
          </a:xfrm>
          <a:prstGeom prst="rect">
            <a:avLst/>
          </a:prstGeom>
        </p:spPr>
        <p:txBody>
          <a:bodyPr wrap="square">
            <a:spAutoFit/>
          </a:bodyPr>
          <a:lstStyle/>
          <a:p>
            <a:pPr algn="ctr"/>
            <a:endParaRPr lang="en-US" sz="11500" dirty="0" smtClean="0"/>
          </a:p>
          <a:p>
            <a:pPr algn="ctr"/>
            <a:r>
              <a:rPr lang="en-US" sz="11500" dirty="0" smtClean="0"/>
              <a:t>4</a:t>
            </a:r>
            <a:r>
              <a:rPr lang="en-US" sz="11500" dirty="0"/>
              <a:t>) Google forms</a:t>
            </a:r>
          </a:p>
          <a:p>
            <a:pPr algn="ctr"/>
            <a:r>
              <a:rPr lang="en-US" sz="11500" dirty="0" smtClean="0"/>
              <a:t/>
            </a:r>
            <a:br>
              <a:rPr lang="en-US" sz="11500" dirty="0" smtClean="0"/>
            </a:br>
            <a:endParaRPr lang="en-US" sz="115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4400" dirty="0">
                <a:hlinkClick r:id="rId2"/>
              </a:rPr>
              <a:t>Google</a:t>
            </a:r>
            <a:r>
              <a:rPr lang="en-US" sz="4400" dirty="0"/>
              <a:t> forms are an excellent way to collect primary data from your customers or from any population. </a:t>
            </a:r>
            <a:endParaRPr lang="en-US" sz="4400" dirty="0" smtClean="0"/>
          </a:p>
          <a:p>
            <a:pPr algn="just"/>
            <a:r>
              <a:rPr lang="en-US" sz="4400" dirty="0" smtClean="0"/>
              <a:t>In </a:t>
            </a:r>
            <a:r>
              <a:rPr lang="en-US" sz="4400" dirty="0"/>
              <a:t>fact, the forms can also help you with the analysis of the result and gives the result in a format which you like. Similarly, there is the site survey monkey which does the same for you. It is easy and it is fast</a:t>
            </a:r>
            <a:r>
              <a:rPr lang="en-US" sz="4400" dirty="0" smtClean="0"/>
              <a:t>.</a:t>
            </a:r>
            <a:endParaRPr lang="en-US" sz="4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6186309"/>
          </a:xfrm>
          <a:prstGeom prst="rect">
            <a:avLst/>
          </a:prstGeom>
        </p:spPr>
        <p:txBody>
          <a:bodyPr wrap="square">
            <a:spAutoFit/>
          </a:bodyPr>
          <a:lstStyle/>
          <a:p>
            <a:pPr algn="just"/>
            <a:r>
              <a:rPr lang="en-US" sz="3600" dirty="0" smtClean="0"/>
              <a:t>But there is a need for regular follow up because the customer might not give the feedback immediately. On the other hand, as you are not watching the customer up front, the data cannot be relied on. The customer might sugar coat things and will not answer the survey seriously which therefore leads to wrong data being collected. </a:t>
            </a:r>
            <a:endParaRPr lang="en-US" sz="3600" dirty="0" smtClean="0"/>
          </a:p>
          <a:p>
            <a:pPr algn="just"/>
            <a:r>
              <a:rPr lang="en-US" sz="3600" dirty="0" smtClean="0"/>
              <a:t>Hence</a:t>
            </a:r>
            <a:r>
              <a:rPr lang="en-US" sz="3600" dirty="0" smtClean="0"/>
              <a:t>, if there is the option of personally meeting the customer, always prefer that. Otherwise, if the customer is far apart, then you can use Google forms for primary data collection.</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3785652"/>
          </a:xfrm>
          <a:prstGeom prst="rect">
            <a:avLst/>
          </a:prstGeom>
        </p:spPr>
        <p:txBody>
          <a:bodyPr wrap="square">
            <a:spAutoFit/>
          </a:bodyPr>
          <a:lstStyle/>
          <a:p>
            <a:endParaRPr lang="en-US" sz="6000" dirty="0" smtClean="0"/>
          </a:p>
          <a:p>
            <a:endParaRPr lang="en-US" sz="6000" dirty="0" smtClean="0"/>
          </a:p>
          <a:p>
            <a:endParaRPr lang="en-US" sz="6000" dirty="0" smtClean="0"/>
          </a:p>
          <a:p>
            <a:r>
              <a:rPr lang="en-US" sz="6000" dirty="0" smtClean="0"/>
              <a:t>5</a:t>
            </a:r>
            <a:r>
              <a:rPr lang="en-US" sz="6000" dirty="0"/>
              <a:t>) Twitter and </a:t>
            </a:r>
            <a:r>
              <a:rPr lang="en-US" sz="6000" dirty="0" err="1"/>
              <a:t>Facebook</a:t>
            </a:r>
            <a:r>
              <a:rPr lang="en-US" sz="6000" dirty="0"/>
              <a:t> polls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534400" cy="6247864"/>
          </a:xfrm>
          <a:prstGeom prst="rect">
            <a:avLst/>
          </a:prstGeom>
        </p:spPr>
        <p:txBody>
          <a:bodyPr wrap="square">
            <a:spAutoFit/>
          </a:bodyPr>
          <a:lstStyle/>
          <a:p>
            <a:r>
              <a:rPr lang="en-US" sz="4000" dirty="0"/>
              <a:t> </a:t>
            </a:r>
            <a:r>
              <a:rPr lang="en-US" sz="4000" dirty="0" smtClean="0"/>
              <a:t>A super </a:t>
            </a:r>
            <a:r>
              <a:rPr lang="en-US" sz="4000" dirty="0"/>
              <a:t>fast way to collect primary data if you have a lot of fan following on your company page is to create </a:t>
            </a:r>
            <a:r>
              <a:rPr lang="en-US" sz="4000" dirty="0">
                <a:hlinkClick r:id="rId2"/>
              </a:rPr>
              <a:t>twitter</a:t>
            </a:r>
            <a:r>
              <a:rPr lang="en-US" sz="4000" dirty="0"/>
              <a:t> and </a:t>
            </a:r>
            <a:r>
              <a:rPr lang="en-US" sz="4000" dirty="0" err="1">
                <a:hlinkClick r:id="rId3"/>
              </a:rPr>
              <a:t>Facebook</a:t>
            </a:r>
            <a:r>
              <a:rPr lang="en-US" sz="4000" dirty="0"/>
              <a:t> polls. This way, you reach a lot of people very soon and you also get the data very fast. If you want to reach more people who have not liked your company page, you can also </a:t>
            </a:r>
            <a:r>
              <a:rPr lang="en-US" sz="4000" dirty="0">
                <a:hlinkClick r:id="rId4"/>
              </a:rPr>
              <a:t>boost</a:t>
            </a:r>
            <a:r>
              <a:rPr lang="en-US" sz="4000" dirty="0"/>
              <a:t> the post as a sponsored post so that you get the general market consensus</a:t>
            </a:r>
            <a:r>
              <a:rPr lang="en-US" sz="4000" dirty="0" smtClean="0"/>
              <a:t>.</a:t>
            </a:r>
            <a:endParaRPr lang="en-US" sz="4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10600" cy="5632311"/>
          </a:xfrm>
          <a:prstGeom prst="rect">
            <a:avLst/>
          </a:prstGeom>
        </p:spPr>
        <p:txBody>
          <a:bodyPr wrap="square">
            <a:spAutoFit/>
          </a:bodyPr>
          <a:lstStyle/>
          <a:p>
            <a:pPr algn="just"/>
            <a:r>
              <a:rPr lang="en-US" sz="4000" dirty="0" smtClean="0"/>
              <a:t>A major part of worry here is that if the feedback is negative then that is visible to everyone and not just to you. The poll results are generally public. You might have to find a way to hide it, or use this method for questions where you don’t mind the public to know the answer. There are very limited answers and only one question so that question should be valuable to you.</a:t>
            </a:r>
            <a:endParaRPr lang="en-US" sz="4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04800"/>
            <a:ext cx="8534400" cy="4524315"/>
          </a:xfrm>
          <a:prstGeom prst="rect">
            <a:avLst/>
          </a:prstGeom>
        </p:spPr>
        <p:txBody>
          <a:bodyPr wrap="square">
            <a:spAutoFit/>
          </a:bodyPr>
          <a:lstStyle/>
          <a:p>
            <a:endParaRPr lang="en-US" sz="9600" dirty="0" smtClean="0"/>
          </a:p>
          <a:p>
            <a:endParaRPr lang="en-US" sz="9600" dirty="0" smtClean="0"/>
          </a:p>
          <a:p>
            <a:r>
              <a:rPr lang="en-US" sz="9600" dirty="0" smtClean="0"/>
              <a:t>6</a:t>
            </a:r>
            <a:r>
              <a:rPr lang="en-US" sz="9600" dirty="0"/>
              <a:t>) Focus groups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262979"/>
          </a:xfrm>
          <a:prstGeom prst="rect">
            <a:avLst/>
          </a:prstGeom>
        </p:spPr>
        <p:txBody>
          <a:bodyPr wrap="square">
            <a:spAutoFit/>
          </a:bodyPr>
          <a:lstStyle/>
          <a:p>
            <a:r>
              <a:rPr lang="en-US" sz="2800" dirty="0"/>
              <a:t>Another popular way to collect primary data is to create focus group. Imagine that you have a </a:t>
            </a:r>
            <a:r>
              <a:rPr lang="en-US" sz="2800" dirty="0">
                <a:hlinkClick r:id="rId2"/>
              </a:rPr>
              <a:t>channel</a:t>
            </a:r>
            <a:r>
              <a:rPr lang="en-US" sz="2800" dirty="0"/>
              <a:t> network made up or agents, </a:t>
            </a:r>
            <a:r>
              <a:rPr lang="en-US" sz="2800" dirty="0">
                <a:hlinkClick r:id="rId3"/>
              </a:rPr>
              <a:t>dealers</a:t>
            </a:r>
            <a:r>
              <a:rPr lang="en-US" sz="2800" dirty="0"/>
              <a:t> or distributors. If you want to move forward, you have to take feedback from this channel network and it can become a strong source of information.</a:t>
            </a:r>
          </a:p>
          <a:p>
            <a:endParaRPr lang="en-US" sz="2800" dirty="0" smtClean="0"/>
          </a:p>
          <a:p>
            <a:r>
              <a:rPr lang="en-US" sz="2800" dirty="0" smtClean="0"/>
              <a:t>Hence</a:t>
            </a:r>
            <a:r>
              <a:rPr lang="en-US" sz="2800" dirty="0"/>
              <a:t>, focus groups can be made of the dealers and distributors and their feedback can be obtained with regards to how they propose to improve the overall business of the firm. At such times, it is always better to have a moderator who can conduct the whole session so that you can guide the focus group in the right direction</a:t>
            </a:r>
            <a:r>
              <a:rPr lang="en-US" sz="2800" dirty="0" smtClean="0"/>
              <a:t>.</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262979"/>
          </a:xfrm>
          <a:prstGeom prst="rect">
            <a:avLst/>
          </a:prstGeom>
        </p:spPr>
        <p:txBody>
          <a:bodyPr wrap="square">
            <a:spAutoFit/>
          </a:bodyPr>
          <a:lstStyle/>
          <a:p>
            <a:r>
              <a:rPr lang="en-US" sz="4800" dirty="0"/>
              <a:t>take out time to make your </a:t>
            </a:r>
            <a:r>
              <a:rPr lang="en-US" sz="4800" dirty="0">
                <a:hlinkClick r:id="rId2"/>
              </a:rPr>
              <a:t>market research</a:t>
            </a:r>
            <a:r>
              <a:rPr lang="en-US" sz="4800" dirty="0"/>
              <a:t> questionnaire before collecting primary data. Once you think you are ready with the objective and the sampling method, it is time to collect Primary data of </a:t>
            </a:r>
            <a:r>
              <a:rPr lang="en-US" sz="4800" dirty="0">
                <a:hlinkClick r:id="rId2"/>
              </a:rPr>
              <a:t>market research</a:t>
            </a:r>
            <a:r>
              <a:rPr lang="en-US" sz="4800"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16758"/>
          </a:xfrm>
          <a:prstGeom prst="rect">
            <a:avLst/>
          </a:prstGeom>
        </p:spPr>
        <p:txBody>
          <a:bodyPr wrap="square">
            <a:spAutoFit/>
          </a:bodyPr>
          <a:lstStyle/>
          <a:p>
            <a:pPr algn="just"/>
            <a:r>
              <a:rPr lang="en-US" sz="3200" dirty="0" smtClean="0"/>
              <a:t>In focus group you generally start with simple questions, let them discuss, and then bring forward questions you need answers to. This ensures that there is enough interaction within the focus group and they give a collective answer to the question you have presented. However, in this type of data collection, the data will be subjective and not statistical. </a:t>
            </a:r>
            <a:endParaRPr lang="en-US" sz="3200" dirty="0" smtClean="0"/>
          </a:p>
          <a:p>
            <a:pPr algn="just"/>
            <a:r>
              <a:rPr lang="en-US" sz="3200" dirty="0" smtClean="0"/>
              <a:t>And </a:t>
            </a:r>
            <a:r>
              <a:rPr lang="en-US" sz="3200" dirty="0" smtClean="0"/>
              <a:t>there might be a gap between the amount of data you have collected </a:t>
            </a:r>
            <a:r>
              <a:rPr lang="en-US" sz="3200" dirty="0" err="1" smtClean="0"/>
              <a:t>vs</a:t>
            </a:r>
            <a:r>
              <a:rPr lang="en-US" sz="3200" dirty="0" smtClean="0"/>
              <a:t> the total customers out there (1 focus group is of 10 people, but customers are in </a:t>
            </a:r>
            <a:r>
              <a:rPr lang="en-US" sz="3200" dirty="0" err="1" smtClean="0"/>
              <a:t>lakhs</a:t>
            </a:r>
            <a:r>
              <a:rPr lang="en-US" sz="3200" dirty="0" smtClean="0"/>
              <a:t>)</a:t>
            </a:r>
            <a:endParaRPr 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154984"/>
          </a:xfrm>
          <a:prstGeom prst="rect">
            <a:avLst/>
          </a:prstGeom>
        </p:spPr>
        <p:txBody>
          <a:bodyPr wrap="square">
            <a:spAutoFit/>
          </a:bodyPr>
          <a:lstStyle/>
          <a:p>
            <a:endParaRPr lang="en-US" sz="6600" dirty="0" smtClean="0"/>
          </a:p>
          <a:p>
            <a:endParaRPr lang="en-US" sz="6600" dirty="0" smtClean="0"/>
          </a:p>
          <a:p>
            <a:endParaRPr lang="en-US" sz="6600" dirty="0" smtClean="0"/>
          </a:p>
          <a:p>
            <a:r>
              <a:rPr lang="en-US" sz="6600" dirty="0" smtClean="0"/>
              <a:t>7</a:t>
            </a:r>
            <a:r>
              <a:rPr lang="en-US" sz="6600" dirty="0"/>
              <a:t>) Analysis by Observation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186309"/>
          </a:xfrm>
          <a:prstGeom prst="rect">
            <a:avLst/>
          </a:prstGeom>
        </p:spPr>
        <p:txBody>
          <a:bodyPr wrap="square">
            <a:spAutoFit/>
          </a:bodyPr>
          <a:lstStyle/>
          <a:p>
            <a:pPr algn="just"/>
            <a:r>
              <a:rPr lang="en-US" sz="4400" dirty="0"/>
              <a:t>Another common method which is used as Internet usage is rising as well as in retail showrooms is Observation. </a:t>
            </a:r>
            <a:endParaRPr lang="en-US" sz="4400" dirty="0" smtClean="0"/>
          </a:p>
          <a:p>
            <a:pPr algn="just"/>
            <a:r>
              <a:rPr lang="en-US" sz="4400" dirty="0" smtClean="0"/>
              <a:t>Whenever </a:t>
            </a:r>
            <a:r>
              <a:rPr lang="en-US" sz="4400" dirty="0"/>
              <a:t>a client visits an </a:t>
            </a:r>
            <a:r>
              <a:rPr lang="en-US" sz="4400" dirty="0">
                <a:hlinkClick r:id="rId2"/>
              </a:rPr>
              <a:t>E-commerce</a:t>
            </a:r>
            <a:r>
              <a:rPr lang="en-US" sz="4400" dirty="0"/>
              <a:t> site, there are heat maps which are recorded to show which area was the client most interested in, where are they clicking the most and where is their mouse hovering</a:t>
            </a:r>
            <a:r>
              <a:rPr lang="en-US" sz="4400" dirty="0" smtClean="0"/>
              <a:t>.</a:t>
            </a:r>
            <a:endParaRPr lang="en-US" sz="4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a:r>
              <a:rPr lang="en-US" sz="4000" dirty="0" smtClean="0"/>
              <a:t>Even now on this site, </a:t>
            </a:r>
            <a:r>
              <a:rPr lang="en-US" sz="4000" dirty="0" err="1" smtClean="0"/>
              <a:t>i</a:t>
            </a:r>
            <a:r>
              <a:rPr lang="en-US" sz="4000" dirty="0" smtClean="0"/>
              <a:t> can tell which area gets the most clicks (its the navigation menu at the top) or where do my readers linger. Similarly in retail, you can observe customer through cameras and understand which section they are most interested in, how do they make impulse purchases or get tips on how to redo the cereals portion to push the cereal which is giving you maximum margins.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262979"/>
          </a:xfrm>
          <a:prstGeom prst="rect">
            <a:avLst/>
          </a:prstGeom>
        </p:spPr>
        <p:txBody>
          <a:bodyPr wrap="square">
            <a:spAutoFit/>
          </a:bodyPr>
          <a:lstStyle/>
          <a:p>
            <a:pPr algn="just"/>
            <a:r>
              <a:rPr lang="en-US" sz="4800" dirty="0" smtClean="0"/>
              <a:t>Such </a:t>
            </a:r>
            <a:r>
              <a:rPr lang="en-US" sz="4800" dirty="0" smtClean="0">
                <a:hlinkClick r:id="rId2"/>
              </a:rPr>
              <a:t>observational research</a:t>
            </a:r>
            <a:r>
              <a:rPr lang="en-US" sz="4800" dirty="0" smtClean="0"/>
              <a:t> does not involve direct interaction with the end customer for the collection of primary data. But it does involve understanding from your side as to the behavior of the customer in a retail or business scenario.</a:t>
            </a:r>
            <a:endParaRPr lang="en-US" sz="4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32311"/>
          </a:xfrm>
          <a:prstGeom prst="rect">
            <a:avLst/>
          </a:prstGeom>
        </p:spPr>
        <p:txBody>
          <a:bodyPr wrap="square">
            <a:spAutoFit/>
          </a:bodyPr>
          <a:lstStyle/>
          <a:p>
            <a:pPr algn="just"/>
            <a:r>
              <a:rPr lang="en-US" sz="3600" dirty="0"/>
              <a:t>8) Using a trained </a:t>
            </a:r>
            <a:r>
              <a:rPr lang="en-US" sz="3600" dirty="0" smtClean="0"/>
              <a:t>professional</a:t>
            </a:r>
          </a:p>
          <a:p>
            <a:pPr algn="just"/>
            <a:endParaRPr lang="en-US" sz="3600" dirty="0"/>
          </a:p>
          <a:p>
            <a:pPr algn="just"/>
            <a:r>
              <a:rPr lang="en-US" sz="3600" dirty="0"/>
              <a:t>A trained professional can be used for any of the various type of market research or primary data collection options mentioned above. Generally there are various </a:t>
            </a:r>
            <a:r>
              <a:rPr lang="en-US" sz="3600" dirty="0">
                <a:hlinkClick r:id="rId2"/>
              </a:rPr>
              <a:t>types of market research firms</a:t>
            </a:r>
            <a:r>
              <a:rPr lang="en-US" sz="3600" dirty="0"/>
              <a:t>. However, a trained professional should be called upon only when you are unable to collect data on your own or when you know that you cannot go forward without the correct statistics</a:t>
            </a:r>
            <a:r>
              <a:rPr lang="en-US" sz="3600" dirty="0" smtClean="0"/>
              <a:t>.</a:t>
            </a:r>
            <a:endParaRPr lang="en-US" sz="3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186309"/>
          </a:xfrm>
          <a:prstGeom prst="rect">
            <a:avLst/>
          </a:prstGeom>
        </p:spPr>
        <p:txBody>
          <a:bodyPr wrap="square">
            <a:spAutoFit/>
          </a:bodyPr>
          <a:lstStyle/>
          <a:p>
            <a:pPr algn="just"/>
            <a:r>
              <a:rPr lang="en-US" sz="3600" dirty="0" smtClean="0"/>
              <a:t>Overall, above are most of the ways of collecting primary data in the age of the internet. As you browse more, you will find several options. But you have to take the customer into consideration as well. Use methods which your customer will be comfortable in, instead of making yourself comfortable</a:t>
            </a:r>
            <a:r>
              <a:rPr lang="en-US" sz="3600" dirty="0" smtClean="0"/>
              <a:t>.</a:t>
            </a:r>
          </a:p>
          <a:p>
            <a:pPr algn="just"/>
            <a:endParaRPr lang="en-US" sz="3600" dirty="0" smtClean="0"/>
          </a:p>
          <a:p>
            <a:pPr algn="just"/>
            <a:r>
              <a:rPr lang="en-US" sz="3600" dirty="0" smtClean="0"/>
              <a:t>In market research, the more data you collect, the more chances of market research to be pin point and accurate.</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5016758"/>
          </a:xfrm>
          <a:prstGeom prst="rect">
            <a:avLst/>
          </a:prstGeom>
        </p:spPr>
        <p:txBody>
          <a:bodyPr wrap="square">
            <a:spAutoFit/>
          </a:bodyPr>
          <a:lstStyle/>
          <a:p>
            <a:pPr algn="ctr"/>
            <a:r>
              <a:rPr lang="en-US" sz="8000" dirty="0"/>
              <a:t>Here are 8 Ways to collect primary </a:t>
            </a:r>
            <a:r>
              <a:rPr lang="en-US" sz="8000" dirty="0" smtClean="0"/>
              <a:t>data</a:t>
            </a:r>
          </a:p>
          <a:p>
            <a:pPr algn="ctr"/>
            <a:endParaRPr lang="en-US" sz="8000" dirty="0"/>
          </a:p>
          <a:p>
            <a:pPr algn="ctr"/>
            <a:r>
              <a:rPr lang="en-US" sz="8000" dirty="0"/>
              <a:t>1) Questionnaires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r>
              <a:rPr lang="en-US" sz="4400" dirty="0"/>
              <a:t>The easiest and most widely used method of collecting primary data is to construct your own questionnaires with a set of questions to which you need answers</a:t>
            </a:r>
            <a:r>
              <a:rPr lang="en-US" sz="4400" dirty="0" smtClean="0"/>
              <a:t>.</a:t>
            </a:r>
          </a:p>
          <a:p>
            <a:r>
              <a:rPr lang="en-US" sz="4400" dirty="0" smtClean="0"/>
              <a:t> </a:t>
            </a:r>
            <a:r>
              <a:rPr lang="en-US" sz="4400" dirty="0"/>
              <a:t>If you know your customers already (</a:t>
            </a:r>
            <a:r>
              <a:rPr lang="en-US" sz="4400" dirty="0">
                <a:hlinkClick r:id="rId2"/>
              </a:rPr>
              <a:t>organizational purchase</a:t>
            </a:r>
            <a:r>
              <a:rPr lang="en-US" sz="4400" dirty="0"/>
              <a:t>) then you need to take appointments with them and then fill up the questionnaire</a:t>
            </a:r>
            <a:r>
              <a:rPr lang="en-US" sz="4400" dirty="0" smtClean="0"/>
              <a:t>.</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305800" cy="6863417"/>
          </a:xfrm>
          <a:prstGeom prst="rect">
            <a:avLst/>
          </a:prstGeom>
        </p:spPr>
        <p:txBody>
          <a:bodyPr wrap="square">
            <a:spAutoFit/>
          </a:bodyPr>
          <a:lstStyle/>
          <a:p>
            <a:pPr algn="just"/>
            <a:r>
              <a:rPr lang="en-US" sz="4000" dirty="0" smtClean="0"/>
              <a:t>If it is more of a </a:t>
            </a:r>
            <a:r>
              <a:rPr lang="en-US" sz="4000" dirty="0" smtClean="0">
                <a:hlinkClick r:id="rId2"/>
              </a:rPr>
              <a:t>business to consumer</a:t>
            </a:r>
            <a:r>
              <a:rPr lang="en-US" sz="4000" dirty="0" smtClean="0"/>
              <a:t> type of market, then it is better to meet customers when they are actually </a:t>
            </a:r>
            <a:r>
              <a:rPr lang="en-US" sz="4000" dirty="0" smtClean="0">
                <a:hlinkClick r:id="rId3"/>
              </a:rPr>
              <a:t>purchasing</a:t>
            </a:r>
            <a:r>
              <a:rPr lang="en-US" sz="4000" dirty="0" smtClean="0"/>
              <a:t> the </a:t>
            </a:r>
            <a:r>
              <a:rPr lang="en-US" sz="4000" dirty="0" smtClean="0">
                <a:hlinkClick r:id="rId4"/>
              </a:rPr>
              <a:t>product</a:t>
            </a:r>
            <a:r>
              <a:rPr lang="en-US" sz="4000" dirty="0" smtClean="0"/>
              <a:t> because at that time they are likely to give correct feedback. Always prefer meeting customers when they are in the </a:t>
            </a:r>
            <a:r>
              <a:rPr lang="en-US" sz="4000" dirty="0" smtClean="0">
                <a:hlinkClick r:id="rId5"/>
              </a:rPr>
              <a:t>buying</a:t>
            </a:r>
            <a:r>
              <a:rPr lang="en-US" sz="4000" dirty="0" smtClean="0"/>
              <a:t> phase because this increases the accuracy of the market research.</a:t>
            </a:r>
          </a:p>
          <a:p>
            <a:pPr algn="just"/>
            <a:r>
              <a:rPr lang="en-US" sz="4000" dirty="0" smtClean="0"/>
              <a:t/>
            </a:r>
            <a:br>
              <a:rPr lang="en-US" sz="4000" dirty="0" smtClean="0"/>
            </a:b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632311"/>
          </a:xfrm>
          <a:prstGeom prst="rect">
            <a:avLst/>
          </a:prstGeom>
        </p:spPr>
        <p:txBody>
          <a:bodyPr wrap="square">
            <a:spAutoFit/>
          </a:bodyPr>
          <a:lstStyle/>
          <a:p>
            <a:pPr algn="just"/>
            <a:r>
              <a:rPr lang="en-US" sz="3600" dirty="0"/>
              <a:t>2) Interviews – Telephonic or </a:t>
            </a:r>
            <a:r>
              <a:rPr lang="en-US" sz="3600" dirty="0" smtClean="0"/>
              <a:t>personal</a:t>
            </a:r>
          </a:p>
          <a:p>
            <a:pPr algn="just"/>
            <a:endParaRPr lang="en-US" sz="3600" dirty="0"/>
          </a:p>
          <a:p>
            <a:pPr algn="just"/>
            <a:r>
              <a:rPr lang="en-US" sz="3600" dirty="0"/>
              <a:t>Personal interviews are similar to using questionnaires but the difference is that in this case the interview will be subjective and you can form your own analysis of how it went and what it means. Think of an interview which an HR takes of 10 prospective candidates. Out of those 10, only 1 or 2 will be actually good candidates worth hiring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4000" dirty="0"/>
              <a:t>Similarly, when you are trying to improve a product, just conduct a personal interview with some of your existing customers. Keep only 2-3 objectives for the interview but try to extract more information from the customer in a free flow. </a:t>
            </a:r>
            <a:endParaRPr lang="en-US" sz="4000" dirty="0" smtClean="0"/>
          </a:p>
          <a:p>
            <a:pPr algn="just"/>
            <a:r>
              <a:rPr lang="en-US" sz="4000" dirty="0" smtClean="0"/>
              <a:t>What </a:t>
            </a:r>
            <a:r>
              <a:rPr lang="en-US" sz="4000" dirty="0"/>
              <a:t>this does is, it will give you 2 to 3 ideas overall of simple ways in which to improve your </a:t>
            </a:r>
            <a:r>
              <a:rPr lang="en-US" sz="4000" dirty="0">
                <a:hlinkClick r:id="rId2"/>
              </a:rPr>
              <a:t>products</a:t>
            </a:r>
            <a:r>
              <a:rPr lang="en-US" sz="4000" dirty="0" smtClean="0"/>
              <a:t>.</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algn="just"/>
            <a:r>
              <a:rPr lang="en-US" sz="4400" dirty="0" smtClean="0"/>
              <a:t>Personal interviews are always more preferable over telephonic interviews. Recently though, more and more telephonic “feedback” interviews are being done. </a:t>
            </a:r>
            <a:endParaRPr lang="en-US" sz="4400" dirty="0" smtClean="0"/>
          </a:p>
          <a:p>
            <a:pPr algn="just"/>
            <a:r>
              <a:rPr lang="en-US" sz="4400" dirty="0" smtClean="0"/>
              <a:t>Most </a:t>
            </a:r>
            <a:r>
              <a:rPr lang="en-US" sz="4400" dirty="0" smtClean="0"/>
              <a:t>service providers are using telephonic feedback to understand their </a:t>
            </a:r>
            <a:r>
              <a:rPr lang="en-US" sz="4400" dirty="0" smtClean="0">
                <a:hlinkClick r:id="rId2"/>
              </a:rPr>
              <a:t>customer satisfaction</a:t>
            </a:r>
            <a:r>
              <a:rPr lang="en-US" sz="4400" dirty="0" smtClean="0"/>
              <a:t> levels.</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1999" cy="6217087"/>
          </a:xfrm>
          <a:prstGeom prst="rect">
            <a:avLst/>
          </a:prstGeom>
        </p:spPr>
        <p:txBody>
          <a:bodyPr wrap="square">
            <a:spAutoFit/>
          </a:bodyPr>
          <a:lstStyle/>
          <a:p>
            <a:pPr algn="ctr"/>
            <a:r>
              <a:rPr lang="en-US" sz="19900" dirty="0"/>
              <a:t>3) Emails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29</TotalTime>
  <Words>882</Words>
  <Application>Microsoft Office PowerPoint</Application>
  <PresentationFormat>On-screen Show (4:3)</PresentationFormat>
  <Paragraphs>101</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Equity</vt:lpstr>
      <vt:lpstr>Methods to collect primary data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to collect primary data  </dc:title>
  <dc:creator>Ashutosh</dc:creator>
  <cp:lastModifiedBy>Ashutosh</cp:lastModifiedBy>
  <cp:revision>4</cp:revision>
  <dcterms:created xsi:type="dcterms:W3CDTF">2020-05-03T05:21:42Z</dcterms:created>
  <dcterms:modified xsi:type="dcterms:W3CDTF">2020-05-08T05:23:38Z</dcterms:modified>
</cp:coreProperties>
</file>