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7" r:id="rId22"/>
    <p:sldId id="278" r:id="rId2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3" name="Rounded Rectangle 12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BE151E-555A-4D9E-9B73-F669F859CC8F}" type="datetimeFigureOut">
              <a:rPr lang="en-US" smtClean="0"/>
              <a:pPr/>
              <a:t>5/12/2020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608D9224-5399-45CC-81DC-663985CBD97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BE151E-555A-4D9E-9B73-F669F859CC8F}" type="datetimeFigureOut">
              <a:rPr lang="en-US" smtClean="0"/>
              <a:pPr/>
              <a:t>5/12/2020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8D9224-5399-45CC-81DC-663985CBD97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BE151E-555A-4D9E-9B73-F669F859CC8F}" type="datetimeFigureOut">
              <a:rPr lang="en-US" smtClean="0"/>
              <a:pPr/>
              <a:t>5/12/2020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8D9224-5399-45CC-81DC-663985CBD97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BE151E-555A-4D9E-9B73-F669F859CC8F}" type="datetimeFigureOut">
              <a:rPr lang="en-US" smtClean="0"/>
              <a:pPr/>
              <a:t>5/12/2020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8D9224-5399-45CC-81DC-663985CBD97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0" name="Rounded Rectangle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BE151E-555A-4D9E-9B73-F669F859CC8F}" type="datetimeFigureOut">
              <a:rPr lang="en-US" smtClean="0"/>
              <a:pPr/>
              <a:t>5/12/2020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endParaRPr lang="en-US"/>
          </a:p>
        </p:txBody>
      </p:sp>
      <p:sp>
        <p:nvSpPr>
          <p:cNvPr id="7" name="Rectangle 6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608D9224-5399-45CC-81DC-663985CBD97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BE151E-555A-4D9E-9B73-F669F859CC8F}" type="datetimeFigureOut">
              <a:rPr lang="en-US" smtClean="0"/>
              <a:pPr/>
              <a:t>5/12/2020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8D9224-5399-45CC-81DC-663985CBD97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BE151E-555A-4D9E-9B73-F669F859CC8F}" type="datetimeFigureOut">
              <a:rPr lang="en-US" smtClean="0"/>
              <a:pPr/>
              <a:t>5/12/2020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8D9224-5399-45CC-81DC-663985CBD97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BE151E-555A-4D9E-9B73-F669F859CC8F}" type="datetimeFigureOut">
              <a:rPr lang="en-US" smtClean="0"/>
              <a:pPr/>
              <a:t>5/12/2020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8D9224-5399-45CC-81DC-663985CBD97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BE151E-555A-4D9E-9B73-F669F859CC8F}" type="datetimeFigureOut">
              <a:rPr lang="en-US" smtClean="0"/>
              <a:pPr/>
              <a:t>5/12/2020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8D9224-5399-45CC-81DC-663985CBD97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9" name="Rounded Rectangle 8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BE151E-555A-4D9E-9B73-F669F859CC8F}" type="datetimeFigureOut">
              <a:rPr lang="en-US" smtClean="0"/>
              <a:pPr/>
              <a:t>5/12/2020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8D9224-5399-45CC-81DC-663985CBD97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BE151E-555A-4D9E-9B73-F669F859CC8F}" type="datetimeFigureOut">
              <a:rPr lang="en-US" smtClean="0"/>
              <a:pPr/>
              <a:t>5/12/2020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608D9224-5399-45CC-81DC-663985CBD97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Rectangle 10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Rectangle 12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68BE151E-555A-4D9E-9B73-F669F859CC8F}" type="datetimeFigureOut">
              <a:rPr lang="en-US" smtClean="0"/>
              <a:pPr/>
              <a:t>5/12/2020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fld id="{608D9224-5399-45CC-81DC-663985CBD97C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googlesir.com/5-indicators-of-economic-development/" TargetMode="Externa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googlesir.com/ways-to-find-potential-customers-for-business/" TargetMode="Externa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googlesir.com/sales-management-challenges-in-the-21st-century/" TargetMode="External"/><Relationship Id="rId2" Type="http://schemas.openxmlformats.org/officeDocument/2006/relationships/hyperlink" Target="https://www.googlesir.com/personal-selling-characteristics-functions-roles/" TargetMode="Externa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googlesir.com/aspects-and-coverage-for-appraisal-of-project-proposals/" TargetMode="Externa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googlesir.com/functions-of-marketing/" TargetMode="External"/><Relationship Id="rId2" Type="http://schemas.openxmlformats.org/officeDocument/2006/relationships/hyperlink" Target="https://www.googlesir.com/marketing-mix-4-ps-of-marketing/" TargetMode="Externa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extension.harvard.edu/professional-development/programs/strategic-sales-management" TargetMode="Externa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googlesir.com/channels-of-distribution-meaning-characteristics-functions/" TargetMode="Externa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googlesir.com/middleman-sales-promotion-techniques/" TargetMode="External"/><Relationship Id="rId2" Type="http://schemas.openxmlformats.org/officeDocument/2006/relationships/hyperlink" Target="https://www.googlesir.com/objectives-of-sales-management/" TargetMode="External"/><Relationship Id="rId1" Type="http://schemas.openxmlformats.org/officeDocument/2006/relationships/slideLayout" Target="../slideLayouts/slideLayout7.xml"/><Relationship Id="rId4" Type="http://schemas.openxmlformats.org/officeDocument/2006/relationships/hyperlink" Target="https://www.googlesir.com/importance-and-role-of-leadership-in-business/" TargetMode="Externa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googlesir.com/strategies-for-building-maximum-customer-satisfaction/" TargetMode="Externa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8600" y="3886200"/>
            <a:ext cx="7543800" cy="2743200"/>
          </a:xfrm>
        </p:spPr>
        <p:txBody>
          <a:bodyPr>
            <a:normAutofit fontScale="77500" lnSpcReduction="20000"/>
          </a:bodyPr>
          <a:lstStyle/>
          <a:p>
            <a:pPr algn="l"/>
            <a:endParaRPr lang="en-US" b="1" dirty="0" smtClean="0"/>
          </a:p>
          <a:p>
            <a:pPr algn="l"/>
            <a:endParaRPr lang="en-US" b="1" dirty="0" smtClean="0"/>
          </a:p>
          <a:p>
            <a:pPr algn="l"/>
            <a:endParaRPr lang="en-US" b="1" dirty="0" smtClean="0"/>
          </a:p>
          <a:p>
            <a:pPr algn="l"/>
            <a:endParaRPr lang="en-US" b="1" dirty="0" smtClean="0"/>
          </a:p>
          <a:p>
            <a:pPr algn="l"/>
            <a:r>
              <a:rPr lang="en-US" b="1" dirty="0" smtClean="0"/>
              <a:t>Prof(Dr) B.L. </a:t>
            </a:r>
            <a:r>
              <a:rPr lang="en-US" b="1" dirty="0" err="1" smtClean="0"/>
              <a:t>Verma</a:t>
            </a:r>
            <a:endParaRPr lang="en-US" b="1" dirty="0" smtClean="0"/>
          </a:p>
          <a:p>
            <a:pPr algn="l"/>
            <a:r>
              <a:rPr lang="en-US" b="1" dirty="0" smtClean="0"/>
              <a:t>Professor</a:t>
            </a:r>
          </a:p>
          <a:p>
            <a:pPr algn="l"/>
            <a:r>
              <a:rPr lang="en-US" b="1" dirty="0" smtClean="0"/>
              <a:t>Department of business Administration</a:t>
            </a:r>
          </a:p>
          <a:p>
            <a:pPr algn="l"/>
            <a:r>
              <a:rPr lang="en-US" b="1" dirty="0" smtClean="0"/>
              <a:t>UCCMS,MLSU,UDAIPUR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762000"/>
            <a:ext cx="8229600" cy="3429000"/>
          </a:xfrm>
        </p:spPr>
        <p:txBody>
          <a:bodyPr>
            <a:normAutofit/>
          </a:bodyPr>
          <a:lstStyle/>
          <a:p>
            <a:r>
              <a:rPr lang="en-US" dirty="0"/>
              <a:t>Importance of Sales Management</a:t>
            </a:r>
            <a:br>
              <a:rPr lang="en-US" dirty="0"/>
            </a:br>
            <a:endParaRPr 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81000" y="457200"/>
            <a:ext cx="8382000" cy="56938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800" dirty="0"/>
              <a:t>Sales management sets highly realistic sales and profit goals leading to sustained growth.</a:t>
            </a:r>
          </a:p>
          <a:p>
            <a:pPr algn="just"/>
            <a:r>
              <a:rPr lang="en-US" sz="2800" dirty="0"/>
              <a:t>It keeps the consumer to the position of king, and it becomes the kingpin of </a:t>
            </a:r>
            <a:r>
              <a:rPr lang="en-US" sz="2800" dirty="0">
                <a:hlinkClick r:id="rId2"/>
              </a:rPr>
              <a:t>faster economic development</a:t>
            </a:r>
            <a:r>
              <a:rPr lang="en-US" sz="2800" dirty="0" smtClean="0"/>
              <a:t>.</a:t>
            </a:r>
          </a:p>
          <a:p>
            <a:pPr algn="just"/>
            <a:endParaRPr lang="en-US" sz="2800" dirty="0"/>
          </a:p>
          <a:p>
            <a:pPr algn="just"/>
            <a:r>
              <a:rPr lang="en-US" sz="2800" dirty="0"/>
              <a:t>It serves as a source of energy to the </a:t>
            </a:r>
            <a:r>
              <a:rPr lang="en-US" sz="2800" b="1" dirty="0"/>
              <a:t>growth of the national economy</a:t>
            </a:r>
            <a:r>
              <a:rPr lang="en-US" sz="2800" dirty="0" smtClean="0"/>
              <a:t>.</a:t>
            </a:r>
          </a:p>
          <a:p>
            <a:pPr algn="just"/>
            <a:endParaRPr lang="en-US" sz="2800" dirty="0"/>
          </a:p>
          <a:p>
            <a:pPr algn="just"/>
            <a:r>
              <a:rPr lang="en-US" sz="2800" dirty="0"/>
              <a:t>It improves the quality of products, brings innovations, searches new markets, creates new demand, and generates additional jobs in the country</a:t>
            </a:r>
            <a:r>
              <a:rPr lang="en-US" sz="2800" dirty="0" smtClean="0"/>
              <a:t>.</a:t>
            </a:r>
          </a:p>
          <a:p>
            <a:pPr algn="just"/>
            <a:endParaRPr lang="en-US" sz="2800" dirty="0"/>
          </a:p>
          <a:p>
            <a:pPr algn="just"/>
            <a:r>
              <a:rPr lang="en-US" sz="2800" b="1" dirty="0"/>
              <a:t>Thus</a:t>
            </a:r>
            <a:r>
              <a:rPr lang="en-US" sz="2800" dirty="0"/>
              <a:t>, it provides dynamism to the economy.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04800" y="381000"/>
            <a:ext cx="8534400" cy="56938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800" dirty="0"/>
              <a:t>9. Win Over the Competition</a:t>
            </a:r>
          </a:p>
          <a:p>
            <a:pPr algn="just"/>
            <a:r>
              <a:rPr lang="en-US" sz="2800" dirty="0"/>
              <a:t>The sales management develops competent and efficient </a:t>
            </a:r>
            <a:r>
              <a:rPr lang="en-US" sz="2800" dirty="0" smtClean="0"/>
              <a:t>sales force </a:t>
            </a:r>
            <a:r>
              <a:rPr lang="en-US" sz="2800" dirty="0"/>
              <a:t>so as to better perform in the buyers market.</a:t>
            </a:r>
          </a:p>
          <a:p>
            <a:pPr algn="just"/>
            <a:r>
              <a:rPr lang="en-US" sz="2800" dirty="0"/>
              <a:t>Over 80 years or so the availability of products and services has far surpassed the demand.</a:t>
            </a:r>
          </a:p>
          <a:p>
            <a:pPr algn="just"/>
            <a:r>
              <a:rPr lang="en-US" sz="2800" i="1" dirty="0"/>
              <a:t>The real problem has been selling them</a:t>
            </a:r>
            <a:r>
              <a:rPr lang="en-US" sz="2800" dirty="0"/>
              <a:t>. This requires good selling techniques and management to win over the competition.</a:t>
            </a:r>
          </a:p>
          <a:p>
            <a:pPr algn="just"/>
            <a:r>
              <a:rPr lang="en-US" sz="2800" dirty="0"/>
              <a:t>The sales manager adopts product improvement and differentiation to motivate consumers</a:t>
            </a:r>
            <a:r>
              <a:rPr lang="en-US" sz="2800" dirty="0" smtClean="0"/>
              <a:t>.</a:t>
            </a:r>
          </a:p>
          <a:p>
            <a:pPr algn="just"/>
            <a:endParaRPr lang="en-US" sz="2800" dirty="0"/>
          </a:p>
          <a:p>
            <a:pPr algn="just"/>
            <a:r>
              <a:rPr lang="en-US" sz="2800" dirty="0"/>
              <a:t>10. Creation of Jobs</a:t>
            </a:r>
          </a:p>
          <a:p>
            <a:pPr algn="just"/>
            <a:r>
              <a:rPr lang="en-US" sz="2800" dirty="0"/>
              <a:t>The selling occupation in creating more job opportunities in society.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04800" y="304801"/>
            <a:ext cx="8382000" cy="56938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800" dirty="0"/>
              <a:t>11. To Carry Out the Sales Plan</a:t>
            </a:r>
          </a:p>
          <a:p>
            <a:pPr algn="just"/>
            <a:r>
              <a:rPr lang="en-US" sz="2800" dirty="0"/>
              <a:t>The </a:t>
            </a:r>
            <a:r>
              <a:rPr lang="en-US" sz="2800" dirty="0" err="1"/>
              <a:t>Salesforce</a:t>
            </a:r>
            <a:r>
              <a:rPr lang="en-US" sz="2800" dirty="0"/>
              <a:t> in the field must carry out the sales plan. No plan is of much value unless it is implemented properly</a:t>
            </a:r>
            <a:r>
              <a:rPr lang="en-US" sz="2800" dirty="0" smtClean="0"/>
              <a:t>.</a:t>
            </a:r>
          </a:p>
          <a:p>
            <a:pPr algn="just"/>
            <a:endParaRPr lang="en-US" sz="2800" dirty="0" smtClean="0"/>
          </a:p>
          <a:p>
            <a:pPr algn="just"/>
            <a:r>
              <a:rPr lang="en-US" sz="2800" dirty="0"/>
              <a:t>If salespeople cannot sell successfully because they are improperly selected, trained, or compensated, then the efforts devoted to sales planning are of little value</a:t>
            </a:r>
            <a:r>
              <a:rPr lang="en-US" sz="2800" dirty="0" smtClean="0"/>
              <a:t>.</a:t>
            </a:r>
          </a:p>
          <a:p>
            <a:pPr algn="just"/>
            <a:endParaRPr lang="en-US" sz="2800" dirty="0" smtClean="0"/>
          </a:p>
          <a:p>
            <a:pPr algn="just"/>
            <a:r>
              <a:rPr lang="en-US" sz="2800" dirty="0"/>
              <a:t>12. Largest Operating </a:t>
            </a:r>
            <a:r>
              <a:rPr lang="en-US" sz="2800" dirty="0" smtClean="0"/>
              <a:t>Expense</a:t>
            </a:r>
          </a:p>
          <a:p>
            <a:pPr algn="just"/>
            <a:endParaRPr lang="en-US" sz="2800" dirty="0"/>
          </a:p>
          <a:p>
            <a:pPr algn="just"/>
            <a:r>
              <a:rPr lang="en-US" sz="2800" dirty="0"/>
              <a:t>The cost of managing and operating a </a:t>
            </a:r>
            <a:r>
              <a:rPr lang="en-US" sz="2800" dirty="0" err="1"/>
              <a:t>Salesforce</a:t>
            </a:r>
            <a:r>
              <a:rPr lang="en-US" sz="2800" dirty="0"/>
              <a:t> is usually the largest single operating expense foremost firms.</a:t>
            </a:r>
            <a:br>
              <a:rPr lang="en-US" sz="2800" dirty="0"/>
            </a:br>
            <a:endParaRPr lang="en-US" sz="2800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04800" y="228600"/>
            <a:ext cx="8534400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400" dirty="0"/>
              <a:t>Public attention and criticism often on the amounts a firm spends for the salesman and for television and magazine advertising.</a:t>
            </a:r>
          </a:p>
          <a:p>
            <a:pPr algn="just"/>
            <a:r>
              <a:rPr lang="en-US" sz="2400" i="1" dirty="0"/>
              <a:t>Sales management can better plan the sales operating cost</a:t>
            </a:r>
            <a:r>
              <a:rPr lang="en-US" sz="2400" i="1" dirty="0" smtClean="0"/>
              <a:t>.</a:t>
            </a:r>
          </a:p>
          <a:p>
            <a:pPr algn="just"/>
            <a:endParaRPr lang="en-US" sz="2400" dirty="0"/>
          </a:p>
          <a:p>
            <a:pPr algn="just"/>
            <a:r>
              <a:rPr lang="en-US" sz="2400" dirty="0"/>
              <a:t>13. People Development</a:t>
            </a:r>
          </a:p>
          <a:p>
            <a:pPr algn="just"/>
            <a:r>
              <a:rPr lang="en-US" sz="2400" dirty="0"/>
              <a:t>One field sales manager described the job as follows – “People development is my main mission in life – 50% people development, 30% sales, and product leadership, 10% Administration, and 10% compliance</a:t>
            </a:r>
            <a:r>
              <a:rPr lang="en-US" sz="2400" dirty="0" smtClean="0"/>
              <a:t>.”</a:t>
            </a:r>
          </a:p>
          <a:p>
            <a:pPr algn="just"/>
            <a:endParaRPr lang="en-US" sz="2400" dirty="0"/>
          </a:p>
          <a:p>
            <a:pPr algn="just"/>
            <a:r>
              <a:rPr lang="en-US" sz="2400" dirty="0"/>
              <a:t>14. Educating the Consumer</a:t>
            </a:r>
          </a:p>
          <a:p>
            <a:pPr algn="just"/>
            <a:r>
              <a:rPr lang="en-US" sz="2400" dirty="0"/>
              <a:t>The salespeople educate the customers. They provide information about good habits of living, the use of products even about the things to be avoided, etc</a:t>
            </a:r>
            <a:r>
              <a:rPr lang="en-US" sz="2400" dirty="0" smtClean="0"/>
              <a:t>.</a:t>
            </a:r>
          </a:p>
          <a:p>
            <a:pPr algn="just"/>
            <a:endParaRPr lang="en-US" sz="2400" dirty="0"/>
          </a:p>
          <a:p>
            <a:pPr algn="just"/>
            <a:r>
              <a:rPr lang="en-US" sz="2400" dirty="0"/>
              <a:t>There is always going to be a place for face to face selling, particularly when it comes to educating the customer.”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28600" y="304800"/>
            <a:ext cx="8610600" cy="6186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6600" dirty="0"/>
              <a:t>15. Good Customer Relationship</a:t>
            </a:r>
          </a:p>
          <a:p>
            <a:r>
              <a:rPr lang="en-US" sz="6600" dirty="0"/>
              <a:t>With greater competitive pressures, the selling task will become increasingly difficult and complex.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04800" y="304800"/>
            <a:ext cx="8610600" cy="67403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400" dirty="0"/>
              <a:t>Successful companies will distinguish themselves by the relationships they develop with their customers.</a:t>
            </a:r>
          </a:p>
          <a:p>
            <a:pPr algn="just"/>
            <a:r>
              <a:rPr lang="en-US" sz="2400" b="1" dirty="0"/>
              <a:t>Thus</a:t>
            </a:r>
            <a:r>
              <a:rPr lang="en-US" sz="2400" dirty="0"/>
              <a:t>, managing the </a:t>
            </a:r>
            <a:r>
              <a:rPr lang="en-US" sz="2400" dirty="0" err="1"/>
              <a:t>Salesforce</a:t>
            </a:r>
            <a:r>
              <a:rPr lang="en-US" sz="2400" dirty="0"/>
              <a:t> will become more important to the ongoing success of most companies.</a:t>
            </a:r>
          </a:p>
          <a:p>
            <a:pPr algn="just"/>
            <a:r>
              <a:rPr lang="en-US" sz="2400" dirty="0"/>
              <a:t>The </a:t>
            </a:r>
            <a:r>
              <a:rPr lang="en-US" sz="2400" b="1" dirty="0"/>
              <a:t>success of sales management</a:t>
            </a:r>
            <a:r>
              <a:rPr lang="en-US" sz="2400" dirty="0"/>
              <a:t> depends largely on their ability to enable, support and assist salespeople in developing profitable relationships with their customers</a:t>
            </a:r>
            <a:r>
              <a:rPr lang="en-US" sz="2400" dirty="0" smtClean="0"/>
              <a:t>.</a:t>
            </a:r>
          </a:p>
          <a:p>
            <a:pPr algn="just"/>
            <a:endParaRPr lang="en-US" sz="2400" dirty="0"/>
          </a:p>
          <a:p>
            <a:pPr algn="just"/>
            <a:r>
              <a:rPr lang="en-US" sz="2400" dirty="0"/>
              <a:t>16. Provides Value-Added Solutions</a:t>
            </a:r>
          </a:p>
          <a:p>
            <a:pPr algn="just"/>
            <a:r>
              <a:rPr lang="en-US" sz="2400" dirty="0"/>
              <a:t>The salespeople better understand the </a:t>
            </a:r>
            <a:r>
              <a:rPr lang="en-US" sz="2400" dirty="0">
                <a:hlinkClick r:id="rId2"/>
              </a:rPr>
              <a:t>needs and problems of customers</a:t>
            </a:r>
            <a:r>
              <a:rPr lang="en-US" sz="2400" dirty="0" smtClean="0"/>
              <a:t>.</a:t>
            </a:r>
          </a:p>
          <a:p>
            <a:pPr algn="just"/>
            <a:endParaRPr lang="en-US" sz="2400" dirty="0"/>
          </a:p>
          <a:p>
            <a:pPr algn="just"/>
            <a:r>
              <a:rPr lang="en-US" sz="2400" dirty="0"/>
              <a:t>They have a long term relationship with their customers</a:t>
            </a:r>
            <a:r>
              <a:rPr lang="en-US" sz="2400" dirty="0" smtClean="0"/>
              <a:t>.</a:t>
            </a:r>
          </a:p>
          <a:p>
            <a:pPr algn="just"/>
            <a:endParaRPr lang="en-US" sz="2400" dirty="0"/>
          </a:p>
          <a:p>
            <a:pPr algn="just"/>
            <a:r>
              <a:rPr lang="en-US" sz="2400" dirty="0"/>
              <a:t>These relationships are built on cooperation, trust, commitment, and information</a:t>
            </a:r>
            <a:r>
              <a:rPr lang="en-US" sz="2400" dirty="0" smtClean="0"/>
              <a:t>.</a:t>
            </a:r>
          </a:p>
          <a:p>
            <a:pPr algn="just"/>
            <a:endParaRPr lang="en-US" sz="2400" dirty="0"/>
          </a:p>
          <a:p>
            <a:pPr algn="just"/>
            <a:r>
              <a:rPr lang="en-US" sz="2400" b="1" dirty="0"/>
              <a:t>Thus</a:t>
            </a:r>
            <a:r>
              <a:rPr lang="en-US" sz="2400" dirty="0"/>
              <a:t>, sales management provides customers with a value-added solution to their problems.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04800" y="381000"/>
            <a:ext cx="8534400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400" dirty="0"/>
              <a:t>17. Relationship Selling</a:t>
            </a:r>
          </a:p>
          <a:p>
            <a:pPr algn="just"/>
            <a:r>
              <a:rPr lang="en-US" sz="2400" dirty="0"/>
              <a:t>Sales management has created a new </a:t>
            </a:r>
            <a:r>
              <a:rPr lang="en-US" sz="2400" dirty="0">
                <a:hlinkClick r:id="rId2"/>
              </a:rPr>
              <a:t>concept of relationship selling</a:t>
            </a:r>
            <a:r>
              <a:rPr lang="en-US" sz="2400" dirty="0"/>
              <a:t>.</a:t>
            </a:r>
          </a:p>
          <a:p>
            <a:pPr algn="just"/>
            <a:r>
              <a:rPr lang="en-US" sz="2400" dirty="0"/>
              <a:t>It develops a feeling of trust with customers discards the one-time sale of the product. It manages customers for long term profit</a:t>
            </a:r>
            <a:r>
              <a:rPr lang="en-US" sz="2400" dirty="0" smtClean="0"/>
              <a:t>.</a:t>
            </a:r>
          </a:p>
          <a:p>
            <a:pPr algn="just"/>
            <a:endParaRPr lang="en-US" sz="2400" dirty="0"/>
          </a:p>
          <a:p>
            <a:pPr algn="just"/>
            <a:r>
              <a:rPr lang="en-US" sz="2400" dirty="0"/>
              <a:t>18. Key Function</a:t>
            </a:r>
          </a:p>
          <a:p>
            <a:pPr algn="just"/>
            <a:r>
              <a:rPr lang="en-US" sz="2400" dirty="0"/>
              <a:t>Sales management is a key function in any kind of Enterprises or company.</a:t>
            </a:r>
          </a:p>
          <a:p>
            <a:pPr algn="just"/>
            <a:r>
              <a:rPr lang="en-US" sz="2400" dirty="0"/>
              <a:t>Manufacturing and wholesaling Enterprises encounter a wide range of problems in sales management</a:t>
            </a:r>
            <a:r>
              <a:rPr lang="en-US" sz="2400" dirty="0" smtClean="0"/>
              <a:t>.</a:t>
            </a:r>
          </a:p>
          <a:p>
            <a:pPr algn="just"/>
            <a:endParaRPr lang="en-US" sz="2400" dirty="0"/>
          </a:p>
          <a:p>
            <a:pPr algn="just"/>
            <a:r>
              <a:rPr lang="en-US" sz="2400" dirty="0"/>
              <a:t>Retail institutions, small and large, </a:t>
            </a:r>
            <a:r>
              <a:rPr lang="en-US" sz="2400" dirty="0">
                <a:hlinkClick r:id="rId3"/>
              </a:rPr>
              <a:t>sales management problems</a:t>
            </a:r>
            <a:r>
              <a:rPr lang="en-US" sz="2400" dirty="0"/>
              <a:t>. These problems exist even companies not employing sales personal</a:t>
            </a:r>
            <a:r>
              <a:rPr lang="en-US" sz="2400" dirty="0" smtClean="0"/>
              <a:t>.</a:t>
            </a:r>
          </a:p>
          <a:p>
            <a:pPr algn="just"/>
            <a:endParaRPr lang="en-US" sz="2400" dirty="0"/>
          </a:p>
          <a:p>
            <a:pPr algn="just"/>
            <a:r>
              <a:rPr lang="en-US" sz="2400" b="1" dirty="0"/>
              <a:t>Thus</a:t>
            </a:r>
            <a:r>
              <a:rPr lang="en-US" sz="2400" dirty="0"/>
              <a:t>, it is the ‘sales management skill’ and ability which present innovative solutions to the problems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04800" y="304800"/>
            <a:ext cx="8534400" cy="6494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3200" dirty="0"/>
              <a:t>19. Charting Future Operations</a:t>
            </a:r>
          </a:p>
          <a:p>
            <a:pPr algn="just"/>
            <a:r>
              <a:rPr lang="en-US" sz="3200" dirty="0"/>
              <a:t>Sales management is influential in charting the course of future operations.</a:t>
            </a:r>
          </a:p>
          <a:p>
            <a:pPr algn="just"/>
            <a:r>
              <a:rPr lang="en-US" sz="3200" dirty="0"/>
              <a:t>It provides higher management with informed estimates and Facts for making marketing decisions and for setting and profit goals</a:t>
            </a:r>
            <a:r>
              <a:rPr lang="en-US" sz="3200" dirty="0" smtClean="0"/>
              <a:t>.</a:t>
            </a:r>
          </a:p>
          <a:p>
            <a:pPr algn="just"/>
            <a:endParaRPr lang="en-US" sz="3200" dirty="0"/>
          </a:p>
          <a:p>
            <a:pPr algn="just"/>
            <a:r>
              <a:rPr lang="en-US" sz="3200" dirty="0"/>
              <a:t>Largely on sales management’s </a:t>
            </a:r>
            <a:r>
              <a:rPr lang="en-US" sz="3200" dirty="0">
                <a:hlinkClick r:id="rId2"/>
              </a:rPr>
              <a:t>appraisal of market opportunities</a:t>
            </a:r>
            <a:r>
              <a:rPr lang="en-US" sz="3200" dirty="0"/>
              <a:t>, Targets are set for sales volume, gross margin and net profit in units products</a:t>
            </a:r>
            <a:r>
              <a:rPr lang="en-US" sz="3200" dirty="0" smtClean="0"/>
              <a:t>.</a:t>
            </a:r>
          </a:p>
          <a:p>
            <a:pPr algn="just"/>
            <a:endParaRPr lang="en-US" sz="3200" dirty="0"/>
          </a:p>
          <a:p>
            <a:pPr algn="just"/>
            <a:r>
              <a:rPr lang="en-US" sz="3200" dirty="0"/>
              <a:t>The achievement of these targets depends upon the performance of sales personnel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04800" y="304801"/>
            <a:ext cx="8382000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800" dirty="0"/>
              <a:t>20. Basis of Financial Results</a:t>
            </a:r>
          </a:p>
          <a:p>
            <a:pPr algn="just"/>
            <a:r>
              <a:rPr lang="en-US" sz="2800" dirty="0"/>
              <a:t>Sales management and financial results are closely related</a:t>
            </a:r>
            <a:r>
              <a:rPr lang="en-US" sz="2800" dirty="0" smtClean="0"/>
              <a:t>.</a:t>
            </a:r>
          </a:p>
          <a:p>
            <a:pPr algn="just"/>
            <a:endParaRPr lang="en-US" sz="2800" dirty="0"/>
          </a:p>
          <a:p>
            <a:pPr algn="just"/>
            <a:r>
              <a:rPr lang="en-US" sz="2800" dirty="0"/>
              <a:t>Sales, gross margin and expenses are affected by the </a:t>
            </a:r>
            <a:r>
              <a:rPr lang="en-US" sz="2800" b="1" dirty="0"/>
              <a:t>caliber and performance of sales management</a:t>
            </a:r>
            <a:r>
              <a:rPr lang="en-US" sz="2800" b="1" dirty="0" smtClean="0"/>
              <a:t>.</a:t>
            </a:r>
          </a:p>
          <a:p>
            <a:pPr algn="just"/>
            <a:endParaRPr lang="en-US" sz="2800" dirty="0"/>
          </a:p>
          <a:p>
            <a:pPr algn="just"/>
            <a:r>
              <a:rPr lang="en-US" sz="2800" dirty="0"/>
              <a:t>The sales prices are inclusive of the amount of profit, therefore, larger the extent of sales, more would be the number of profits</a:t>
            </a:r>
            <a:r>
              <a:rPr lang="en-US" sz="2800" dirty="0" smtClean="0"/>
              <a:t>.</a:t>
            </a:r>
          </a:p>
          <a:p>
            <a:pPr algn="just"/>
            <a:endParaRPr lang="en-US" sz="2800" dirty="0"/>
          </a:p>
          <a:p>
            <a:pPr algn="just"/>
            <a:r>
              <a:rPr lang="en-US" sz="2800" dirty="0"/>
              <a:t>Top management holds sales executives responsible for obtaining sales volume, handling the selling operations so as to make a contribution to profits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04800" y="304800"/>
            <a:ext cx="8534400" cy="61247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800" dirty="0"/>
              <a:t>21. To Supply “Socially Responsible” Products</a:t>
            </a:r>
          </a:p>
          <a:p>
            <a:pPr algn="just"/>
            <a:r>
              <a:rPr lang="en-US" sz="2800" dirty="0"/>
              <a:t>Society looks to sales managers to assure the delivery products that final buyers want and can pay for.</a:t>
            </a:r>
          </a:p>
          <a:p>
            <a:pPr algn="just"/>
            <a:r>
              <a:rPr lang="en-US" sz="2800" b="1" dirty="0"/>
              <a:t>Sales managers</a:t>
            </a:r>
            <a:r>
              <a:rPr lang="en-US" sz="2800" dirty="0"/>
              <a:t> study the needs of society and supply the products which are “</a:t>
            </a:r>
            <a:r>
              <a:rPr lang="en-US" sz="2800" b="1" dirty="0"/>
              <a:t>socially responsible</a:t>
            </a:r>
            <a:r>
              <a:rPr lang="en-US" sz="2800" dirty="0"/>
              <a:t>.”</a:t>
            </a:r>
          </a:p>
          <a:p>
            <a:pPr algn="just"/>
            <a:r>
              <a:rPr lang="en-US" sz="2800" b="1" dirty="0"/>
              <a:t>Thus</a:t>
            </a:r>
            <a:r>
              <a:rPr lang="en-US" sz="2800" dirty="0"/>
              <a:t>, not only customer satisfaction but his welfare is carried by sales management</a:t>
            </a:r>
            <a:r>
              <a:rPr lang="en-US" sz="2800" dirty="0" smtClean="0"/>
              <a:t>.</a:t>
            </a:r>
          </a:p>
          <a:p>
            <a:pPr algn="just"/>
            <a:endParaRPr lang="en-US" sz="2800" dirty="0"/>
          </a:p>
          <a:p>
            <a:pPr algn="just"/>
            <a:r>
              <a:rPr lang="en-US" sz="2800" dirty="0"/>
              <a:t>22. Coordinating Link</a:t>
            </a:r>
          </a:p>
          <a:p>
            <a:pPr algn="just"/>
            <a:r>
              <a:rPr lang="en-US" sz="2800" dirty="0"/>
              <a:t>The sales manager acts as a coordinator. He establishes a link and balance between various </a:t>
            </a:r>
            <a:r>
              <a:rPr lang="en-US" sz="2800" dirty="0">
                <a:hlinkClick r:id="rId2"/>
              </a:rPr>
              <a:t>marketing mix elements</a:t>
            </a:r>
            <a:r>
              <a:rPr lang="en-US" sz="2800" dirty="0"/>
              <a:t> and other </a:t>
            </a:r>
            <a:r>
              <a:rPr lang="en-US" sz="2800" dirty="0">
                <a:hlinkClick r:id="rId3"/>
              </a:rPr>
              <a:t>marketing factors.</a:t>
            </a:r>
            <a:endParaRPr lang="en-US" sz="2800" dirty="0"/>
          </a:p>
          <a:p>
            <a:pPr algn="just"/>
            <a:r>
              <a:rPr lang="en-US" sz="2800" dirty="0"/>
              <a:t>He also maintains coordination with distributors, the society, and the government in the interest promoting business.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04800" y="381000"/>
            <a:ext cx="8458200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4400" dirty="0"/>
              <a:t>It is important to consider why it is useful to the management of a </a:t>
            </a:r>
            <a:r>
              <a:rPr lang="en-US" sz="4400" dirty="0" err="1"/>
              <a:t>Salesforce</a:t>
            </a:r>
            <a:r>
              <a:rPr lang="en-US" sz="4400" dirty="0"/>
              <a:t> separately from the management of other classes of business persons. </a:t>
            </a:r>
            <a:endParaRPr lang="en-US" sz="4400" dirty="0" smtClean="0"/>
          </a:p>
          <a:p>
            <a:pPr algn="just"/>
            <a:r>
              <a:rPr lang="en-US" sz="4400" dirty="0" smtClean="0"/>
              <a:t>Sales </a:t>
            </a:r>
            <a:r>
              <a:rPr lang="en-US" sz="4400" dirty="0"/>
              <a:t>management is vital to a company’s financial wellbeing. It is generally </a:t>
            </a:r>
            <a:r>
              <a:rPr lang="en-US" sz="4400" dirty="0" err="1"/>
              <a:t>knowledged</a:t>
            </a:r>
            <a:r>
              <a:rPr lang="en-US" sz="4400" dirty="0"/>
              <a:t> to be the backbone of the business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04800" y="304800"/>
            <a:ext cx="8305800" cy="6186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6600" dirty="0"/>
              <a:t>23. Creation of Goodwill</a:t>
            </a:r>
          </a:p>
          <a:p>
            <a:pPr algn="just"/>
            <a:r>
              <a:rPr lang="en-US" sz="6600" dirty="0"/>
              <a:t>Sales managers try to satisfy the customers, dealers, distributors, public, and other social and market groups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04800" y="228600"/>
            <a:ext cx="8534400" cy="62478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4000" dirty="0"/>
              <a:t>24. Increase in Foreign Trade</a:t>
            </a:r>
          </a:p>
          <a:p>
            <a:pPr algn="just"/>
            <a:r>
              <a:rPr lang="en-US" sz="4000" dirty="0">
                <a:hlinkClick r:id="rId2"/>
              </a:rPr>
              <a:t>Sales management</a:t>
            </a:r>
            <a:r>
              <a:rPr lang="en-US" sz="4000" dirty="0"/>
              <a:t> direct trade aspects of foreign trade.</a:t>
            </a:r>
          </a:p>
          <a:p>
            <a:pPr algn="just"/>
            <a:r>
              <a:rPr lang="en-US" sz="4000" dirty="0"/>
              <a:t>It has taken on international dimensions and markets in foreign countries depends on the capability and foresightedness of the sales managers</a:t>
            </a:r>
            <a:r>
              <a:rPr lang="en-US" sz="4000" dirty="0" smtClean="0"/>
              <a:t>.</a:t>
            </a:r>
          </a:p>
          <a:p>
            <a:pPr algn="just"/>
            <a:endParaRPr lang="en-US" sz="4000" dirty="0"/>
          </a:p>
          <a:p>
            <a:pPr algn="just"/>
            <a:r>
              <a:rPr lang="en-US" sz="4000" dirty="0"/>
              <a:t>This will ultimately increase foreign exchange earnings for the country</a:t>
            </a:r>
            <a:r>
              <a:rPr lang="en-US" sz="4000" dirty="0" smtClean="0"/>
              <a:t>.</a:t>
            </a:r>
            <a:endParaRPr lang="en-US" sz="4000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04800" y="304800"/>
            <a:ext cx="8458200" cy="6186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3600" dirty="0" smtClean="0"/>
              <a:t>25. Challenging Profession</a:t>
            </a:r>
          </a:p>
          <a:p>
            <a:pPr algn="just"/>
            <a:r>
              <a:rPr lang="en-US" sz="3600" dirty="0" smtClean="0"/>
              <a:t>Sales management is a challenging profession</a:t>
            </a:r>
            <a:r>
              <a:rPr lang="en-US" sz="3600" dirty="0" smtClean="0"/>
              <a:t>.</a:t>
            </a:r>
          </a:p>
          <a:p>
            <a:pPr algn="just"/>
            <a:endParaRPr lang="en-US" sz="3600" dirty="0" smtClean="0"/>
          </a:p>
          <a:p>
            <a:pPr algn="just"/>
            <a:r>
              <a:rPr lang="en-US" sz="3600" b="1" dirty="0" smtClean="0"/>
              <a:t>Today</a:t>
            </a:r>
            <a:r>
              <a:rPr lang="en-US" sz="3600" dirty="0" smtClean="0"/>
              <a:t>, it has assumed broader and more professional dimensions. Now sales managers are planning for the early decades of the 21st century</a:t>
            </a:r>
            <a:r>
              <a:rPr lang="en-US" sz="3600" dirty="0" smtClean="0"/>
              <a:t>.</a:t>
            </a:r>
          </a:p>
          <a:p>
            <a:pPr algn="just"/>
            <a:endParaRPr lang="en-US" sz="3600" dirty="0" smtClean="0"/>
          </a:p>
          <a:p>
            <a:pPr algn="just"/>
            <a:r>
              <a:rPr lang="en-US" sz="3600" dirty="0" smtClean="0"/>
              <a:t>They require expertise in </a:t>
            </a:r>
            <a:r>
              <a:rPr lang="en-US" sz="3600" b="1" dirty="0" smtClean="0"/>
              <a:t>customer relationship management</a:t>
            </a:r>
            <a:r>
              <a:rPr lang="en-US" sz="3600" dirty="0" smtClean="0"/>
              <a:t>, </a:t>
            </a:r>
            <a:r>
              <a:rPr lang="en-US" sz="3600" dirty="0" err="1" smtClean="0"/>
              <a:t>Salesforce</a:t>
            </a:r>
            <a:r>
              <a:rPr lang="en-US" sz="3600" dirty="0" smtClean="0"/>
              <a:t> diversity, and ethical behavior and social responsibility.</a:t>
            </a:r>
            <a:endParaRPr lang="en-US" sz="36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81000" y="381000"/>
            <a:ext cx="8458200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4800" dirty="0"/>
              <a:t>Importance of Sales Management</a:t>
            </a:r>
          </a:p>
          <a:p>
            <a:pPr algn="just"/>
            <a:r>
              <a:rPr lang="en-US" sz="4800" u="sng" dirty="0"/>
              <a:t>The importance of sales management can be drawn from the following </a:t>
            </a:r>
            <a:r>
              <a:rPr lang="en-US" sz="4800" u="sng" dirty="0" smtClean="0"/>
              <a:t>facts</a:t>
            </a:r>
          </a:p>
          <a:p>
            <a:pPr algn="just"/>
            <a:endParaRPr lang="en-US" sz="4800" dirty="0"/>
          </a:p>
          <a:p>
            <a:pPr algn="just"/>
            <a:r>
              <a:rPr lang="en-US" sz="4800" dirty="0"/>
              <a:t>1. Backbone of Marketing</a:t>
            </a:r>
          </a:p>
          <a:p>
            <a:pPr algn="just"/>
            <a:r>
              <a:rPr lang="en-US" sz="4800" dirty="0"/>
              <a:t>The sales management handles all </a:t>
            </a:r>
            <a:r>
              <a:rPr lang="en-US" sz="4800" dirty="0">
                <a:hlinkClick r:id="rId2"/>
              </a:rPr>
              <a:t>tasks or functions of distribution</a:t>
            </a:r>
            <a:endParaRPr lang="en-US" sz="48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04800" y="381000"/>
            <a:ext cx="8610600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3200" dirty="0"/>
              <a:t>It performs the task of recruiting, selecting, training, equipping, </a:t>
            </a:r>
            <a:r>
              <a:rPr lang="en-US" sz="3200" dirty="0" smtClean="0"/>
              <a:t>assigning</a:t>
            </a:r>
            <a:r>
              <a:rPr lang="en-US" sz="3200" dirty="0"/>
              <a:t>, routing supervising, paying and motivating sales personnel. </a:t>
            </a:r>
            <a:r>
              <a:rPr lang="en-US" sz="3200" i="1" dirty="0"/>
              <a:t>It also collects dues from customers.</a:t>
            </a:r>
            <a:endParaRPr lang="en-US" sz="3200" dirty="0"/>
          </a:p>
          <a:p>
            <a:pPr algn="just"/>
            <a:r>
              <a:rPr lang="en-US" sz="3200" b="1" dirty="0"/>
              <a:t>In brief</a:t>
            </a:r>
            <a:r>
              <a:rPr lang="en-US" sz="3200" dirty="0"/>
              <a:t>, sales management is the foundation upon which the marketing machinery keeps on functioning</a:t>
            </a:r>
            <a:r>
              <a:rPr lang="en-US" sz="3200" dirty="0" smtClean="0"/>
              <a:t>.</a:t>
            </a:r>
          </a:p>
          <a:p>
            <a:pPr algn="just"/>
            <a:endParaRPr lang="en-US" sz="3200" dirty="0"/>
          </a:p>
          <a:p>
            <a:pPr algn="just"/>
            <a:r>
              <a:rPr lang="en-US" sz="3200" dirty="0"/>
              <a:t>2. Achievement of Enterprise </a:t>
            </a:r>
            <a:r>
              <a:rPr lang="en-US" sz="3200" dirty="0" smtClean="0"/>
              <a:t>Goals</a:t>
            </a:r>
          </a:p>
          <a:p>
            <a:pPr algn="just"/>
            <a:endParaRPr lang="en-US" sz="3200" dirty="0"/>
          </a:p>
          <a:p>
            <a:pPr algn="just"/>
            <a:r>
              <a:rPr lang="en-US" sz="3200" dirty="0"/>
              <a:t>The sale is an important component of the business.</a:t>
            </a:r>
          </a:p>
          <a:p>
            <a:pPr algn="just"/>
            <a:r>
              <a:rPr lang="en-US" sz="3200" dirty="0"/>
              <a:t>The functioning of the sales department is associated with sales and profits.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04800" y="304801"/>
            <a:ext cx="8610600" cy="65556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800" dirty="0"/>
              <a:t>The success is largely related to the earning of profits which depends upon the </a:t>
            </a:r>
            <a:r>
              <a:rPr lang="en-US" sz="2800" dirty="0">
                <a:hlinkClick r:id="rId2"/>
              </a:rPr>
              <a:t>effectiveness of sales management</a:t>
            </a:r>
            <a:r>
              <a:rPr lang="en-US" sz="2800" dirty="0" smtClean="0"/>
              <a:t>.</a:t>
            </a:r>
          </a:p>
          <a:p>
            <a:pPr algn="just"/>
            <a:endParaRPr lang="en-US" sz="2800" dirty="0"/>
          </a:p>
          <a:p>
            <a:pPr algn="just"/>
            <a:r>
              <a:rPr lang="en-US" sz="2800" dirty="0"/>
              <a:t>It formulates sound sales programs and implements them through suitable </a:t>
            </a:r>
            <a:r>
              <a:rPr lang="en-US" sz="2800" dirty="0">
                <a:hlinkClick r:id="rId3"/>
              </a:rPr>
              <a:t>promotional tools</a:t>
            </a:r>
            <a:r>
              <a:rPr lang="en-US" sz="2800" dirty="0" smtClean="0"/>
              <a:t>.</a:t>
            </a:r>
          </a:p>
          <a:p>
            <a:pPr algn="just"/>
            <a:endParaRPr lang="en-US" sz="2800" dirty="0"/>
          </a:p>
          <a:p>
            <a:pPr algn="just"/>
            <a:r>
              <a:rPr lang="en-US" sz="2800" dirty="0"/>
              <a:t>3. Direction and Control of </a:t>
            </a:r>
            <a:r>
              <a:rPr lang="en-US" sz="2800" dirty="0" err="1" smtClean="0"/>
              <a:t>Salesforce</a:t>
            </a:r>
            <a:endParaRPr lang="en-US" sz="2800" dirty="0" smtClean="0"/>
          </a:p>
          <a:p>
            <a:pPr algn="just"/>
            <a:endParaRPr lang="en-US" sz="2800" dirty="0"/>
          </a:p>
          <a:p>
            <a:pPr algn="just"/>
            <a:r>
              <a:rPr lang="en-US" sz="2800" dirty="0"/>
              <a:t>Efficient control on </a:t>
            </a:r>
            <a:r>
              <a:rPr lang="en-US" sz="2800" dirty="0" err="1"/>
              <a:t>Salesforce</a:t>
            </a:r>
            <a:r>
              <a:rPr lang="en-US" sz="2800" dirty="0"/>
              <a:t> helps in optimum utilization of their abilities and talents</a:t>
            </a:r>
            <a:r>
              <a:rPr lang="en-US" sz="2800" dirty="0" smtClean="0"/>
              <a:t>.</a:t>
            </a:r>
          </a:p>
          <a:p>
            <a:pPr algn="just"/>
            <a:endParaRPr lang="en-US" sz="2800" dirty="0"/>
          </a:p>
          <a:p>
            <a:pPr algn="just"/>
            <a:r>
              <a:rPr lang="en-US" sz="2800" dirty="0"/>
              <a:t>The sales manager guides and directs the salesperson by providing financial and non-financial incentives, </a:t>
            </a:r>
            <a:r>
              <a:rPr lang="en-US" sz="2800" dirty="0">
                <a:hlinkClick r:id="rId4"/>
              </a:rPr>
              <a:t>good leadership</a:t>
            </a:r>
            <a:r>
              <a:rPr lang="en-US" sz="2800" dirty="0"/>
              <a:t> and Able supervision.</a:t>
            </a:r>
          </a:p>
          <a:p>
            <a:pPr algn="just"/>
            <a:endParaRPr lang="en-US" sz="28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28600" y="228600"/>
            <a:ext cx="8458200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6000" dirty="0"/>
              <a:t>4. Sound Business Planning</a:t>
            </a:r>
          </a:p>
          <a:p>
            <a:pPr algn="just"/>
            <a:r>
              <a:rPr lang="en-US" sz="6000" dirty="0"/>
              <a:t>The Sales Manager provides information, ideas, and Facts for business plans and policies formulated by top management.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28600" y="304800"/>
            <a:ext cx="8534400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4000" dirty="0"/>
              <a:t>He presents information relating to sales, product, competition, estimated profits, consumer behavior, dealer relations, etc. from time </a:t>
            </a:r>
            <a:r>
              <a:rPr lang="en-US" sz="4000" dirty="0" smtClean="0"/>
              <a:t>to </a:t>
            </a:r>
            <a:r>
              <a:rPr lang="en-US" sz="4000" dirty="0"/>
              <a:t>time</a:t>
            </a:r>
            <a:r>
              <a:rPr lang="en-US" sz="4000" dirty="0" smtClean="0"/>
              <a:t>.</a:t>
            </a:r>
          </a:p>
          <a:p>
            <a:pPr algn="just"/>
            <a:endParaRPr lang="en-US" sz="4000" dirty="0"/>
          </a:p>
          <a:p>
            <a:pPr algn="just"/>
            <a:r>
              <a:rPr lang="en-US" sz="4000" dirty="0"/>
              <a:t>5. Integration of Business and Social goals</a:t>
            </a:r>
          </a:p>
          <a:p>
            <a:pPr algn="just"/>
            <a:r>
              <a:rPr lang="en-US" sz="4000" dirty="0"/>
              <a:t>He integrates business objectives and social welfare by </a:t>
            </a:r>
            <a:r>
              <a:rPr lang="en-US" sz="4000" dirty="0">
                <a:hlinkClick r:id="rId2"/>
              </a:rPr>
              <a:t>providing consumer satisfaction</a:t>
            </a:r>
            <a:r>
              <a:rPr lang="en-US" sz="4000" dirty="0"/>
              <a:t>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04800" y="228600"/>
            <a:ext cx="8382000" cy="61247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800" dirty="0"/>
              <a:t>He establishes a proper balance between profits and social service.</a:t>
            </a:r>
          </a:p>
          <a:p>
            <a:pPr algn="just"/>
            <a:r>
              <a:rPr lang="en-US" sz="2800" dirty="0"/>
              <a:t>He tries to raise larger profits on one hand and satisfies product needs. Raises the standard of living and serve the society on the other</a:t>
            </a:r>
            <a:r>
              <a:rPr lang="en-US" sz="2800" dirty="0" smtClean="0"/>
              <a:t>.</a:t>
            </a:r>
          </a:p>
          <a:p>
            <a:pPr algn="just"/>
            <a:endParaRPr lang="en-US" sz="2800" dirty="0"/>
          </a:p>
          <a:p>
            <a:pPr algn="just"/>
            <a:r>
              <a:rPr lang="en-US" sz="2800" dirty="0"/>
              <a:t>6. Life Blood</a:t>
            </a:r>
          </a:p>
          <a:p>
            <a:pPr algn="just"/>
            <a:r>
              <a:rPr lang="en-US" sz="2800" dirty="0"/>
              <a:t>Sales are the avenues of revenue. Larger the extent of sales more would be the number of profits. Sales are a symbol of efficiency</a:t>
            </a:r>
            <a:r>
              <a:rPr lang="en-US" sz="2800" dirty="0" smtClean="0"/>
              <a:t>.</a:t>
            </a:r>
          </a:p>
          <a:p>
            <a:pPr algn="just"/>
            <a:endParaRPr lang="en-US" sz="2800" dirty="0"/>
          </a:p>
          <a:p>
            <a:pPr algn="just"/>
            <a:r>
              <a:rPr lang="en-US" sz="2800" dirty="0"/>
              <a:t>Just as circulating blood keep the body active, similarity sales being the lifeblood, keep the whole organization dynamic and efficient.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04800" y="304801"/>
            <a:ext cx="8534400" cy="6494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3200" dirty="0"/>
              <a:t>Sales are self-generating and salesperson sounds like veins in the body. To manage to sell is to keep the organization working enthusiastically.</a:t>
            </a:r>
          </a:p>
          <a:p>
            <a:pPr algn="just"/>
            <a:endParaRPr lang="en-US" sz="3200" dirty="0"/>
          </a:p>
          <a:p>
            <a:pPr algn="just"/>
            <a:r>
              <a:rPr lang="en-US" sz="3200" dirty="0"/>
              <a:t>7. Nerve </a:t>
            </a:r>
            <a:r>
              <a:rPr lang="en-US" sz="3200" dirty="0" smtClean="0"/>
              <a:t>Centre</a:t>
            </a:r>
          </a:p>
          <a:p>
            <a:pPr algn="just"/>
            <a:endParaRPr lang="en-US" sz="3200" dirty="0"/>
          </a:p>
          <a:p>
            <a:pPr algn="just"/>
            <a:r>
              <a:rPr lang="en-US" sz="3200" dirty="0"/>
              <a:t>Sales function, being a part and parcel of marketing, had played a very creative and constructive role from the early dawn of human civilization and culture</a:t>
            </a:r>
            <a:r>
              <a:rPr lang="en-US" sz="3200" dirty="0" smtClean="0"/>
              <a:t>.</a:t>
            </a:r>
          </a:p>
          <a:p>
            <a:pPr algn="just"/>
            <a:endParaRPr lang="en-US" sz="3200" dirty="0"/>
          </a:p>
          <a:p>
            <a:pPr algn="just"/>
            <a:r>
              <a:rPr lang="en-US" sz="3200" dirty="0"/>
              <a:t>And it is still a nerve center of all economic activities</a:t>
            </a:r>
            <a:r>
              <a:rPr lang="en-US" sz="3200" dirty="0" smtClean="0"/>
              <a:t>.</a:t>
            </a:r>
          </a:p>
          <a:p>
            <a:pPr algn="just"/>
            <a:endParaRPr lang="en-US" sz="3200" dirty="0"/>
          </a:p>
          <a:p>
            <a:pPr algn="just"/>
            <a:r>
              <a:rPr lang="en-US" sz="3200" dirty="0"/>
              <a:t>8. Faster Economic Development</a:t>
            </a: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Equity">
  <a:themeElements>
    <a:clrScheme name="Equity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Equity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Equity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104</TotalTime>
  <Words>929</Words>
  <Application>Microsoft Office PowerPoint</Application>
  <PresentationFormat>On-screen Show (4:3)</PresentationFormat>
  <Paragraphs>233</Paragraphs>
  <Slides>22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3" baseType="lpstr">
      <vt:lpstr>Equity</vt:lpstr>
      <vt:lpstr>Importance of Sales Management 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Importance of Sales Management </dc:title>
  <dc:creator>Ashutosh</dc:creator>
  <cp:lastModifiedBy>Ashutosh</cp:lastModifiedBy>
  <cp:revision>3</cp:revision>
  <dcterms:created xsi:type="dcterms:W3CDTF">2020-05-10T15:00:19Z</dcterms:created>
  <dcterms:modified xsi:type="dcterms:W3CDTF">2020-05-12T05:05:49Z</dcterms:modified>
</cp:coreProperties>
</file>