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1441DEF5-EB9F-43A1-9C0E-2F0A46CF6ADF}" type="datetimeFigureOut">
              <a:rPr lang="en-US" smtClean="0"/>
              <a:pPr/>
              <a:t>4/25/2020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EED9F17E-27C3-44C2-A0DE-037181F8A358}"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441DEF5-EB9F-43A1-9C0E-2F0A46CF6ADF}"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D9F17E-27C3-44C2-A0DE-037181F8A35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441DEF5-EB9F-43A1-9C0E-2F0A46CF6ADF}"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D9F17E-27C3-44C2-A0DE-037181F8A35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441DEF5-EB9F-43A1-9C0E-2F0A46CF6ADF}" type="datetimeFigureOut">
              <a:rPr lang="en-US" smtClean="0"/>
              <a:pPr/>
              <a:t>4/25/2020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D9F17E-27C3-44C2-A0DE-037181F8A358}"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441DEF5-EB9F-43A1-9C0E-2F0A46CF6ADF}" type="datetimeFigureOut">
              <a:rPr lang="en-US" smtClean="0"/>
              <a:pPr/>
              <a:t>4/25/2020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EED9F17E-27C3-44C2-A0DE-037181F8A358}"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1441DEF5-EB9F-43A1-9C0E-2F0A46CF6ADF}" type="datetimeFigureOut">
              <a:rPr lang="en-US" smtClean="0"/>
              <a:pPr/>
              <a:t>4/25/2020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ED9F17E-27C3-44C2-A0DE-037181F8A358}"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1441DEF5-EB9F-43A1-9C0E-2F0A46CF6ADF}" type="datetimeFigureOut">
              <a:rPr lang="en-US" smtClean="0"/>
              <a:pPr/>
              <a:t>4/25/2020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ED9F17E-27C3-44C2-A0DE-037181F8A358}"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441DEF5-EB9F-43A1-9C0E-2F0A46CF6ADF}" type="datetimeFigureOut">
              <a:rPr lang="en-US" smtClean="0"/>
              <a:pPr/>
              <a:t>4/25/2020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ED9F17E-27C3-44C2-A0DE-037181F8A35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441DEF5-EB9F-43A1-9C0E-2F0A46CF6ADF}" type="datetimeFigureOut">
              <a:rPr lang="en-US" smtClean="0"/>
              <a:pPr/>
              <a:t>4/25/2020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ED9F17E-27C3-44C2-A0DE-037181F8A35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441DEF5-EB9F-43A1-9C0E-2F0A46CF6ADF}" type="datetimeFigureOut">
              <a:rPr lang="en-US" smtClean="0"/>
              <a:pPr/>
              <a:t>4/25/2020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ED9F17E-27C3-44C2-A0DE-037181F8A358}"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441DEF5-EB9F-43A1-9C0E-2F0A46CF6ADF}" type="datetimeFigureOut">
              <a:rPr lang="en-US" smtClean="0"/>
              <a:pPr/>
              <a:t>4/25/2020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EED9F17E-27C3-44C2-A0DE-037181F8A358}"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1441DEF5-EB9F-43A1-9C0E-2F0A46CF6ADF}" type="datetimeFigureOut">
              <a:rPr lang="en-US" smtClean="0"/>
              <a:pPr/>
              <a:t>4/25/2020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EED9F17E-27C3-44C2-A0DE-037181F8A35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4648200"/>
            <a:ext cx="7543800" cy="1828800"/>
          </a:xfrm>
        </p:spPr>
        <p:txBody>
          <a:bodyPr>
            <a:normAutofit lnSpcReduction="10000"/>
          </a:bodyPr>
          <a:lstStyle/>
          <a:p>
            <a:pPr algn="l"/>
            <a:r>
              <a:rPr lang="en-US" b="1" dirty="0" smtClean="0"/>
              <a:t>Prof(Dr</a:t>
            </a:r>
            <a:r>
              <a:rPr lang="en-US" b="1" dirty="0" smtClean="0"/>
              <a:t>) B.L. </a:t>
            </a:r>
            <a:r>
              <a:rPr lang="en-US" b="1" dirty="0" err="1" smtClean="0"/>
              <a:t>Verma</a:t>
            </a:r>
            <a:endParaRPr lang="en-US" b="1" dirty="0" smtClean="0"/>
          </a:p>
          <a:p>
            <a:pPr algn="l"/>
            <a:r>
              <a:rPr lang="en-US" b="1" dirty="0" smtClean="0"/>
              <a:t>Professor</a:t>
            </a:r>
          </a:p>
          <a:p>
            <a:pPr algn="l"/>
            <a:r>
              <a:rPr lang="en-US" b="1" dirty="0" smtClean="0"/>
              <a:t>Department of business Administration</a:t>
            </a:r>
          </a:p>
          <a:p>
            <a:pPr algn="l"/>
            <a:r>
              <a:rPr lang="en-US" b="1" dirty="0" smtClean="0"/>
              <a:t>UCCMS,MLSU,UDAIPUR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Title 1"/>
          <p:cNvSpPr>
            <a:spLocks noGrp="1"/>
          </p:cNvSpPr>
          <p:nvPr>
            <p:ph type="ctrTitle"/>
          </p:nvPr>
        </p:nvSpPr>
        <p:spPr/>
        <p:txBody>
          <a:bodyPr/>
          <a:lstStyle/>
          <a:p>
            <a:r>
              <a:rPr lang="en-US" b="1" dirty="0"/>
              <a:t>Bases for Market Segmentation </a:t>
            </a:r>
            <a:br>
              <a:rPr lang="en-US" b="1"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382000" cy="6186309"/>
          </a:xfrm>
          <a:prstGeom prst="rect">
            <a:avLst/>
          </a:prstGeom>
        </p:spPr>
        <p:txBody>
          <a:bodyPr wrap="square">
            <a:spAutoFit/>
          </a:bodyPr>
          <a:lstStyle/>
          <a:p>
            <a:pPr algn="just" fontAlgn="base"/>
            <a:r>
              <a:rPr lang="en-US" sz="3600" b="1" dirty="0"/>
              <a:t>3. Psychographic Segmentation:</a:t>
            </a:r>
          </a:p>
          <a:p>
            <a:pPr algn="just" fontAlgn="base"/>
            <a:r>
              <a:rPr lang="en-US" sz="3600" dirty="0"/>
              <a:t>Under this method consumers are classified into market segments on the basis of their psychological make-up, i.e., personality, attitude and lifestyle. According to attitude towards life, people may be classified as traditionalists, achievers, etc</a:t>
            </a:r>
            <a:r>
              <a:rPr lang="en-US" sz="3600" dirty="0" smtClean="0"/>
              <a:t>.</a:t>
            </a:r>
          </a:p>
          <a:p>
            <a:pPr algn="just" fontAlgn="base"/>
            <a:endParaRPr lang="en-US" sz="3600" dirty="0"/>
          </a:p>
          <a:p>
            <a:pPr algn="just" fontAlgn="base"/>
            <a:r>
              <a:rPr lang="en-US" sz="3600" b="1" dirty="0"/>
              <a:t>Rogers has identified five groups of consumer personalities according to the way they adopt new products:</a:t>
            </a:r>
            <a:endParaRPr lang="en-US" sz="36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382000" cy="4832092"/>
          </a:xfrm>
          <a:prstGeom prst="rect">
            <a:avLst/>
          </a:prstGeom>
        </p:spPr>
        <p:txBody>
          <a:bodyPr wrap="square">
            <a:spAutoFit/>
          </a:bodyPr>
          <a:lstStyle/>
          <a:p>
            <a:pPr fontAlgn="base"/>
            <a:r>
              <a:rPr lang="en-US" sz="4400" b="1" dirty="0"/>
              <a:t>(а) Innovators</a:t>
            </a:r>
            <a:r>
              <a:rPr lang="en-US" sz="4400" b="1" dirty="0" smtClean="0"/>
              <a:t>:</a:t>
            </a:r>
          </a:p>
          <a:p>
            <a:pPr fontAlgn="base"/>
            <a:endParaRPr lang="en-US" sz="4400" dirty="0"/>
          </a:p>
          <a:p>
            <a:pPr fontAlgn="base"/>
            <a:r>
              <a:rPr lang="en-US" sz="4400" dirty="0"/>
              <a:t>These are cosmopolitan people who are eager to try new ideas. They are highly venturesome and willing to assume the risk of an occasional bad experience with a new product.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0"/>
            <a:ext cx="8534400" cy="5078313"/>
          </a:xfrm>
          <a:prstGeom prst="rect">
            <a:avLst/>
          </a:prstGeom>
        </p:spPr>
        <p:txBody>
          <a:bodyPr wrap="square">
            <a:spAutoFit/>
          </a:bodyPr>
          <a:lstStyle/>
          <a:p>
            <a:pPr fontAlgn="base"/>
            <a:r>
              <a:rPr lang="en-US" sz="3600" b="1" dirty="0"/>
              <a:t>(b) Early Adopters:</a:t>
            </a:r>
            <a:endParaRPr lang="en-US" sz="3600" dirty="0"/>
          </a:p>
          <a:p>
            <a:pPr fontAlgn="base"/>
            <a:r>
              <a:rPr lang="en-US" sz="3600" dirty="0"/>
              <a:t>These are influential people with whom the average person checks out an innovation</a:t>
            </a:r>
            <a:r>
              <a:rPr lang="en-US" sz="3600" dirty="0" smtClean="0"/>
              <a:t>.</a:t>
            </a:r>
          </a:p>
          <a:p>
            <a:pPr fontAlgn="base"/>
            <a:endParaRPr lang="en-US" sz="3600" dirty="0"/>
          </a:p>
          <a:p>
            <a:pPr fontAlgn="base"/>
            <a:r>
              <a:rPr lang="en-US" sz="3600" b="1" dirty="0"/>
              <a:t>(c) Early Majority:</a:t>
            </a:r>
            <a:endParaRPr lang="en-US" sz="3600" dirty="0"/>
          </a:p>
          <a:p>
            <a:pPr fontAlgn="base"/>
            <a:r>
              <a:rPr lang="en-US" sz="3600" dirty="0"/>
              <a:t>This group tends to deliberate before adopting a new product. Its members are important in </a:t>
            </a:r>
            <a:r>
              <a:rPr lang="en-US" sz="3600" dirty="0" smtClean="0"/>
              <a:t>legitimizing </a:t>
            </a:r>
            <a:r>
              <a:rPr lang="en-US" sz="3600" dirty="0"/>
              <a:t>an innovation but they are seldom leaders.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534400" cy="5693866"/>
          </a:xfrm>
          <a:prstGeom prst="rect">
            <a:avLst/>
          </a:prstGeom>
        </p:spPr>
        <p:txBody>
          <a:bodyPr wrap="square">
            <a:spAutoFit/>
          </a:bodyPr>
          <a:lstStyle/>
          <a:p>
            <a:pPr fontAlgn="base"/>
            <a:endParaRPr lang="en-US" sz="2800" b="1" dirty="0" smtClean="0"/>
          </a:p>
          <a:p>
            <a:pPr fontAlgn="base"/>
            <a:r>
              <a:rPr lang="en-US" sz="2800" b="1" dirty="0" smtClean="0"/>
              <a:t>(</a:t>
            </a:r>
            <a:r>
              <a:rPr lang="en-US" sz="2800" b="1" dirty="0"/>
              <a:t>d) Late Majority:</a:t>
            </a:r>
            <a:endParaRPr lang="en-US" sz="2800" dirty="0"/>
          </a:p>
          <a:p>
            <a:pPr fontAlgn="base"/>
            <a:r>
              <a:rPr lang="en-US" sz="2800" dirty="0"/>
              <a:t>This group is cautious and adopts new ideas after an innovation has received public confidence</a:t>
            </a:r>
            <a:r>
              <a:rPr lang="en-US" sz="2800" dirty="0" smtClean="0"/>
              <a:t>.</a:t>
            </a:r>
          </a:p>
          <a:p>
            <a:pPr fontAlgn="base"/>
            <a:endParaRPr lang="en-US" sz="2800" dirty="0" smtClean="0"/>
          </a:p>
          <a:p>
            <a:pPr fontAlgn="base"/>
            <a:endParaRPr lang="en-US" sz="2800" dirty="0"/>
          </a:p>
          <a:p>
            <a:pPr fontAlgn="base"/>
            <a:r>
              <a:rPr lang="en-US" sz="2800" b="1" dirty="0"/>
              <a:t>(e) Laggards:</a:t>
            </a:r>
            <a:endParaRPr lang="en-US" sz="2800" dirty="0"/>
          </a:p>
          <a:p>
            <a:pPr fontAlgn="base"/>
            <a:r>
              <a:rPr lang="en-US" sz="2800" dirty="0"/>
              <a:t>These are past-oriented people. They are suspicious of change and innovations. By the time they adopt a product, it may already have been replaced by a new one. Understanding of psychographic of consumers enables marketers to better select potential markets and match the product image with the type of consumer using it.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382000" cy="5016758"/>
          </a:xfrm>
          <a:prstGeom prst="rect">
            <a:avLst/>
          </a:prstGeom>
        </p:spPr>
        <p:txBody>
          <a:bodyPr wrap="square">
            <a:spAutoFit/>
          </a:bodyPr>
          <a:lstStyle/>
          <a:p>
            <a:pPr algn="just" fontAlgn="base"/>
            <a:r>
              <a:rPr lang="en-US" sz="3200" dirty="0" smtClean="0"/>
              <a:t>For example, women making heavy use of bank credit cards are said to lead an active lifestyle and are concerned with their appearance. They tend to be liberated and are willing to try new things</a:t>
            </a:r>
            <a:r>
              <a:rPr lang="en-US" sz="3200" dirty="0" smtClean="0"/>
              <a:t>.</a:t>
            </a:r>
          </a:p>
          <a:p>
            <a:pPr algn="just" fontAlgn="base"/>
            <a:endParaRPr lang="en-US" sz="3200" dirty="0" smtClean="0"/>
          </a:p>
          <a:p>
            <a:pPr algn="just" fontAlgn="base"/>
            <a:r>
              <a:rPr lang="en-US" sz="3200" dirty="0" smtClean="0"/>
              <a:t>Psychographic classification may, however, be an oversimplification of consumer personalities and purchase </a:t>
            </a:r>
            <a:r>
              <a:rPr lang="en-US" sz="3200" dirty="0" err="1" smtClean="0"/>
              <a:t>behaviour</a:t>
            </a:r>
            <a:r>
              <a:rPr lang="en-US" sz="3200" dirty="0" smtClean="0"/>
              <a:t>. So many factors influence consumers that an early adopter of one product might well be a laggard for some other product and vice versa</a:t>
            </a:r>
            <a:endParaRPr lang="en-US" sz="32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229600" cy="5016758"/>
          </a:xfrm>
          <a:prstGeom prst="rect">
            <a:avLst/>
          </a:prstGeom>
        </p:spPr>
        <p:txBody>
          <a:bodyPr wrap="square">
            <a:spAutoFit/>
          </a:bodyPr>
          <a:lstStyle/>
          <a:p>
            <a:pPr fontAlgn="base"/>
            <a:r>
              <a:rPr lang="en-US" sz="4000" b="1" dirty="0"/>
              <a:t>4. </a:t>
            </a:r>
            <a:r>
              <a:rPr lang="en-US" sz="4000" b="1" dirty="0" err="1"/>
              <a:t>Behavioristic</a:t>
            </a:r>
            <a:r>
              <a:rPr lang="en-US" sz="4000" b="1" dirty="0"/>
              <a:t> Segmentation:</a:t>
            </a:r>
          </a:p>
          <a:p>
            <a:pPr fontAlgn="base"/>
            <a:r>
              <a:rPr lang="en-US" sz="4000" dirty="0"/>
              <a:t>In this method consumers are classified into market segments not the basis of their knowledge, attitude and use of actual products or product attributes</a:t>
            </a:r>
            <a:r>
              <a:rPr lang="en-US" sz="4000" dirty="0" smtClean="0"/>
              <a:t>.</a:t>
            </a:r>
          </a:p>
          <a:p>
            <a:pPr fontAlgn="base"/>
            <a:endParaRPr lang="en-US" sz="4000" dirty="0"/>
          </a:p>
          <a:p>
            <a:pPr fontAlgn="base"/>
            <a:r>
              <a:rPr lang="en-US" sz="4000" b="1" dirty="0"/>
              <a:t>Any of the following variables might be used for this purpose:</a:t>
            </a:r>
            <a:endParaRPr lang="en-US" sz="40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5078313"/>
          </a:xfrm>
          <a:prstGeom prst="rect">
            <a:avLst/>
          </a:prstGeom>
        </p:spPr>
        <p:txBody>
          <a:bodyPr wrap="square">
            <a:spAutoFit/>
          </a:bodyPr>
          <a:lstStyle/>
          <a:p>
            <a:pPr fontAlgn="base"/>
            <a:r>
              <a:rPr lang="en-US" sz="3600" b="1" dirty="0"/>
              <a:t>(а) Purchase Occasion</a:t>
            </a:r>
            <a:r>
              <a:rPr lang="en-US" sz="3600" b="1" dirty="0" smtClean="0"/>
              <a:t>:</a:t>
            </a:r>
          </a:p>
          <a:p>
            <a:pPr fontAlgn="base"/>
            <a:endParaRPr lang="en-US" sz="3600" dirty="0"/>
          </a:p>
          <a:p>
            <a:pPr fontAlgn="base"/>
            <a:r>
              <a:rPr lang="en-US" sz="3600" dirty="0"/>
              <a:t>Buyers may be differentiated on the basis of when they use a product or service. For example, air </a:t>
            </a:r>
            <a:r>
              <a:rPr lang="en-US" sz="3600" dirty="0" err="1"/>
              <a:t>travellers</a:t>
            </a:r>
            <a:r>
              <a:rPr lang="en-US" sz="3600" dirty="0"/>
              <a:t> might fly for business or vacation. </a:t>
            </a:r>
            <a:endParaRPr lang="en-US" sz="3600" dirty="0" smtClean="0"/>
          </a:p>
          <a:p>
            <a:pPr fontAlgn="base"/>
            <a:endParaRPr lang="en-US" sz="3600" dirty="0" smtClean="0"/>
          </a:p>
          <a:p>
            <a:pPr fontAlgn="base"/>
            <a:r>
              <a:rPr lang="en-US" sz="3600" dirty="0" smtClean="0"/>
              <a:t>Therefore</a:t>
            </a:r>
            <a:r>
              <a:rPr lang="en-US" sz="3600" dirty="0"/>
              <a:t>, one airline might promote itself as a business flyer while another might target the tourists.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610600" cy="6001643"/>
          </a:xfrm>
          <a:prstGeom prst="rect">
            <a:avLst/>
          </a:prstGeom>
        </p:spPr>
        <p:txBody>
          <a:bodyPr wrap="square">
            <a:spAutoFit/>
          </a:bodyPr>
          <a:lstStyle/>
          <a:p>
            <a:pPr fontAlgn="base"/>
            <a:r>
              <a:rPr lang="en-US" sz="3200" b="1" dirty="0"/>
              <a:t>(b) Benefits Sought:</a:t>
            </a:r>
            <a:endParaRPr lang="en-US" sz="3200" dirty="0"/>
          </a:p>
          <a:p>
            <a:pPr fontAlgn="base"/>
            <a:r>
              <a:rPr lang="en-US" sz="3200" dirty="0"/>
              <a:t>The major benefit sought in a product is used as the basis of classify consumers. High quality, low price, good taste, speed, sex appeal are examples of benefits. For example, some air </a:t>
            </a:r>
            <a:r>
              <a:rPr lang="en-US" sz="3200" dirty="0" err="1"/>
              <a:t>travellers</a:t>
            </a:r>
            <a:r>
              <a:rPr lang="en-US" sz="3200" dirty="0"/>
              <a:t> prefer economy class (low price), while others seek executive class (status and comfort</a:t>
            </a:r>
            <a:r>
              <a:rPr lang="en-US" sz="3200" dirty="0" smtClean="0"/>
              <a:t>).</a:t>
            </a:r>
          </a:p>
          <a:p>
            <a:pPr fontAlgn="base"/>
            <a:endParaRPr lang="en-US" sz="3200" dirty="0"/>
          </a:p>
          <a:p>
            <a:pPr fontAlgn="base"/>
            <a:r>
              <a:rPr lang="en-US" sz="3200" b="1" dirty="0"/>
              <a:t>(c) User Status:</a:t>
            </a:r>
            <a:endParaRPr lang="en-US" sz="3200" dirty="0"/>
          </a:p>
          <a:p>
            <a:pPr fontAlgn="base"/>
            <a:r>
              <a:rPr lang="en-US" sz="3200" dirty="0"/>
              <a:t>Potential buyers may be classified as regular users, occasional users and non-users. Marketers can develop new products or new uses of old products by targeting one or another of these groups.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610600" cy="5078313"/>
          </a:xfrm>
          <a:prstGeom prst="rect">
            <a:avLst/>
          </a:prstGeom>
        </p:spPr>
        <p:txBody>
          <a:bodyPr wrap="square">
            <a:spAutoFit/>
          </a:bodyPr>
          <a:lstStyle/>
          <a:p>
            <a:pPr algn="just" fontAlgn="base"/>
            <a:r>
              <a:rPr lang="en-US" sz="3600" b="1" dirty="0"/>
              <a:t>5. Volume Segmentation:</a:t>
            </a:r>
          </a:p>
          <a:p>
            <a:pPr algn="just" fontAlgn="base"/>
            <a:r>
              <a:rPr lang="en-US" sz="3600" dirty="0"/>
              <a:t>Consumers are classified light, medium and heavy users of a product. In some cases, 80 per cent of the product may be sold to only 20 per cent of the group. Marketers can decide product features and advertising strategies by finding common characteristics among heavy users. For example, airlines having ‘Frequent Flyer’ are using user rate as the basis of market segmentation.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458200" cy="5262979"/>
          </a:xfrm>
          <a:prstGeom prst="rect">
            <a:avLst/>
          </a:prstGeom>
        </p:spPr>
        <p:txBody>
          <a:bodyPr wrap="square">
            <a:spAutoFit/>
          </a:bodyPr>
          <a:lstStyle/>
          <a:p>
            <a:pPr algn="just" fontAlgn="base"/>
            <a:r>
              <a:rPr lang="en-US" sz="2800" dirty="0" smtClean="0"/>
              <a:t>Generally, marketers are interested in the heavy user group</a:t>
            </a:r>
            <a:r>
              <a:rPr lang="en-US" sz="2800" dirty="0" smtClean="0"/>
              <a:t>.</a:t>
            </a:r>
          </a:p>
          <a:p>
            <a:pPr algn="just" fontAlgn="base"/>
            <a:endParaRPr lang="en-US" sz="2800" dirty="0" smtClean="0"/>
          </a:p>
          <a:p>
            <a:pPr algn="just" fontAlgn="base"/>
            <a:r>
              <a:rPr lang="en-US" sz="2800" dirty="0" smtClean="0"/>
              <a:t>But marketers should pay attention to all the user groups because they represent different opportunities. The non-users may consist of two types of people— those who do not use the product and those who might use it. Some may change over time from a non-user to a user</a:t>
            </a:r>
            <a:r>
              <a:rPr lang="en-US" sz="2800" dirty="0" smtClean="0"/>
              <a:t>.</a:t>
            </a:r>
          </a:p>
          <a:p>
            <a:pPr algn="just" fontAlgn="base"/>
            <a:endParaRPr lang="en-US" sz="2800" dirty="0" smtClean="0"/>
          </a:p>
          <a:p>
            <a:pPr algn="just" fontAlgn="base"/>
            <a:r>
              <a:rPr lang="en-US" sz="2800" dirty="0" smtClean="0"/>
              <a:t>Those who do not use due to ignorance may be provided extensive information. Repetitive advertising may be used to overcome inertia or psychological resistance. In this way non-users can gradually be converted into users.</a:t>
            </a:r>
            <a:endParaRPr lang="en-US" sz="2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52401"/>
            <a:ext cx="8458200" cy="6001643"/>
          </a:xfrm>
          <a:prstGeom prst="rect">
            <a:avLst/>
          </a:prstGeom>
        </p:spPr>
        <p:txBody>
          <a:bodyPr wrap="square">
            <a:spAutoFit/>
          </a:bodyPr>
          <a:lstStyle/>
          <a:p>
            <a:pPr fontAlgn="base"/>
            <a:r>
              <a:rPr lang="en-US" sz="3200" dirty="0"/>
              <a:t>Some of the major bases for market segmentation are as follows: </a:t>
            </a:r>
            <a:endParaRPr lang="en-US" sz="3200" dirty="0" smtClean="0"/>
          </a:p>
          <a:p>
            <a:pPr marL="342900" indent="-342900" fontAlgn="base">
              <a:buAutoNum type="arabicPeriod"/>
            </a:pPr>
            <a:r>
              <a:rPr lang="en-US" sz="3200" dirty="0" smtClean="0"/>
              <a:t>Geographic </a:t>
            </a:r>
            <a:r>
              <a:rPr lang="en-US" sz="3200" dirty="0"/>
              <a:t>Segmentation </a:t>
            </a:r>
            <a:endParaRPr lang="en-US" sz="3200" dirty="0" smtClean="0"/>
          </a:p>
          <a:p>
            <a:pPr marL="342900" indent="-342900" fontAlgn="base"/>
            <a:r>
              <a:rPr lang="en-US" sz="3200" dirty="0" smtClean="0"/>
              <a:t>2</a:t>
            </a:r>
            <a:r>
              <a:rPr lang="en-US" sz="3200" dirty="0"/>
              <a:t>. Demographic Segmentation </a:t>
            </a:r>
            <a:endParaRPr lang="en-US" sz="3200" dirty="0" smtClean="0"/>
          </a:p>
          <a:p>
            <a:pPr marL="342900" indent="-342900" fontAlgn="base"/>
            <a:r>
              <a:rPr lang="en-US" sz="3200" dirty="0" smtClean="0"/>
              <a:t>3</a:t>
            </a:r>
            <a:r>
              <a:rPr lang="en-US" sz="3200" dirty="0"/>
              <a:t>. Psychographic Segmentation </a:t>
            </a:r>
            <a:endParaRPr lang="en-US" sz="3200" dirty="0" smtClean="0"/>
          </a:p>
          <a:p>
            <a:pPr marL="342900" indent="-342900" fontAlgn="base"/>
            <a:r>
              <a:rPr lang="en-US" sz="3200" dirty="0" smtClean="0"/>
              <a:t>4</a:t>
            </a:r>
            <a:r>
              <a:rPr lang="en-US" sz="3200" dirty="0"/>
              <a:t>. </a:t>
            </a:r>
            <a:r>
              <a:rPr lang="en-US" sz="3200" dirty="0" err="1"/>
              <a:t>Behavioristic</a:t>
            </a:r>
            <a:r>
              <a:rPr lang="en-US" sz="3200" dirty="0"/>
              <a:t> Segmentation </a:t>
            </a:r>
            <a:endParaRPr lang="en-US" sz="3200" dirty="0" smtClean="0"/>
          </a:p>
          <a:p>
            <a:pPr marL="342900" indent="-342900" fontAlgn="base"/>
            <a:r>
              <a:rPr lang="en-US" sz="3200" dirty="0" smtClean="0"/>
              <a:t>5</a:t>
            </a:r>
            <a:r>
              <a:rPr lang="en-US" sz="3200" dirty="0"/>
              <a:t>. Volume Segmentation </a:t>
            </a:r>
            <a:endParaRPr lang="en-US" sz="3200" dirty="0" smtClean="0"/>
          </a:p>
          <a:p>
            <a:pPr marL="342900" indent="-342900" fontAlgn="base"/>
            <a:r>
              <a:rPr lang="en-US" sz="3200" dirty="0" smtClean="0"/>
              <a:t>6</a:t>
            </a:r>
            <a:r>
              <a:rPr lang="en-US" sz="3200" dirty="0"/>
              <a:t>. Product-space Segmentation </a:t>
            </a:r>
            <a:endParaRPr lang="en-US" sz="3200" dirty="0" smtClean="0"/>
          </a:p>
          <a:p>
            <a:pPr marL="342900" indent="-342900" fontAlgn="base"/>
            <a:r>
              <a:rPr lang="en-US" sz="3200" dirty="0" smtClean="0"/>
              <a:t>7</a:t>
            </a:r>
            <a:r>
              <a:rPr lang="en-US" sz="3200" dirty="0"/>
              <a:t>. Benefit Segmentation</a:t>
            </a:r>
            <a:r>
              <a:rPr lang="en-US" sz="3200" dirty="0" smtClean="0"/>
              <a:t>.</a:t>
            </a:r>
          </a:p>
          <a:p>
            <a:pPr marL="342900" indent="-342900" fontAlgn="base"/>
            <a:endParaRPr lang="en-US" sz="3200" dirty="0"/>
          </a:p>
          <a:p>
            <a:pPr fontAlgn="base"/>
            <a:r>
              <a:rPr lang="en-US" sz="3200" dirty="0"/>
              <a:t>A large number of variables are used to segment a consumer market.</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458200" cy="5509200"/>
          </a:xfrm>
          <a:prstGeom prst="rect">
            <a:avLst/>
          </a:prstGeom>
        </p:spPr>
        <p:txBody>
          <a:bodyPr wrap="square">
            <a:spAutoFit/>
          </a:bodyPr>
          <a:lstStyle/>
          <a:p>
            <a:pPr fontAlgn="base"/>
            <a:r>
              <a:rPr lang="en-US" sz="3200" b="1" dirty="0"/>
              <a:t>6. Product-space Segmentation:</a:t>
            </a:r>
          </a:p>
          <a:p>
            <a:pPr fontAlgn="base"/>
            <a:r>
              <a:rPr lang="en-US" sz="3200" dirty="0"/>
              <a:t>Here the buyers are asked to compare the existing brands according to their perceived similarity and in relation to their ideal brands. </a:t>
            </a:r>
            <a:endParaRPr lang="en-US" sz="3200" dirty="0" smtClean="0"/>
          </a:p>
          <a:p>
            <a:pPr fontAlgn="base"/>
            <a:endParaRPr lang="en-US" sz="3200" dirty="0" smtClean="0"/>
          </a:p>
          <a:p>
            <a:pPr fontAlgn="base"/>
            <a:r>
              <a:rPr lang="en-US" sz="3200" dirty="0" smtClean="0"/>
              <a:t>First</a:t>
            </a:r>
            <a:r>
              <a:rPr lang="en-US" sz="3200" dirty="0"/>
              <a:t>, the analyst infers the latent attributes that consumers are using to perceive the brand. </a:t>
            </a:r>
            <a:endParaRPr lang="en-US" sz="3200" dirty="0" smtClean="0"/>
          </a:p>
          <a:p>
            <a:pPr fontAlgn="base"/>
            <a:endParaRPr lang="en-US" sz="3200" dirty="0" smtClean="0"/>
          </a:p>
          <a:p>
            <a:pPr fontAlgn="base"/>
            <a:r>
              <a:rPr lang="en-US" sz="3200" dirty="0" smtClean="0"/>
              <a:t>Then </a:t>
            </a:r>
            <a:r>
              <a:rPr lang="en-US" sz="3200" dirty="0"/>
              <a:t>buyers are classified into groups each having a distinct ideal brand in mind. The distinctive characteristics of each group are ascertained.</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458200" cy="6001643"/>
          </a:xfrm>
          <a:prstGeom prst="rect">
            <a:avLst/>
          </a:prstGeom>
        </p:spPr>
        <p:txBody>
          <a:bodyPr wrap="square">
            <a:spAutoFit/>
          </a:bodyPr>
          <a:lstStyle/>
          <a:p>
            <a:pPr algn="just" fontAlgn="base"/>
            <a:r>
              <a:rPr lang="en-US" sz="3200" b="1" dirty="0"/>
              <a:t>7. Benefit Segmentation:</a:t>
            </a:r>
          </a:p>
          <a:p>
            <a:pPr algn="just" fontAlgn="base"/>
            <a:r>
              <a:rPr lang="en-US" sz="3200" dirty="0"/>
              <a:t>Consumer </a:t>
            </a:r>
            <a:r>
              <a:rPr lang="en-US" sz="3200" dirty="0" err="1"/>
              <a:t>behaviour</a:t>
            </a:r>
            <a:r>
              <a:rPr lang="en-US" sz="3200" dirty="0"/>
              <a:t> depends more on the benefit sought in product/service than on demographic factors. Each market segment is identified by the major benefits it is seeking. Most buyers seek as many benefits as possible. </a:t>
            </a:r>
            <a:endParaRPr lang="en-US" sz="3200" dirty="0" smtClean="0"/>
          </a:p>
          <a:p>
            <a:pPr algn="just" fontAlgn="base"/>
            <a:endParaRPr lang="en-US" sz="3200" dirty="0" smtClean="0"/>
          </a:p>
          <a:p>
            <a:pPr algn="just" fontAlgn="base"/>
            <a:r>
              <a:rPr lang="en-US" sz="3200" dirty="0" smtClean="0"/>
              <a:t>However</a:t>
            </a:r>
            <a:r>
              <a:rPr lang="en-US" sz="3200" dirty="0"/>
              <a:t>, the relative importance attached to individual benefits differs from one group to another. For example, some consumers of toothpaste give greater importance to freshness while other prefer taste or brightness of teeth</a:t>
            </a:r>
            <a:r>
              <a:rPr lang="en-US" sz="3200" dirty="0" smtClean="0"/>
              <a:t>.</a:t>
            </a:r>
            <a:endParaRPr lang="en-US" sz="32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6001643"/>
          </a:xfrm>
          <a:prstGeom prst="rect">
            <a:avLst/>
          </a:prstGeom>
        </p:spPr>
        <p:txBody>
          <a:bodyPr wrap="square">
            <a:spAutoFit/>
          </a:bodyPr>
          <a:lstStyle/>
          <a:p>
            <a:pPr algn="just" fontAlgn="base"/>
            <a:r>
              <a:rPr lang="en-US" sz="4800" dirty="0" smtClean="0"/>
              <a:t>Research studies on benefit segmentation reveal that it is easier to take advantage of existing segment, then to create new segments. As no brand can appeal to all consumers, a marketer who wants to cover the market fully must offer multiple brands</a:t>
            </a:r>
            <a:endParaRPr lang="en-US" sz="48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228600"/>
            <a:ext cx="8229600" cy="5693866"/>
          </a:xfrm>
          <a:prstGeom prst="rect">
            <a:avLst/>
          </a:prstGeom>
        </p:spPr>
        <p:txBody>
          <a:bodyPr wrap="square">
            <a:spAutoFit/>
          </a:bodyPr>
          <a:lstStyle/>
          <a:p>
            <a:pPr fontAlgn="base"/>
            <a:r>
              <a:rPr lang="en-US" sz="2800" b="1" dirty="0"/>
              <a:t>The following benefit segments have been identified</a:t>
            </a:r>
            <a:r>
              <a:rPr lang="en-US" sz="2800" b="1" dirty="0" smtClean="0"/>
              <a:t>:</a:t>
            </a:r>
          </a:p>
          <a:p>
            <a:pPr fontAlgn="base"/>
            <a:endParaRPr lang="en-US" sz="2800" dirty="0"/>
          </a:p>
          <a:p>
            <a:pPr fontAlgn="base"/>
            <a:r>
              <a:rPr lang="en-US" sz="2800" b="1" dirty="0"/>
              <a:t>(а) The Status Seeker:</a:t>
            </a:r>
            <a:endParaRPr lang="en-US" sz="2800" dirty="0"/>
          </a:p>
          <a:p>
            <a:pPr fontAlgn="base"/>
            <a:r>
              <a:rPr lang="en-US" sz="2800" dirty="0"/>
              <a:t>This group comprises buyers who are very much concerned with the prestige of the brand</a:t>
            </a:r>
            <a:r>
              <a:rPr lang="en-US" sz="2800" dirty="0" smtClean="0"/>
              <a:t>.</a:t>
            </a:r>
          </a:p>
          <a:p>
            <a:pPr fontAlgn="base"/>
            <a:endParaRPr lang="en-US" sz="2800" dirty="0"/>
          </a:p>
          <a:p>
            <a:pPr fontAlgn="base"/>
            <a:r>
              <a:rPr lang="en-US" sz="2800" b="1" dirty="0"/>
              <a:t>(b) The Swinger:</a:t>
            </a:r>
            <a:endParaRPr lang="en-US" sz="2800" dirty="0"/>
          </a:p>
          <a:p>
            <a:pPr fontAlgn="base"/>
            <a:r>
              <a:rPr lang="en-US" sz="2800" dirty="0"/>
              <a:t>This group tries to be modern and up-to-date in all of its activities</a:t>
            </a:r>
            <a:r>
              <a:rPr lang="en-US" sz="2800" dirty="0" smtClean="0"/>
              <a:t>.</a:t>
            </a:r>
          </a:p>
          <a:p>
            <a:pPr fontAlgn="base"/>
            <a:endParaRPr lang="en-US" sz="2800" dirty="0"/>
          </a:p>
          <a:p>
            <a:pPr fontAlgn="base"/>
            <a:r>
              <a:rPr lang="en-US" sz="2800" b="1" dirty="0"/>
              <a:t>(c) The Conservative:</a:t>
            </a:r>
            <a:endParaRPr lang="en-US" sz="2800" dirty="0"/>
          </a:p>
          <a:p>
            <a:pPr fontAlgn="base"/>
            <a:r>
              <a:rPr lang="en-US" sz="2800" dirty="0"/>
              <a:t>This group prefers popular brands and large successful companies.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1"/>
            <a:ext cx="8610600" cy="5262979"/>
          </a:xfrm>
          <a:prstGeom prst="rect">
            <a:avLst/>
          </a:prstGeom>
        </p:spPr>
        <p:txBody>
          <a:bodyPr wrap="square">
            <a:spAutoFit/>
          </a:bodyPr>
          <a:lstStyle/>
          <a:p>
            <a:pPr fontAlgn="base"/>
            <a:r>
              <a:rPr lang="en-US" sz="2400" b="1" dirty="0"/>
              <a:t>(d) The Rational Man:</a:t>
            </a:r>
            <a:endParaRPr lang="en-US" sz="2400" dirty="0"/>
          </a:p>
          <a:p>
            <a:pPr fontAlgn="base"/>
            <a:r>
              <a:rPr lang="en-US" sz="2400" dirty="0"/>
              <a:t>This group looks for benefits such as economy, value, durability and other logical factors</a:t>
            </a:r>
            <a:r>
              <a:rPr lang="en-US" sz="2400" dirty="0" smtClean="0"/>
              <a:t>.</a:t>
            </a:r>
          </a:p>
          <a:p>
            <a:pPr fontAlgn="base"/>
            <a:endParaRPr lang="en-US" sz="2400" dirty="0" smtClean="0"/>
          </a:p>
          <a:p>
            <a:pPr fontAlgn="base"/>
            <a:endParaRPr lang="en-US" sz="2400" dirty="0"/>
          </a:p>
          <a:p>
            <a:pPr fontAlgn="base"/>
            <a:r>
              <a:rPr lang="en-US" sz="2400" b="1" dirty="0"/>
              <a:t>(e) The Inner Directed Man:</a:t>
            </a:r>
            <a:endParaRPr lang="en-US" sz="2400" dirty="0"/>
          </a:p>
          <a:p>
            <a:pPr fontAlgn="base"/>
            <a:r>
              <a:rPr lang="en-US" sz="2400" dirty="0"/>
              <a:t>This group is concerned with self-concept, e.g., sense of </a:t>
            </a:r>
            <a:r>
              <a:rPr lang="en-US" sz="2400" dirty="0" err="1"/>
              <a:t>homour</a:t>
            </a:r>
            <a:r>
              <a:rPr lang="en-US" sz="2400" dirty="0"/>
              <a:t>, independence, honesty, etc</a:t>
            </a:r>
            <a:r>
              <a:rPr lang="en-US" sz="2400" dirty="0" smtClean="0"/>
              <a:t>.</a:t>
            </a:r>
          </a:p>
          <a:p>
            <a:pPr fontAlgn="base"/>
            <a:endParaRPr lang="en-US" sz="2400" dirty="0" smtClean="0"/>
          </a:p>
          <a:p>
            <a:pPr fontAlgn="base"/>
            <a:endParaRPr lang="en-US" sz="2400" dirty="0"/>
          </a:p>
          <a:p>
            <a:pPr fontAlgn="base"/>
            <a:r>
              <a:rPr lang="en-US" sz="2400" b="1" dirty="0"/>
              <a:t>(f) The Hedonist:</a:t>
            </a:r>
            <a:endParaRPr lang="en-US" sz="2400" dirty="0"/>
          </a:p>
          <a:p>
            <a:pPr fontAlgn="base"/>
            <a:r>
              <a:rPr lang="en-US" sz="2400" dirty="0"/>
              <a:t>This group is concerned mainly with sensory benefits.</a:t>
            </a:r>
          </a:p>
          <a:p>
            <a:pPr fontAlgn="base"/>
            <a:r>
              <a:rPr lang="en-US" sz="2400" dirty="0"/>
              <a:t>Marketing experts suggest that benefit segmentation has the greatest number of practical implications than any other method of segmentation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1"/>
            <a:ext cx="8382000" cy="6986528"/>
          </a:xfrm>
          <a:prstGeom prst="rect">
            <a:avLst/>
          </a:prstGeom>
        </p:spPr>
        <p:txBody>
          <a:bodyPr wrap="square">
            <a:spAutoFit/>
          </a:bodyPr>
          <a:lstStyle/>
          <a:p>
            <a:pPr algn="just" fontAlgn="base"/>
            <a:r>
              <a:rPr lang="en-US" sz="3200" b="1" dirty="0"/>
              <a:t>1. Geographic Segmentation:</a:t>
            </a:r>
          </a:p>
          <a:p>
            <a:pPr algn="just" fontAlgn="base"/>
            <a:r>
              <a:rPr lang="en-US" sz="3200" dirty="0"/>
              <a:t>Geographic location is one of the simplest methods of segmenting the market. People living in one region of the country have purchasing and consuming habit which differs from those living in other regions. </a:t>
            </a:r>
            <a:endParaRPr lang="en-US" sz="3200" dirty="0" smtClean="0"/>
          </a:p>
          <a:p>
            <a:pPr algn="just" fontAlgn="base"/>
            <a:r>
              <a:rPr lang="en-US" sz="3200" dirty="0" smtClean="0"/>
              <a:t>For </a:t>
            </a:r>
            <a:r>
              <a:rPr lang="en-US" sz="3200" dirty="0"/>
              <a:t>example, life style products sell very well in metro cities, e.g., Mumbai, Delhi, Kolkata and Chennai but do not sell in small towns. Banking needs of people in rural areas differ from those of urban areas. Even within a city, a bank branch located in the northern part of the city may attract more clients than a branch located in eastern part of the city.</a:t>
            </a:r>
          </a:p>
          <a:p>
            <a:pPr algn="just"/>
            <a:r>
              <a:rPr lang="en-US" sz="3200" dirty="0" smtClean="0"/>
              <a:t/>
            </a:r>
            <a:br>
              <a:rPr lang="en-US" sz="3200" dirty="0" smtClean="0"/>
            </a:br>
            <a:endParaRPr lang="en-US" sz="32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0"/>
            <a:ext cx="8382000" cy="5016758"/>
          </a:xfrm>
          <a:prstGeom prst="rect">
            <a:avLst/>
          </a:prstGeom>
        </p:spPr>
        <p:txBody>
          <a:bodyPr wrap="square">
            <a:spAutoFit/>
          </a:bodyPr>
          <a:lstStyle/>
          <a:p>
            <a:pPr fontAlgn="base"/>
            <a:endParaRPr lang="en-US" sz="4000" b="1" dirty="0" smtClean="0"/>
          </a:p>
          <a:p>
            <a:pPr fontAlgn="base"/>
            <a:r>
              <a:rPr lang="en-US" sz="4000" b="1" dirty="0" smtClean="0"/>
              <a:t>2</a:t>
            </a:r>
            <a:r>
              <a:rPr lang="en-US" sz="4000" b="1" dirty="0"/>
              <a:t>. Demographic Segmentation</a:t>
            </a:r>
            <a:r>
              <a:rPr lang="en-US" sz="4000" b="1" dirty="0" smtClean="0"/>
              <a:t>:</a:t>
            </a:r>
          </a:p>
          <a:p>
            <a:pPr fontAlgn="base"/>
            <a:endParaRPr lang="en-US" sz="4000" b="1" dirty="0"/>
          </a:p>
          <a:p>
            <a:pPr fontAlgn="base"/>
            <a:r>
              <a:rPr lang="en-US" sz="4000" dirty="0"/>
              <a:t>Demographic variables such as age, occupation, education, sex and income are commonly used for segmenting markets</a:t>
            </a:r>
            <a:r>
              <a:rPr lang="en-US" sz="4000" dirty="0" smtClean="0"/>
              <a:t>.</a:t>
            </a:r>
          </a:p>
          <a:p>
            <a:pPr fontAlgn="base"/>
            <a:endParaRPr lang="en-US" sz="4000" dirty="0"/>
          </a:p>
          <a:p>
            <a:pPr fontAlgn="base"/>
            <a:r>
              <a:rPr lang="en-US" sz="4000" b="1" dirty="0"/>
              <a:t>(a) Age:</a:t>
            </a:r>
            <a:endParaRPr lang="en-US" sz="4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82000" cy="4524315"/>
          </a:xfrm>
          <a:prstGeom prst="rect">
            <a:avLst/>
          </a:prstGeom>
        </p:spPr>
        <p:txBody>
          <a:bodyPr wrap="square">
            <a:spAutoFit/>
          </a:bodyPr>
          <a:lstStyle/>
          <a:p>
            <a:pPr fontAlgn="base"/>
            <a:endParaRPr lang="en-US" sz="4800" dirty="0" smtClean="0"/>
          </a:p>
          <a:p>
            <a:pPr fontAlgn="base"/>
            <a:r>
              <a:rPr lang="en-US" sz="4800" dirty="0" smtClean="0"/>
              <a:t>Teenagers</a:t>
            </a:r>
            <a:r>
              <a:rPr lang="en-US" sz="4800" dirty="0"/>
              <a:t>, adults, retired</a:t>
            </a:r>
            <a:r>
              <a:rPr lang="en-US" sz="4800" dirty="0" smtClean="0"/>
              <a:t>.</a:t>
            </a:r>
          </a:p>
          <a:p>
            <a:pPr fontAlgn="base"/>
            <a:endParaRPr lang="en-US" sz="4800" dirty="0"/>
          </a:p>
          <a:p>
            <a:pPr fontAlgn="base"/>
            <a:r>
              <a:rPr lang="en-US" sz="4800" b="1" dirty="0"/>
              <a:t>(b) Sex</a:t>
            </a:r>
            <a:r>
              <a:rPr lang="en-US" sz="4800" b="1" dirty="0" smtClean="0"/>
              <a:t>:</a:t>
            </a:r>
          </a:p>
          <a:p>
            <a:pPr fontAlgn="base"/>
            <a:endParaRPr lang="en-US" sz="4800" dirty="0"/>
          </a:p>
          <a:p>
            <a:pPr fontAlgn="base"/>
            <a:r>
              <a:rPr lang="en-US" sz="4800" dirty="0"/>
              <a:t>Male and female.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81999" cy="4154984"/>
          </a:xfrm>
          <a:prstGeom prst="rect">
            <a:avLst/>
          </a:prstGeom>
        </p:spPr>
        <p:txBody>
          <a:bodyPr wrap="square">
            <a:spAutoFit/>
          </a:bodyPr>
          <a:lstStyle/>
          <a:p>
            <a:endParaRPr lang="en-US" sz="8800" b="1" dirty="0" smtClean="0"/>
          </a:p>
          <a:p>
            <a:endParaRPr lang="en-US" sz="8800" b="1" dirty="0" smtClean="0"/>
          </a:p>
          <a:p>
            <a:r>
              <a:rPr lang="en-US" sz="8800" b="1" dirty="0" smtClean="0"/>
              <a:t>(</a:t>
            </a:r>
            <a:r>
              <a:rPr lang="en-US" sz="8800" b="1" dirty="0"/>
              <a:t>c) Occupation:</a:t>
            </a:r>
            <a:endParaRPr lang="en-US" sz="8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305800" cy="4524315"/>
          </a:xfrm>
          <a:prstGeom prst="rect">
            <a:avLst/>
          </a:prstGeom>
        </p:spPr>
        <p:txBody>
          <a:bodyPr wrap="square">
            <a:spAutoFit/>
          </a:bodyPr>
          <a:lstStyle/>
          <a:p>
            <a:pPr fontAlgn="base"/>
            <a:r>
              <a:rPr lang="en-US" sz="3600" dirty="0"/>
              <a:t>Agriculture, industry, trade, students, service sector, house-holds, </a:t>
            </a:r>
            <a:r>
              <a:rPr lang="en-US" sz="3600" dirty="0" smtClean="0"/>
              <a:t>institutions</a:t>
            </a:r>
          </a:p>
          <a:p>
            <a:pPr fontAlgn="base"/>
            <a:r>
              <a:rPr lang="en-US" sz="3600" dirty="0" smtClean="0"/>
              <a:t>.</a:t>
            </a:r>
            <a:endParaRPr lang="en-US" sz="3600" dirty="0"/>
          </a:p>
          <a:p>
            <a:pPr marL="400050" indent="-400050" fontAlgn="base">
              <a:buAutoNum type="romanLcParenBoth"/>
            </a:pPr>
            <a:r>
              <a:rPr lang="en-US" sz="3600" b="1" dirty="0" smtClean="0"/>
              <a:t>Industrial </a:t>
            </a:r>
            <a:r>
              <a:rPr lang="en-US" sz="3600" b="1" dirty="0"/>
              <a:t>sector</a:t>
            </a:r>
            <a:r>
              <a:rPr lang="en-US" sz="3600" b="1" dirty="0" smtClean="0"/>
              <a:t>:</a:t>
            </a:r>
          </a:p>
          <a:p>
            <a:pPr marL="400050" indent="-400050" fontAlgn="base"/>
            <a:endParaRPr lang="en-US" sz="3600" dirty="0"/>
          </a:p>
          <a:p>
            <a:pPr fontAlgn="base"/>
            <a:r>
              <a:rPr lang="en-US" sz="3600" dirty="0"/>
              <a:t>Large, small, tiny</a:t>
            </a:r>
            <a:r>
              <a:rPr lang="en-US" sz="3600" dirty="0" smtClean="0"/>
              <a:t>.</a:t>
            </a:r>
          </a:p>
          <a:p>
            <a:pPr fontAlgn="base"/>
            <a:endParaRPr lang="en-US" sz="3600" dirty="0"/>
          </a:p>
          <a:p>
            <a:pPr fontAlgn="base"/>
            <a:r>
              <a:rPr lang="en-US" sz="3600" b="1" dirty="0"/>
              <a:t>(ii) Trade:</a:t>
            </a:r>
            <a:endParaRPr lang="en-US" sz="36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534400" cy="5262979"/>
          </a:xfrm>
          <a:prstGeom prst="rect">
            <a:avLst/>
          </a:prstGeom>
        </p:spPr>
        <p:txBody>
          <a:bodyPr wrap="square">
            <a:spAutoFit/>
          </a:bodyPr>
          <a:lstStyle/>
          <a:p>
            <a:pPr fontAlgn="base"/>
            <a:r>
              <a:rPr lang="en-US" sz="2800" dirty="0"/>
              <a:t>Wholesale, retail, exporters</a:t>
            </a:r>
            <a:r>
              <a:rPr lang="en-US" sz="2800" dirty="0" smtClean="0"/>
              <a:t>.</a:t>
            </a:r>
          </a:p>
          <a:p>
            <a:pPr fontAlgn="base"/>
            <a:endParaRPr lang="en-US" sz="2800" dirty="0"/>
          </a:p>
          <a:p>
            <a:pPr fontAlgn="base"/>
            <a:r>
              <a:rPr lang="en-US" sz="2800" b="1" dirty="0"/>
              <a:t>(iii) Services:</a:t>
            </a:r>
            <a:endParaRPr lang="en-US" sz="2800" dirty="0"/>
          </a:p>
          <a:p>
            <a:pPr fontAlgn="base"/>
            <a:r>
              <a:rPr lang="en-US" sz="2800" dirty="0"/>
              <a:t>Professionals and non-professionals</a:t>
            </a:r>
            <a:r>
              <a:rPr lang="en-US" sz="2800" dirty="0" smtClean="0"/>
              <a:t>.</a:t>
            </a:r>
          </a:p>
          <a:p>
            <a:pPr fontAlgn="base"/>
            <a:endParaRPr lang="en-US" sz="2800" dirty="0"/>
          </a:p>
          <a:p>
            <a:pPr fontAlgn="base"/>
            <a:r>
              <a:rPr lang="en-US" sz="2800" b="1" dirty="0"/>
              <a:t>(iv) Institutions:</a:t>
            </a:r>
            <a:endParaRPr lang="en-US" sz="2800" dirty="0"/>
          </a:p>
          <a:p>
            <a:pPr fontAlgn="base"/>
            <a:r>
              <a:rPr lang="en-US" sz="2800" dirty="0"/>
              <a:t>Educational, religions, clubs</a:t>
            </a:r>
            <a:r>
              <a:rPr lang="en-US" sz="2800" dirty="0" smtClean="0"/>
              <a:t>.</a:t>
            </a:r>
            <a:endParaRPr lang="en-US" sz="2800" dirty="0"/>
          </a:p>
          <a:p>
            <a:pPr fontAlgn="base"/>
            <a:r>
              <a:rPr lang="en-US" sz="2800" dirty="0"/>
              <a:t>(v) Agriculture and cottage industries</a:t>
            </a:r>
            <a:r>
              <a:rPr lang="en-US" sz="2800" dirty="0" smtClean="0"/>
              <a:t>.</a:t>
            </a:r>
          </a:p>
          <a:p>
            <a:pPr fontAlgn="base"/>
            <a:endParaRPr lang="en-US" sz="2800" dirty="0"/>
          </a:p>
          <a:p>
            <a:pPr fontAlgn="base"/>
            <a:r>
              <a:rPr lang="en-US" sz="2800" b="1" dirty="0"/>
              <a:t>(d) Income Level:</a:t>
            </a:r>
            <a:endParaRPr lang="en-US" sz="2800" dirty="0"/>
          </a:p>
          <a:p>
            <a:pPr fontAlgn="base"/>
            <a:r>
              <a:rPr lang="en-US" sz="2800" dirty="0"/>
              <a:t>Above Rs. 1 </a:t>
            </a:r>
            <a:r>
              <a:rPr lang="en-US" sz="2800" dirty="0" err="1"/>
              <a:t>lakh</a:t>
            </a:r>
            <a:r>
              <a:rPr lang="en-US" sz="2800" dirty="0"/>
              <a:t> per annum, Rs. 50,000 to Rs. 1 </a:t>
            </a:r>
            <a:r>
              <a:rPr lang="en-US" sz="2800" dirty="0" err="1"/>
              <a:t>lakh</a:t>
            </a:r>
            <a:r>
              <a:rPr lang="en-US" sz="2800" dirty="0"/>
              <a:t>, Rs. 25,000 to Rs. 50,000 per annum, i.e., higher, middle and lower.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10600" cy="4401205"/>
          </a:xfrm>
          <a:prstGeom prst="rect">
            <a:avLst/>
          </a:prstGeom>
        </p:spPr>
        <p:txBody>
          <a:bodyPr wrap="square">
            <a:spAutoFit/>
          </a:bodyPr>
          <a:lstStyle/>
          <a:p>
            <a:pPr fontAlgn="base"/>
            <a:r>
              <a:rPr lang="en-US" sz="4000" b="1" dirty="0"/>
              <a:t>(e) Family Life-cycle</a:t>
            </a:r>
            <a:r>
              <a:rPr lang="en-US" sz="4000" b="1" dirty="0" smtClean="0"/>
              <a:t>:</a:t>
            </a:r>
          </a:p>
          <a:p>
            <a:pPr fontAlgn="base"/>
            <a:endParaRPr lang="en-US" sz="4000" dirty="0"/>
          </a:p>
          <a:p>
            <a:pPr fontAlgn="base"/>
            <a:r>
              <a:rPr lang="en-US" sz="4000" dirty="0"/>
              <a:t>Young single, young married no children, young married youngest child under six, young married youngest child over six, older married with children, older married no children under eighteen, older single, etc.</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21</TotalTime>
  <Words>845</Words>
  <Application>Microsoft Office PowerPoint</Application>
  <PresentationFormat>On-screen Show (4:3)</PresentationFormat>
  <Paragraphs>141</Paragraphs>
  <Slides>24</Slides>
  <Notes>0</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Equity</vt:lpstr>
      <vt:lpstr>Bases for Market Segmentation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Bases for Market Segmentation  </dc:title>
  <dc:creator>Ashutosh</dc:creator>
  <cp:lastModifiedBy>Ashutosh</cp:lastModifiedBy>
  <cp:revision>6</cp:revision>
  <dcterms:created xsi:type="dcterms:W3CDTF">2020-04-23T14:02:14Z</dcterms:created>
  <dcterms:modified xsi:type="dcterms:W3CDTF">2020-04-25T05:12:23Z</dcterms:modified>
</cp:coreProperties>
</file>