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D87A852C-368E-4730-BD66-72A1CD1441A9}"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EA7A4E0-2C1B-41DA-8022-974EE0F35E3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87A852C-368E-4730-BD66-72A1CD1441A9}"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A7A4E0-2C1B-41DA-8022-974EE0F35E3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87A852C-368E-4730-BD66-72A1CD1441A9}"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A7A4E0-2C1B-41DA-8022-974EE0F35E3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87A852C-368E-4730-BD66-72A1CD1441A9}"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A7A4E0-2C1B-41DA-8022-974EE0F35E3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87A852C-368E-4730-BD66-72A1CD1441A9}"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EA7A4E0-2C1B-41DA-8022-974EE0F35E3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87A852C-368E-4730-BD66-72A1CD1441A9}"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A7A4E0-2C1B-41DA-8022-974EE0F35E3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87A852C-368E-4730-BD66-72A1CD1441A9}"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A7A4E0-2C1B-41DA-8022-974EE0F35E3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87A852C-368E-4730-BD66-72A1CD1441A9}"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A7A4E0-2C1B-41DA-8022-974EE0F35E3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7A852C-368E-4730-BD66-72A1CD1441A9}"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A7A4E0-2C1B-41DA-8022-974EE0F35E3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87A852C-368E-4730-BD66-72A1CD1441A9}"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A7A4E0-2C1B-41DA-8022-974EE0F35E3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87A852C-368E-4730-BD66-72A1CD1441A9}"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EA7A4E0-2C1B-41DA-8022-974EE0F35E3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D87A852C-368E-4730-BD66-72A1CD1441A9}"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EA7A4E0-2C1B-41DA-8022-974EE0F35E3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marketing91.com/swot-analysis-amway/"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marketing91.com/how-to-increase-customer-base-with-geographic-segmentation/" TargetMode="External"/><Relationship Id="rId2" Type="http://schemas.openxmlformats.org/officeDocument/2006/relationships/hyperlink" Target="https://www.marketing91.com/affinity-marketing/"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marketing91.com/what-is-a-product/" TargetMode="External"/><Relationship Id="rId2" Type="http://schemas.openxmlformats.org/officeDocument/2006/relationships/hyperlink" Target="https://www.marketing91.com/types-of-products/" TargetMode="External"/><Relationship Id="rId1" Type="http://schemas.openxmlformats.org/officeDocument/2006/relationships/slideLayout" Target="../slideLayouts/slideLayout7.xml"/><Relationship Id="rId6" Type="http://schemas.openxmlformats.org/officeDocument/2006/relationships/hyperlink" Target="https://www.marketing91.com/steps-in-consumer-decision-making/" TargetMode="External"/><Relationship Id="rId5" Type="http://schemas.openxmlformats.org/officeDocument/2006/relationships/hyperlink" Target="https://www.marketing91.com/what-is-a-brand/" TargetMode="External"/><Relationship Id="rId4" Type="http://schemas.openxmlformats.org/officeDocument/2006/relationships/hyperlink" Target="https://www.marketing91.com/people-marketing-mix/"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www.marketing91.com/goals/" TargetMode="External"/><Relationship Id="rId2" Type="http://schemas.openxmlformats.org/officeDocument/2006/relationships/hyperlink" Target="https://www.marketing91.com/importance-of-planning/" TargetMode="External"/><Relationship Id="rId1" Type="http://schemas.openxmlformats.org/officeDocument/2006/relationships/slideLayout" Target="../slideLayouts/slideLayout7.xml"/><Relationship Id="rId4" Type="http://schemas.openxmlformats.org/officeDocument/2006/relationships/hyperlink" Target="https://www.marketing91.com/performance-based-marketing/"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hyperlink" Target="https://www.marketing91.com/needs-wants-and-demands/"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hyperlink" Target="https://www.marketing91.com/brand-awareness/" TargetMode="Externa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marketing91.com/9-types-businesses/"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marketing91.com/types-of-market/"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17526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a:t>Types of Marketing Strategies</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305800" cy="5509200"/>
          </a:xfrm>
          <a:prstGeom prst="rect">
            <a:avLst/>
          </a:prstGeom>
        </p:spPr>
        <p:txBody>
          <a:bodyPr wrap="square">
            <a:spAutoFit/>
          </a:bodyPr>
          <a:lstStyle/>
          <a:p>
            <a:pPr algn="just"/>
            <a:r>
              <a:rPr lang="en-US" sz="4400" dirty="0" smtClean="0"/>
              <a:t>There are companies like </a:t>
            </a:r>
            <a:r>
              <a:rPr lang="en-US" sz="4400" dirty="0" smtClean="0">
                <a:hlinkClick r:id="rId2"/>
              </a:rPr>
              <a:t>Amway</a:t>
            </a:r>
            <a:r>
              <a:rPr lang="en-US" sz="4400" dirty="0" smtClean="0"/>
              <a:t>, Vestige, Avon which apply direct selling marketing strategy to built their businesses. This market strategy is less expensive but works for a few products and it requires sales skills and an extrovert personality to convince your customers to buy products.</a:t>
            </a:r>
            <a:endParaRPr lang="en-US" sz="4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6863417"/>
          </a:xfrm>
          <a:prstGeom prst="rect">
            <a:avLst/>
          </a:prstGeom>
        </p:spPr>
        <p:txBody>
          <a:bodyPr wrap="square">
            <a:spAutoFit/>
          </a:bodyPr>
          <a:lstStyle/>
          <a:p>
            <a:endParaRPr lang="en-US" sz="8800" dirty="0" smtClean="0"/>
          </a:p>
          <a:p>
            <a:endParaRPr lang="en-US" sz="8800" dirty="0" smtClean="0"/>
          </a:p>
          <a:p>
            <a:r>
              <a:rPr lang="en-US" sz="8800" dirty="0" smtClean="0"/>
              <a:t>5</a:t>
            </a:r>
            <a:r>
              <a:rPr lang="en-US" sz="8800" dirty="0"/>
              <a:t>) Cause marketing </a:t>
            </a:r>
          </a:p>
          <a:p>
            <a:r>
              <a:rPr lang="en-US" sz="8800" dirty="0" smtClean="0"/>
              <a:t/>
            </a:r>
            <a:br>
              <a:rPr lang="en-US" sz="8800" dirty="0" smtClean="0"/>
            </a:br>
            <a:endParaRPr lang="en-US" sz="8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228601"/>
            <a:ext cx="8382000" cy="5509200"/>
          </a:xfrm>
          <a:prstGeom prst="rect">
            <a:avLst/>
          </a:prstGeom>
        </p:spPr>
        <p:txBody>
          <a:bodyPr wrap="square">
            <a:spAutoFit/>
          </a:bodyPr>
          <a:lstStyle/>
          <a:p>
            <a:pPr algn="just"/>
            <a:r>
              <a:rPr lang="en-US" sz="3200" dirty="0"/>
              <a:t>Many companies opt for this marketing technique to boost their sales. </a:t>
            </a:r>
            <a:endParaRPr lang="en-US" sz="3200" dirty="0" smtClean="0"/>
          </a:p>
          <a:p>
            <a:pPr algn="just"/>
            <a:endParaRPr lang="en-US" sz="3200" dirty="0" smtClean="0"/>
          </a:p>
          <a:p>
            <a:pPr algn="just"/>
            <a:r>
              <a:rPr lang="en-US" sz="3200" dirty="0" smtClean="0"/>
              <a:t>People </a:t>
            </a:r>
            <a:r>
              <a:rPr lang="en-US" sz="3200" dirty="0"/>
              <a:t>get drawn towards the businesses which are working for a cause. They feel good knowing that their money is being used for a good cause</a:t>
            </a:r>
            <a:r>
              <a:rPr lang="en-US" sz="3200" dirty="0" smtClean="0"/>
              <a:t>.</a:t>
            </a:r>
          </a:p>
          <a:p>
            <a:pPr algn="just"/>
            <a:endParaRPr lang="en-US" sz="3200" dirty="0" smtClean="0"/>
          </a:p>
          <a:p>
            <a:pPr algn="just"/>
            <a:r>
              <a:rPr lang="en-US" sz="3200" dirty="0" smtClean="0"/>
              <a:t> </a:t>
            </a:r>
            <a:r>
              <a:rPr lang="en-US" sz="3200" dirty="0"/>
              <a:t>Therefore, there is no harm to opt for this strategy which benefits you as well as the community. To do this, you need to get into a partnership with a charity organization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229600" cy="5632311"/>
          </a:xfrm>
          <a:prstGeom prst="rect">
            <a:avLst/>
          </a:prstGeom>
        </p:spPr>
        <p:txBody>
          <a:bodyPr wrap="square">
            <a:spAutoFit/>
          </a:bodyPr>
          <a:lstStyle/>
          <a:p>
            <a:pPr algn="just"/>
            <a:r>
              <a:rPr lang="en-US" sz="3600" dirty="0"/>
              <a:t>6) Earned Media/PR :</a:t>
            </a:r>
          </a:p>
          <a:p>
            <a:pPr algn="just"/>
            <a:r>
              <a:rPr lang="en-US" sz="3600" dirty="0"/>
              <a:t>In the modern era, there is hardly a person who isn’t aware of this type of marketing strategy. </a:t>
            </a:r>
            <a:endParaRPr lang="en-US" sz="3600" dirty="0" smtClean="0"/>
          </a:p>
          <a:p>
            <a:pPr algn="just"/>
            <a:endParaRPr lang="en-US" sz="3600" dirty="0" smtClean="0"/>
          </a:p>
          <a:p>
            <a:pPr algn="just"/>
            <a:r>
              <a:rPr lang="en-US" sz="3600" dirty="0" smtClean="0"/>
              <a:t>Companies </a:t>
            </a:r>
            <a:r>
              <a:rPr lang="en-US" sz="3600" dirty="0"/>
              <a:t>pay a lot of money to promote their products on various media platforms like newspaper, television, social media etc. They even pay celebrities to promote their products. People trusts earned media than any other sort of promotion.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3477875"/>
          </a:xfrm>
          <a:prstGeom prst="rect">
            <a:avLst/>
          </a:prstGeom>
        </p:spPr>
        <p:txBody>
          <a:bodyPr wrap="square">
            <a:spAutoFit/>
          </a:bodyPr>
          <a:lstStyle/>
          <a:p>
            <a:endParaRPr lang="en-US" sz="4400" dirty="0" smtClean="0"/>
          </a:p>
          <a:p>
            <a:endParaRPr lang="en-US" sz="4400" dirty="0" smtClean="0"/>
          </a:p>
          <a:p>
            <a:endParaRPr lang="en-US" sz="4400" dirty="0" smtClean="0"/>
          </a:p>
          <a:p>
            <a:endParaRPr lang="en-US" sz="4400" dirty="0" smtClean="0"/>
          </a:p>
          <a:p>
            <a:r>
              <a:rPr lang="en-US" sz="4400" dirty="0" smtClean="0"/>
              <a:t>7</a:t>
            </a:r>
            <a:r>
              <a:rPr lang="en-US" sz="4400" dirty="0"/>
              <a:t>) Co-branding and affinity marketing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078313"/>
          </a:xfrm>
          <a:prstGeom prst="rect">
            <a:avLst/>
          </a:prstGeom>
        </p:spPr>
        <p:txBody>
          <a:bodyPr wrap="square">
            <a:spAutoFit/>
          </a:bodyPr>
          <a:lstStyle/>
          <a:p>
            <a:r>
              <a:rPr lang="en-US" sz="3600" dirty="0"/>
              <a:t>By using this marketing strategy, you share your customers with businesses that compliment your own business. </a:t>
            </a:r>
            <a:endParaRPr lang="en-US" sz="3600" dirty="0" smtClean="0"/>
          </a:p>
          <a:p>
            <a:endParaRPr lang="en-US" sz="3600" dirty="0" smtClean="0"/>
          </a:p>
          <a:p>
            <a:r>
              <a:rPr lang="en-US" sz="3600" dirty="0" smtClean="0"/>
              <a:t>For </a:t>
            </a:r>
            <a:r>
              <a:rPr lang="en-US" sz="3600" dirty="0"/>
              <a:t>example, if you are selling Yoga related products like a yoga mat, yoga pants etc. you can tie up with a famous yoga instructor to promote your products by sharing a percentage of profit with them</a:t>
            </a:r>
            <a:r>
              <a:rPr lang="en-US" sz="3600" dirty="0" smtClean="0"/>
              <a:t>.</a:t>
            </a:r>
            <a:endParaRPr lang="en-US" sz="3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458200" cy="5632311"/>
          </a:xfrm>
          <a:prstGeom prst="rect">
            <a:avLst/>
          </a:prstGeom>
        </p:spPr>
        <p:txBody>
          <a:bodyPr wrap="square">
            <a:spAutoFit/>
          </a:bodyPr>
          <a:lstStyle/>
          <a:p>
            <a:r>
              <a:rPr lang="en-US" sz="3600" dirty="0" smtClean="0"/>
              <a:t>If you follow yoga instructors on </a:t>
            </a:r>
            <a:r>
              <a:rPr lang="en-US" sz="3600" dirty="0" err="1" smtClean="0"/>
              <a:t>Instagram</a:t>
            </a:r>
            <a:r>
              <a:rPr lang="en-US" sz="3600" dirty="0" smtClean="0"/>
              <a:t> you must have seen them promoting products of certain brands. It is clear that co-branding or </a:t>
            </a:r>
            <a:r>
              <a:rPr lang="en-US" sz="3600" dirty="0" smtClean="0">
                <a:hlinkClick r:id="rId2"/>
              </a:rPr>
              <a:t>affinity</a:t>
            </a:r>
            <a:r>
              <a:rPr lang="en-US" sz="3600" dirty="0" smtClean="0"/>
              <a:t> marketing represents a partnership between two businesses with similar interests. </a:t>
            </a:r>
            <a:endParaRPr lang="en-US" sz="3600" dirty="0" smtClean="0"/>
          </a:p>
          <a:p>
            <a:endParaRPr lang="en-US" sz="3600" dirty="0" smtClean="0"/>
          </a:p>
          <a:p>
            <a:r>
              <a:rPr lang="en-US" sz="3600" dirty="0" smtClean="0"/>
              <a:t>They </a:t>
            </a:r>
            <a:r>
              <a:rPr lang="en-US" sz="3600" dirty="0" smtClean="0"/>
              <a:t>aren’t competitors to each other. Hence, there is no fear of losing your </a:t>
            </a:r>
            <a:r>
              <a:rPr lang="en-US" sz="3600" dirty="0" smtClean="0">
                <a:hlinkClick r:id="rId3"/>
              </a:rPr>
              <a:t>customer base</a:t>
            </a:r>
            <a:r>
              <a:rPr lang="en-US" sz="3600" dirty="0" smtClean="0"/>
              <a:t>. Affinity marketing refers to creating a product with another business to boost its sales.</a:t>
            </a:r>
            <a:endParaRPr lang="en-US" sz="3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6186309"/>
          </a:xfrm>
          <a:prstGeom prst="rect">
            <a:avLst/>
          </a:prstGeom>
        </p:spPr>
        <p:txBody>
          <a:bodyPr wrap="square">
            <a:spAutoFit/>
          </a:bodyPr>
          <a:lstStyle/>
          <a:p>
            <a:r>
              <a:rPr lang="en-US" sz="3600" dirty="0"/>
              <a:t>8) Internet Marketing </a:t>
            </a:r>
            <a:r>
              <a:rPr lang="en-US" sz="3600" dirty="0" smtClean="0"/>
              <a:t>:</a:t>
            </a:r>
          </a:p>
          <a:p>
            <a:endParaRPr lang="en-US" sz="3600" dirty="0"/>
          </a:p>
          <a:p>
            <a:r>
              <a:rPr lang="en-US" sz="3600" dirty="0"/>
              <a:t>Internet marketing includes various marketing from social media, blogs, email, </a:t>
            </a:r>
            <a:r>
              <a:rPr lang="en-US" sz="3600" dirty="0" err="1"/>
              <a:t>vlogs</a:t>
            </a:r>
            <a:r>
              <a:rPr lang="en-US" sz="3600" dirty="0"/>
              <a:t> to landing pages</a:t>
            </a:r>
            <a:r>
              <a:rPr lang="en-US" sz="3600" dirty="0" smtClean="0"/>
              <a:t>.</a:t>
            </a:r>
          </a:p>
          <a:p>
            <a:endParaRPr lang="en-US" sz="3600" dirty="0" smtClean="0"/>
          </a:p>
          <a:p>
            <a:r>
              <a:rPr lang="en-US" sz="3600" dirty="0" smtClean="0"/>
              <a:t> </a:t>
            </a:r>
            <a:r>
              <a:rPr lang="en-US" sz="3600" dirty="0"/>
              <a:t>Any type of marketing that you conduct on the internet is called internet marketing. However, internet marketing requires a strategy that how and when you post your posts and how you encourage people to purchase your product.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077200" cy="5078313"/>
          </a:xfrm>
          <a:prstGeom prst="rect">
            <a:avLst/>
          </a:prstGeom>
        </p:spPr>
        <p:txBody>
          <a:bodyPr wrap="square">
            <a:spAutoFit/>
          </a:bodyPr>
          <a:lstStyle/>
          <a:p>
            <a:endParaRPr lang="en-US" sz="5400" dirty="0" smtClean="0"/>
          </a:p>
          <a:p>
            <a:endParaRPr lang="en-US" sz="5400" dirty="0" smtClean="0"/>
          </a:p>
          <a:p>
            <a:endParaRPr lang="en-US" sz="5400" dirty="0" smtClean="0"/>
          </a:p>
          <a:p>
            <a:r>
              <a:rPr lang="en-US" sz="5400" dirty="0" smtClean="0"/>
              <a:t>9</a:t>
            </a:r>
            <a:r>
              <a:rPr lang="en-US" sz="5400" dirty="0"/>
              <a:t>) Point-of-purchase </a:t>
            </a:r>
            <a:r>
              <a:rPr lang="en-US" sz="5400" dirty="0" smtClean="0"/>
              <a:t>marketing</a:t>
            </a:r>
            <a:endParaRPr lang="en-US" sz="5400" dirty="0"/>
          </a:p>
          <a:p>
            <a:r>
              <a:rPr lang="en-US" sz="5400" dirty="0" smtClean="0"/>
              <a:t/>
            </a:r>
            <a:br>
              <a:rPr lang="en-US" sz="5400" dirty="0" smtClean="0"/>
            </a:br>
            <a:endParaRPr lang="en-US" sz="5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305800" cy="6186309"/>
          </a:xfrm>
          <a:prstGeom prst="rect">
            <a:avLst/>
          </a:prstGeom>
        </p:spPr>
        <p:txBody>
          <a:bodyPr wrap="square">
            <a:spAutoFit/>
          </a:bodyPr>
          <a:lstStyle/>
          <a:p>
            <a:r>
              <a:rPr lang="en-US" sz="3600" dirty="0"/>
              <a:t>Point-of-purchase marketing strategy includes placing your product where customers make the most purchase. You must have noticed that many small products are being placed near the cash counter. </a:t>
            </a:r>
            <a:endParaRPr lang="en-US" sz="3600" dirty="0" smtClean="0"/>
          </a:p>
          <a:p>
            <a:endParaRPr lang="en-US" sz="3600" dirty="0" smtClean="0"/>
          </a:p>
          <a:p>
            <a:r>
              <a:rPr lang="en-US" sz="3600" dirty="0" smtClean="0"/>
              <a:t>This </a:t>
            </a:r>
            <a:r>
              <a:rPr lang="en-US" sz="3600" dirty="0"/>
              <a:t>is done intentionally so that people make an impulse purchase. In addition to this, you must have experienced cashier who tried to sell your product. This is another example of POP marketing.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153400" cy="5262979"/>
          </a:xfrm>
          <a:prstGeom prst="rect">
            <a:avLst/>
          </a:prstGeom>
        </p:spPr>
        <p:txBody>
          <a:bodyPr wrap="square">
            <a:spAutoFit/>
          </a:bodyPr>
          <a:lstStyle/>
          <a:p>
            <a:r>
              <a:rPr lang="en-US" sz="2400" dirty="0"/>
              <a:t>Lets first learn about why businesses spend millions in the marketing of their </a:t>
            </a:r>
            <a:r>
              <a:rPr lang="en-US" sz="2400" dirty="0">
                <a:hlinkClick r:id="rId2"/>
              </a:rPr>
              <a:t>products</a:t>
            </a:r>
            <a:r>
              <a:rPr lang="en-US" sz="2400" dirty="0"/>
              <a:t>.</a:t>
            </a:r>
          </a:p>
          <a:p>
            <a:r>
              <a:rPr lang="en-US" sz="2400" dirty="0"/>
              <a:t>Right marketing technique increases the visibility of the </a:t>
            </a:r>
            <a:r>
              <a:rPr lang="en-US" sz="2400" dirty="0">
                <a:hlinkClick r:id="rId3"/>
              </a:rPr>
              <a:t>product</a:t>
            </a:r>
            <a:r>
              <a:rPr lang="en-US" sz="2400" dirty="0" smtClean="0"/>
              <a:t>.</a:t>
            </a:r>
          </a:p>
          <a:p>
            <a:endParaRPr lang="en-US" sz="2400" dirty="0"/>
          </a:p>
          <a:p>
            <a:r>
              <a:rPr lang="en-US" sz="2400" dirty="0">
                <a:hlinkClick r:id="rId4"/>
              </a:rPr>
              <a:t>People</a:t>
            </a:r>
            <a:r>
              <a:rPr lang="en-US" sz="2400" dirty="0"/>
              <a:t> become familiar with your product, thus, they start trusting you.</a:t>
            </a:r>
          </a:p>
          <a:p>
            <a:r>
              <a:rPr lang="en-US" sz="2400" dirty="0"/>
              <a:t>Marketing creates loyalty for the </a:t>
            </a:r>
            <a:r>
              <a:rPr lang="en-US" sz="2400" dirty="0">
                <a:hlinkClick r:id="rId5"/>
              </a:rPr>
              <a:t>brand</a:t>
            </a:r>
            <a:r>
              <a:rPr lang="en-US" sz="2400" dirty="0"/>
              <a:t> for both prospects and existing customers</a:t>
            </a:r>
            <a:r>
              <a:rPr lang="en-US" sz="2400" dirty="0" smtClean="0"/>
              <a:t>.</a:t>
            </a:r>
          </a:p>
          <a:p>
            <a:endParaRPr lang="en-US" sz="2400" dirty="0"/>
          </a:p>
          <a:p>
            <a:r>
              <a:rPr lang="en-US" sz="2400" dirty="0"/>
              <a:t>Marketing builds the credibility and authority of the brand in the market</a:t>
            </a:r>
            <a:r>
              <a:rPr lang="en-US" sz="2400" dirty="0" smtClean="0"/>
              <a:t>.</a:t>
            </a:r>
          </a:p>
          <a:p>
            <a:endParaRPr lang="en-US" sz="2400" dirty="0"/>
          </a:p>
          <a:p>
            <a:r>
              <a:rPr lang="en-US" sz="2400" dirty="0"/>
              <a:t>Effective marketing positions a brand as an expert in the market</a:t>
            </a:r>
            <a:r>
              <a:rPr lang="en-US" sz="2400" dirty="0" smtClean="0"/>
              <a:t>.</a:t>
            </a:r>
          </a:p>
          <a:p>
            <a:endParaRPr lang="en-US" sz="2400" dirty="0"/>
          </a:p>
          <a:p>
            <a:r>
              <a:rPr lang="en-US" sz="2400" dirty="0"/>
              <a:t>Motivates customers to move through the purchase </a:t>
            </a:r>
            <a:r>
              <a:rPr lang="en-US" sz="2400" dirty="0">
                <a:hlinkClick r:id="rId6"/>
              </a:rPr>
              <a:t>decision making</a:t>
            </a:r>
            <a:r>
              <a:rPr lang="en-US" sz="2400" dirty="0"/>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5509200"/>
          </a:xfrm>
          <a:prstGeom prst="rect">
            <a:avLst/>
          </a:prstGeom>
        </p:spPr>
        <p:txBody>
          <a:bodyPr wrap="square">
            <a:spAutoFit/>
          </a:bodyPr>
          <a:lstStyle/>
          <a:p>
            <a:r>
              <a:rPr lang="en-US" sz="3200" dirty="0"/>
              <a:t>10) Word-of-mouth advertising :</a:t>
            </a:r>
          </a:p>
          <a:p>
            <a:r>
              <a:rPr lang="en-US" sz="3200" dirty="0"/>
              <a:t>Traditionally, word-of-mouth advertising was limited to face-to-face praise of the product. Nowadays, the method of this type of marketing has been changed</a:t>
            </a:r>
            <a:r>
              <a:rPr lang="en-US" sz="3200" dirty="0" smtClean="0"/>
              <a:t>.</a:t>
            </a:r>
          </a:p>
          <a:p>
            <a:endParaRPr lang="en-US" sz="3200" dirty="0"/>
          </a:p>
          <a:p>
            <a:r>
              <a:rPr lang="en-US" sz="3200" dirty="0"/>
              <a:t>When people mention your services or products on their social media page and give a positive review, they are doing word-of-mouth advertising of your business. You can also pay some review bloggers to write reviews about you. These days people have a tendency to read reviews about everything before making a purchase.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399" cy="3139321"/>
          </a:xfrm>
          <a:prstGeom prst="rect">
            <a:avLst/>
          </a:prstGeom>
        </p:spPr>
        <p:txBody>
          <a:bodyPr wrap="square">
            <a:spAutoFit/>
          </a:bodyPr>
          <a:lstStyle/>
          <a:p>
            <a:endParaRPr lang="en-US" sz="6600" dirty="0" smtClean="0"/>
          </a:p>
          <a:p>
            <a:endParaRPr lang="en-US" sz="6600" dirty="0" smtClean="0"/>
          </a:p>
          <a:p>
            <a:r>
              <a:rPr lang="en-US" sz="6600" dirty="0" smtClean="0"/>
              <a:t>11</a:t>
            </a:r>
            <a:r>
              <a:rPr lang="en-US" sz="6600" dirty="0"/>
              <a:t>) Paid media advertising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6001643"/>
          </a:xfrm>
          <a:prstGeom prst="rect">
            <a:avLst/>
          </a:prstGeom>
        </p:spPr>
        <p:txBody>
          <a:bodyPr wrap="square">
            <a:spAutoFit/>
          </a:bodyPr>
          <a:lstStyle/>
          <a:p>
            <a:r>
              <a:rPr lang="en-US" sz="3200" dirty="0"/>
              <a:t>Paid media advertising is the best solution to grow your business fast. Obviously, you will have to liquidate capital to get results. But there is Return of investment on every penny you spent. Followings are the types of paid media advertising</a:t>
            </a:r>
            <a:r>
              <a:rPr lang="en-US" sz="3200" dirty="0" smtClean="0"/>
              <a:t>.</a:t>
            </a:r>
          </a:p>
          <a:p>
            <a:endParaRPr lang="en-US" sz="3200" dirty="0"/>
          </a:p>
          <a:p>
            <a:r>
              <a:rPr lang="en-US" sz="3200" dirty="0"/>
              <a:t>Paid search</a:t>
            </a:r>
          </a:p>
          <a:p>
            <a:r>
              <a:rPr lang="en-US" sz="3200" dirty="0"/>
              <a:t>Paid social</a:t>
            </a:r>
          </a:p>
          <a:p>
            <a:r>
              <a:rPr lang="en-US" sz="3200" dirty="0"/>
              <a:t>Television and radio commercial</a:t>
            </a:r>
          </a:p>
          <a:p>
            <a:r>
              <a:rPr lang="en-US" sz="3200" dirty="0"/>
              <a:t>Display advertising</a:t>
            </a:r>
          </a:p>
          <a:p>
            <a:r>
              <a:rPr lang="en-US" sz="3200" dirty="0"/>
              <a:t>Print ads</a:t>
            </a:r>
          </a:p>
          <a:p>
            <a:r>
              <a:rPr lang="en-US" sz="3200" dirty="0" smtClean="0"/>
              <a:t>Billboards</a:t>
            </a:r>
            <a:endParaRPr lang="en-US" sz="3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5509200"/>
          </a:xfrm>
          <a:prstGeom prst="rect">
            <a:avLst/>
          </a:prstGeom>
        </p:spPr>
        <p:txBody>
          <a:bodyPr wrap="square">
            <a:spAutoFit/>
          </a:bodyPr>
          <a:lstStyle/>
          <a:p>
            <a:r>
              <a:rPr lang="en-US" sz="4400" dirty="0" smtClean="0"/>
              <a:t>This type of marketing requires </a:t>
            </a:r>
            <a:r>
              <a:rPr lang="en-US" sz="4400" dirty="0" smtClean="0">
                <a:hlinkClick r:id="rId2"/>
              </a:rPr>
              <a:t>planning</a:t>
            </a:r>
            <a:r>
              <a:rPr lang="en-US" sz="4400" dirty="0" smtClean="0"/>
              <a:t> and specific </a:t>
            </a:r>
            <a:r>
              <a:rPr lang="en-US" sz="4400" dirty="0" smtClean="0">
                <a:hlinkClick r:id="rId3"/>
              </a:rPr>
              <a:t>goals</a:t>
            </a:r>
            <a:r>
              <a:rPr lang="en-US" sz="4400" dirty="0" smtClean="0"/>
              <a:t> for every ad’s </a:t>
            </a:r>
            <a:r>
              <a:rPr lang="en-US" sz="4400" dirty="0" smtClean="0">
                <a:hlinkClick r:id="rId4"/>
              </a:rPr>
              <a:t>performance</a:t>
            </a:r>
            <a:r>
              <a:rPr lang="en-US" sz="4400" dirty="0" smtClean="0"/>
              <a:t>. </a:t>
            </a:r>
            <a:endParaRPr lang="en-US" sz="4400" dirty="0" smtClean="0"/>
          </a:p>
          <a:p>
            <a:endParaRPr lang="en-US" sz="4400" dirty="0" smtClean="0"/>
          </a:p>
          <a:p>
            <a:r>
              <a:rPr lang="en-US" sz="4400" dirty="0" smtClean="0"/>
              <a:t>In </a:t>
            </a:r>
            <a:r>
              <a:rPr lang="en-US" sz="4400" dirty="0" smtClean="0"/>
              <a:t>case, your advertising is not working, don’t keep wasting your money instead think about some other ways to market your product</a:t>
            </a:r>
            <a:endParaRPr lang="en-US" sz="4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229600" cy="5509200"/>
          </a:xfrm>
          <a:prstGeom prst="rect">
            <a:avLst/>
          </a:prstGeom>
        </p:spPr>
        <p:txBody>
          <a:bodyPr wrap="square">
            <a:spAutoFit/>
          </a:bodyPr>
          <a:lstStyle/>
          <a:p>
            <a:r>
              <a:rPr lang="en-US" sz="3200" dirty="0"/>
              <a:t>12) Storytelling :</a:t>
            </a:r>
          </a:p>
          <a:p>
            <a:r>
              <a:rPr lang="en-US" sz="3200" dirty="0"/>
              <a:t>Storytelling is an emotional way to reach your audience. You can produce personal stories, brand stories or a story of one of your customers after taking their permission. </a:t>
            </a:r>
            <a:endParaRPr lang="en-US" sz="3200" dirty="0" smtClean="0"/>
          </a:p>
          <a:p>
            <a:endParaRPr lang="en-US" sz="3200" dirty="0" smtClean="0"/>
          </a:p>
          <a:p>
            <a:r>
              <a:rPr lang="en-US" sz="3200" dirty="0" smtClean="0"/>
              <a:t>There </a:t>
            </a:r>
            <a:r>
              <a:rPr lang="en-US" sz="3200" dirty="0"/>
              <a:t>is one more trend of saying a story in exactly six words. Here writer requires great writing skills to create a short meaningful story. This type of marketing strategy helps you to win the trust and loyalty of your customers.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5509200"/>
          </a:xfrm>
          <a:prstGeom prst="rect">
            <a:avLst/>
          </a:prstGeom>
        </p:spPr>
        <p:txBody>
          <a:bodyPr wrap="square">
            <a:spAutoFit/>
          </a:bodyPr>
          <a:lstStyle/>
          <a:p>
            <a:pPr algn="just"/>
            <a:r>
              <a:rPr lang="en-US" sz="3200" dirty="0"/>
              <a:t>13) Referral Program :</a:t>
            </a:r>
          </a:p>
          <a:p>
            <a:pPr algn="just"/>
            <a:r>
              <a:rPr lang="en-US" sz="3200" dirty="0"/>
              <a:t>This type of marketing strategy makes the use of your existing customers to get new customers on board. You pay some incentive or benefits to your customers if they ask their friends to buy your product or service. </a:t>
            </a:r>
            <a:endParaRPr lang="en-US" sz="3200" dirty="0" smtClean="0"/>
          </a:p>
          <a:p>
            <a:pPr algn="just"/>
            <a:endParaRPr lang="en-US" sz="3200" dirty="0" smtClean="0"/>
          </a:p>
          <a:p>
            <a:pPr algn="just"/>
            <a:r>
              <a:rPr lang="en-US" sz="3200" dirty="0" smtClean="0"/>
              <a:t>People </a:t>
            </a:r>
            <a:r>
              <a:rPr lang="en-US" sz="3200" dirty="0"/>
              <a:t>usually do word-of-mouth marketing to get the benefit. The amount you pay to them is quite small in front of the returns you are getting. Find the way to keep the track of referrals done by your customers before giving them benefits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3785652"/>
          </a:xfrm>
          <a:prstGeom prst="rect">
            <a:avLst/>
          </a:prstGeom>
        </p:spPr>
        <p:txBody>
          <a:bodyPr wrap="square">
            <a:spAutoFit/>
          </a:bodyPr>
          <a:lstStyle/>
          <a:p>
            <a:endParaRPr lang="en-US" sz="8000" dirty="0" smtClean="0"/>
          </a:p>
          <a:p>
            <a:endParaRPr lang="en-US" sz="8000" dirty="0" smtClean="0"/>
          </a:p>
          <a:p>
            <a:r>
              <a:rPr lang="en-US" sz="8000" dirty="0" smtClean="0"/>
              <a:t>14</a:t>
            </a:r>
            <a:r>
              <a:rPr lang="en-US" sz="8000" dirty="0"/>
              <a:t>) Growth Hacking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305800" cy="5632311"/>
          </a:xfrm>
          <a:prstGeom prst="rect">
            <a:avLst/>
          </a:prstGeom>
        </p:spPr>
        <p:txBody>
          <a:bodyPr wrap="square">
            <a:spAutoFit/>
          </a:bodyPr>
          <a:lstStyle/>
          <a:p>
            <a:r>
              <a:rPr lang="en-US" sz="3600" dirty="0"/>
              <a:t>This type of marketing strategy is used to gain resurgence in the audience in a short span of time by hacking into one of the internet marketing strategies. </a:t>
            </a:r>
            <a:endParaRPr lang="en-US" sz="3600" dirty="0" smtClean="0"/>
          </a:p>
          <a:p>
            <a:endParaRPr lang="en-US" sz="3600" dirty="0" smtClean="0"/>
          </a:p>
          <a:p>
            <a:r>
              <a:rPr lang="en-US" sz="3600" dirty="0" smtClean="0"/>
              <a:t>There </a:t>
            </a:r>
            <a:r>
              <a:rPr lang="en-US" sz="3600" dirty="0"/>
              <a:t>are many professionals who can do this job for you in return for money. One method is to try several marketing strategies simultaneously. You can get a huge amount of data by following this technique.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82000" cy="5509200"/>
          </a:xfrm>
          <a:prstGeom prst="rect">
            <a:avLst/>
          </a:prstGeom>
        </p:spPr>
        <p:txBody>
          <a:bodyPr wrap="square">
            <a:spAutoFit/>
          </a:bodyPr>
          <a:lstStyle/>
          <a:p>
            <a:pPr algn="just"/>
            <a:r>
              <a:rPr lang="en-US" sz="3200" dirty="0"/>
              <a:t>15) Networking events :</a:t>
            </a:r>
          </a:p>
          <a:p>
            <a:pPr algn="just"/>
            <a:r>
              <a:rPr lang="en-US" sz="3200" dirty="0"/>
              <a:t>Yes, internet marketing will get your audience. But there are other marketing techniques too that you cannot do from behind the computer screen. For this, you need to step out in the real world and organize some networking events to get prospects who might enjoy your services. For example, if you are providing an online course, you can set up a booth where people can reach you and you can share knowledge with them about your course and encourage them to take the course by providing them additional discounts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001643"/>
          </a:xfrm>
          <a:prstGeom prst="rect">
            <a:avLst/>
          </a:prstGeom>
        </p:spPr>
        <p:txBody>
          <a:bodyPr wrap="square">
            <a:spAutoFit/>
          </a:bodyPr>
          <a:lstStyle/>
          <a:p>
            <a:r>
              <a:rPr lang="en-US" sz="3200" dirty="0"/>
              <a:t>17) Retargeting :</a:t>
            </a:r>
          </a:p>
          <a:p>
            <a:r>
              <a:rPr lang="en-US" sz="3200" dirty="0"/>
              <a:t>Using this type of marketing you target people who have shown interest in your business before. For example, </a:t>
            </a:r>
            <a:r>
              <a:rPr lang="en-US" sz="3200" dirty="0" err="1"/>
              <a:t>Facebook</a:t>
            </a:r>
            <a:r>
              <a:rPr lang="en-US" sz="3200" dirty="0"/>
              <a:t> let you place a pixel on your website. A user will see the ad of your product on </a:t>
            </a:r>
            <a:r>
              <a:rPr lang="en-US" sz="3200" dirty="0" err="1"/>
              <a:t>Facebook</a:t>
            </a:r>
            <a:r>
              <a:rPr lang="en-US" sz="3200" dirty="0"/>
              <a:t> if he/she has recently visited your website</a:t>
            </a:r>
            <a:r>
              <a:rPr lang="en-US" sz="3200" dirty="0" smtClean="0"/>
              <a:t>.</a:t>
            </a:r>
          </a:p>
          <a:p>
            <a:endParaRPr lang="en-US" sz="3200" dirty="0"/>
          </a:p>
          <a:p>
            <a:r>
              <a:rPr lang="en-US" sz="3200" dirty="0"/>
              <a:t>As they already know about your brand, they will recognize it and there are high chances for them to get convert. There are other retargeting platforms too like </a:t>
            </a:r>
            <a:r>
              <a:rPr lang="en-US" sz="3200" dirty="0" err="1"/>
              <a:t>Instagram</a:t>
            </a:r>
            <a:r>
              <a:rPr lang="en-US" sz="3200" dirty="0"/>
              <a:t>, YouTube etc. where you can retarget your prospects</a:t>
            </a:r>
            <a:r>
              <a:rPr lang="en-US" sz="3200" dirty="0" smtClean="0"/>
              <a:t>.</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05800" cy="3139321"/>
          </a:xfrm>
          <a:prstGeom prst="rect">
            <a:avLst/>
          </a:prstGeom>
        </p:spPr>
        <p:txBody>
          <a:bodyPr wrap="square">
            <a:spAutoFit/>
          </a:bodyPr>
          <a:lstStyle/>
          <a:p>
            <a:endParaRPr lang="en-US" sz="6600" dirty="0" smtClean="0"/>
          </a:p>
          <a:p>
            <a:endParaRPr lang="en-US" sz="6600" dirty="0" smtClean="0"/>
          </a:p>
          <a:p>
            <a:r>
              <a:rPr lang="en-US" sz="6600" dirty="0" smtClean="0"/>
              <a:t>1</a:t>
            </a:r>
            <a:r>
              <a:rPr lang="en-US" sz="6600" dirty="0"/>
              <a:t>) Business-to-consumer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6186309"/>
          </a:xfrm>
          <a:prstGeom prst="rect">
            <a:avLst/>
          </a:prstGeom>
        </p:spPr>
        <p:txBody>
          <a:bodyPr wrap="square">
            <a:spAutoFit/>
          </a:bodyPr>
          <a:lstStyle/>
          <a:p>
            <a:r>
              <a:rPr lang="en-US" sz="3600" dirty="0" smtClean="0"/>
              <a:t>18) Search Engine Marketing :</a:t>
            </a:r>
          </a:p>
          <a:p>
            <a:r>
              <a:rPr lang="en-US" sz="3600" dirty="0" smtClean="0"/>
              <a:t>Everyone </a:t>
            </a:r>
            <a:r>
              <a:rPr lang="en-US" sz="3600" dirty="0" smtClean="0">
                <a:hlinkClick r:id="rId2"/>
              </a:rPr>
              <a:t>wants</a:t>
            </a:r>
            <a:r>
              <a:rPr lang="en-US" sz="3600" dirty="0" smtClean="0"/>
              <a:t> their content to appear first in a search engine using search engine optimization (SEO). Search engine marketing can help you generate a massive return on investment. </a:t>
            </a:r>
            <a:endParaRPr lang="en-US" sz="3600" dirty="0" smtClean="0"/>
          </a:p>
          <a:p>
            <a:endParaRPr lang="en-US" sz="3600" dirty="0" smtClean="0"/>
          </a:p>
          <a:p>
            <a:r>
              <a:rPr lang="en-US" sz="3600" dirty="0" smtClean="0"/>
              <a:t>To </a:t>
            </a:r>
            <a:r>
              <a:rPr lang="en-US" sz="3600" dirty="0" smtClean="0"/>
              <a:t>do this, you need to have unique, creative, value-driven content so that your content appears appealing to search engine. You can learn online how to use search engine optimization to market your products and services.</a:t>
            </a:r>
            <a:endParaRPr lang="en-US" sz="36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86800" cy="3139321"/>
          </a:xfrm>
          <a:prstGeom prst="rect">
            <a:avLst/>
          </a:prstGeom>
        </p:spPr>
        <p:txBody>
          <a:bodyPr wrap="square">
            <a:spAutoFit/>
          </a:bodyPr>
          <a:lstStyle/>
          <a:p>
            <a:endParaRPr lang="en-US" sz="6600" dirty="0" smtClean="0"/>
          </a:p>
          <a:p>
            <a:endParaRPr lang="en-US" sz="6600" dirty="0" smtClean="0"/>
          </a:p>
          <a:p>
            <a:r>
              <a:rPr lang="en-US" sz="6600" dirty="0" smtClean="0"/>
              <a:t>19</a:t>
            </a:r>
            <a:r>
              <a:rPr lang="en-US" sz="6600" dirty="0"/>
              <a:t>) Social Media Marketing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229600" cy="6186309"/>
          </a:xfrm>
          <a:prstGeom prst="rect">
            <a:avLst/>
          </a:prstGeom>
        </p:spPr>
        <p:txBody>
          <a:bodyPr wrap="square">
            <a:spAutoFit/>
          </a:bodyPr>
          <a:lstStyle/>
          <a:p>
            <a:pPr algn="just"/>
            <a:r>
              <a:rPr lang="en-US" sz="4400" dirty="0"/>
              <a:t>Businesses make the use of social media platforms to share value-rich content and directing traffic to their websites and landing pages, thereby, improving </a:t>
            </a:r>
            <a:r>
              <a:rPr lang="en-US" sz="4400" dirty="0">
                <a:hlinkClick r:id="rId2"/>
              </a:rPr>
              <a:t>brand awareness</a:t>
            </a:r>
            <a:r>
              <a:rPr lang="en-US" sz="4400" dirty="0"/>
              <a:t> and multiplying customers. social media marketing strategy works better if you know how to use </a:t>
            </a:r>
            <a:r>
              <a:rPr lang="en-US" sz="4400" dirty="0" err="1"/>
              <a:t>hashtag</a:t>
            </a:r>
            <a:r>
              <a:rPr lang="en-US" sz="4400" dirty="0"/>
              <a:t>, links, images, and videos to increase engagement.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382000" cy="6247864"/>
          </a:xfrm>
          <a:prstGeom prst="rect">
            <a:avLst/>
          </a:prstGeom>
        </p:spPr>
        <p:txBody>
          <a:bodyPr wrap="square">
            <a:spAutoFit/>
          </a:bodyPr>
          <a:lstStyle/>
          <a:p>
            <a:pPr algn="just"/>
            <a:r>
              <a:rPr lang="en-US" sz="4000" dirty="0"/>
              <a:t>20) Content Marketing :</a:t>
            </a:r>
          </a:p>
          <a:p>
            <a:pPr algn="just"/>
            <a:r>
              <a:rPr lang="en-US" sz="4000" dirty="0"/>
              <a:t>This type of strategy involves sharing the content that you write of your blog or landing pages to social media platforms. It is one of the effective marketing strategies because it gets organic traffic to your blog and convert visitors into loyal followers. You need to upload value-rich data constantly to keep your followers. Therefore, you should plan your content months in advance</a:t>
            </a:r>
            <a:r>
              <a:rPr lang="en-US" sz="4000" dirty="0" smtClean="0"/>
              <a:t>.</a:t>
            </a:r>
            <a:endParaRPr lang="en-US" sz="4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5632311"/>
          </a:xfrm>
          <a:prstGeom prst="rect">
            <a:avLst/>
          </a:prstGeom>
        </p:spPr>
        <p:txBody>
          <a:bodyPr wrap="square">
            <a:spAutoFit/>
          </a:bodyPr>
          <a:lstStyle/>
          <a:p>
            <a:pPr algn="just"/>
            <a:r>
              <a:rPr lang="en-US" sz="3600" dirty="0" smtClean="0"/>
              <a:t>21) Social media and viral marketing </a:t>
            </a:r>
            <a:r>
              <a:rPr lang="en-US" sz="3600" dirty="0" smtClean="0"/>
              <a:t>:</a:t>
            </a:r>
          </a:p>
          <a:p>
            <a:pPr algn="just"/>
            <a:endParaRPr lang="en-US" sz="3600" dirty="0" smtClean="0"/>
          </a:p>
          <a:p>
            <a:pPr algn="just"/>
            <a:r>
              <a:rPr lang="en-US" sz="3600" dirty="0" smtClean="0"/>
              <a:t>It is unpredictable that what kind of content will go viral through social shares, email, search engine etc. however, getting your business in the eyes of your audience is one of the best methods to increase your business. There are a few ways that you can try to make your content viral on the internet such as</a:t>
            </a:r>
          </a:p>
          <a:p>
            <a:pPr algn="just"/>
            <a:r>
              <a:rPr lang="en-US" sz="3600" dirty="0" smtClean="0"/>
              <a:t>Post visual posts like images and videos.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6001643"/>
          </a:xfrm>
          <a:prstGeom prst="rect">
            <a:avLst/>
          </a:prstGeom>
        </p:spPr>
        <p:txBody>
          <a:bodyPr wrap="square">
            <a:spAutoFit/>
          </a:bodyPr>
          <a:lstStyle/>
          <a:p>
            <a:r>
              <a:rPr lang="en-US" sz="2400" dirty="0" smtClean="0"/>
              <a:t>First, build your audience and then release your content</a:t>
            </a:r>
            <a:r>
              <a:rPr lang="en-US" sz="2400" dirty="0" smtClean="0"/>
              <a:t>.</a:t>
            </a:r>
          </a:p>
          <a:p>
            <a:endParaRPr lang="en-US" sz="2400" dirty="0" smtClean="0"/>
          </a:p>
          <a:p>
            <a:r>
              <a:rPr lang="en-US" sz="2400" dirty="0" smtClean="0"/>
              <a:t>Produce content on a trending topic</a:t>
            </a:r>
            <a:r>
              <a:rPr lang="en-US" sz="2400" dirty="0" smtClean="0"/>
              <a:t>.</a:t>
            </a:r>
          </a:p>
          <a:p>
            <a:endParaRPr lang="en-US" sz="2400" dirty="0" smtClean="0"/>
          </a:p>
          <a:p>
            <a:r>
              <a:rPr lang="en-US" sz="2400" dirty="0" smtClean="0"/>
              <a:t>Encourage your followers to share your content</a:t>
            </a:r>
            <a:r>
              <a:rPr lang="en-US" sz="2400" dirty="0" smtClean="0"/>
              <a:t>.</a:t>
            </a:r>
          </a:p>
          <a:p>
            <a:endParaRPr lang="en-US" sz="2400" dirty="0" smtClean="0"/>
          </a:p>
          <a:p>
            <a:r>
              <a:rPr lang="en-US" sz="2400" dirty="0" smtClean="0"/>
              <a:t>Share emotional, inspiring, or entertaining content</a:t>
            </a:r>
            <a:r>
              <a:rPr lang="en-US" sz="2400" dirty="0" smtClean="0"/>
              <a:t>.</a:t>
            </a:r>
          </a:p>
          <a:p>
            <a:endParaRPr lang="en-US" sz="2400" dirty="0" smtClean="0"/>
          </a:p>
          <a:p>
            <a:r>
              <a:rPr lang="en-US" sz="2400" dirty="0" smtClean="0"/>
              <a:t>Give an incentive for every video share</a:t>
            </a:r>
            <a:r>
              <a:rPr lang="en-US" sz="2400" dirty="0" smtClean="0"/>
              <a:t>.</a:t>
            </a:r>
          </a:p>
          <a:p>
            <a:endParaRPr lang="en-US" sz="2400" dirty="0" smtClean="0"/>
          </a:p>
          <a:p>
            <a:r>
              <a:rPr lang="en-US" sz="2400" dirty="0" smtClean="0"/>
              <a:t>This is the oldest type of marketing strategy. </a:t>
            </a:r>
            <a:endParaRPr lang="en-US" sz="2400" dirty="0" smtClean="0"/>
          </a:p>
          <a:p>
            <a:endParaRPr lang="en-US" sz="2400" dirty="0" smtClean="0"/>
          </a:p>
          <a:p>
            <a:r>
              <a:rPr lang="en-US" sz="2400" dirty="0" smtClean="0"/>
              <a:t>Where </a:t>
            </a:r>
            <a:r>
              <a:rPr lang="en-US" sz="2400" dirty="0" smtClean="0"/>
              <a:t>rather than sending emails you send postal mail to your prospect. There is one glitch in this type of marketing strategy that you can’t do cold-call. You need to have a list of qualified prospects who will not let your email go waste.</a:t>
            </a:r>
            <a:endParaRPr lang="en-US" sz="2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509200"/>
          </a:xfrm>
          <a:prstGeom prst="rect">
            <a:avLst/>
          </a:prstGeom>
        </p:spPr>
        <p:txBody>
          <a:bodyPr wrap="square">
            <a:spAutoFit/>
          </a:bodyPr>
          <a:lstStyle/>
          <a:p>
            <a:r>
              <a:rPr lang="en-US" sz="3200" dirty="0"/>
              <a:t>23) Inbound Marketing :</a:t>
            </a:r>
          </a:p>
          <a:p>
            <a:r>
              <a:rPr lang="en-US" sz="3200" dirty="0"/>
              <a:t>This type of market strategy is effective when you want to build a positive relationship with your prospect audience without spending too much money. </a:t>
            </a:r>
            <a:endParaRPr lang="en-US" sz="3200" dirty="0" smtClean="0"/>
          </a:p>
          <a:p>
            <a:endParaRPr lang="en-US" sz="3200" dirty="0" smtClean="0"/>
          </a:p>
          <a:p>
            <a:r>
              <a:rPr lang="en-US" sz="3200" dirty="0" smtClean="0"/>
              <a:t>This </a:t>
            </a:r>
            <a:r>
              <a:rPr lang="en-US" sz="3200" dirty="0"/>
              <a:t>includes marketing strategies which attract your customers to your business like a magnet. You can make your presence visible on social media use an email list to share free content. As people have become blind to television advertisement these days. This type of marketing strategy will surely get their attention.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4154984"/>
          </a:xfrm>
          <a:prstGeom prst="rect">
            <a:avLst/>
          </a:prstGeom>
        </p:spPr>
        <p:txBody>
          <a:bodyPr wrap="square">
            <a:spAutoFit/>
          </a:bodyPr>
          <a:lstStyle/>
          <a:p>
            <a:endParaRPr lang="en-US" sz="6600" dirty="0" smtClean="0"/>
          </a:p>
          <a:p>
            <a:endParaRPr lang="en-US" sz="6600" dirty="0" smtClean="0"/>
          </a:p>
          <a:p>
            <a:endParaRPr lang="en-US" sz="6600" dirty="0" smtClean="0"/>
          </a:p>
          <a:p>
            <a:r>
              <a:rPr lang="en-US" sz="6600" dirty="0" smtClean="0"/>
              <a:t>24</a:t>
            </a:r>
            <a:r>
              <a:rPr lang="en-US" sz="6600" dirty="0"/>
              <a:t>) Influencer Marketing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247864"/>
          </a:xfrm>
          <a:prstGeom prst="rect">
            <a:avLst/>
          </a:prstGeom>
        </p:spPr>
        <p:txBody>
          <a:bodyPr wrap="square">
            <a:spAutoFit/>
          </a:bodyPr>
          <a:lstStyle/>
          <a:p>
            <a:r>
              <a:rPr lang="en-US" sz="4000" dirty="0"/>
              <a:t>This type of marketing involves online influencers like bloggers, </a:t>
            </a:r>
            <a:r>
              <a:rPr lang="en-US" sz="4000" dirty="0" err="1"/>
              <a:t>YouTubes</a:t>
            </a:r>
            <a:r>
              <a:rPr lang="en-US" sz="4000" dirty="0"/>
              <a:t> to recommend your products and services to their audience</a:t>
            </a:r>
            <a:r>
              <a:rPr lang="en-US" sz="4000" dirty="0" smtClean="0"/>
              <a:t>.</a:t>
            </a:r>
          </a:p>
          <a:p>
            <a:endParaRPr lang="en-US" sz="4000" dirty="0" smtClean="0"/>
          </a:p>
          <a:p>
            <a:r>
              <a:rPr lang="en-US" sz="4000" dirty="0" smtClean="0"/>
              <a:t> </a:t>
            </a:r>
            <a:r>
              <a:rPr lang="en-US" sz="4000" dirty="0"/>
              <a:t>You can either give away free products or pay them to promote your business. Every influencer has its own terms and conditions. You should discuss with them before lending into partnership.</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509200"/>
          </a:xfrm>
          <a:prstGeom prst="rect">
            <a:avLst/>
          </a:prstGeom>
        </p:spPr>
        <p:txBody>
          <a:bodyPr wrap="square">
            <a:spAutoFit/>
          </a:bodyPr>
          <a:lstStyle/>
          <a:p>
            <a:pPr algn="just"/>
            <a:r>
              <a:rPr lang="en-US" sz="3200" dirty="0"/>
              <a:t>25) </a:t>
            </a:r>
            <a:r>
              <a:rPr lang="en-US" sz="3200" dirty="0" err="1"/>
              <a:t>Behavioural</a:t>
            </a:r>
            <a:r>
              <a:rPr lang="en-US" sz="3200" dirty="0"/>
              <a:t> Marketing </a:t>
            </a:r>
            <a:r>
              <a:rPr lang="en-US" sz="3200" dirty="0" smtClean="0"/>
              <a:t>:</a:t>
            </a:r>
          </a:p>
          <a:p>
            <a:pPr algn="just"/>
            <a:endParaRPr lang="en-US" sz="3200" dirty="0"/>
          </a:p>
          <a:p>
            <a:pPr algn="just"/>
            <a:r>
              <a:rPr lang="en-US" sz="3200" dirty="0"/>
              <a:t>In the present time, businesses can generate more data than ever before in history. </a:t>
            </a:r>
            <a:r>
              <a:rPr lang="en-US" sz="3200" dirty="0" err="1"/>
              <a:t>Behavioural</a:t>
            </a:r>
            <a:r>
              <a:rPr lang="en-US" sz="3200" dirty="0"/>
              <a:t> marketing exploits this advantage to target specific consumers. By tracking IP address, cookies, and web histories you can make sure that your audience is viewing your content at the right time.</a:t>
            </a:r>
          </a:p>
          <a:p>
            <a:pPr algn="just"/>
            <a:r>
              <a:rPr lang="en-US" sz="3200" dirty="0"/>
              <a:t>The above were all the different marketing types and Types of Marketing strategies which can be planned and executed by a company.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229600" cy="6186309"/>
          </a:xfrm>
          <a:prstGeom prst="rect">
            <a:avLst/>
          </a:prstGeom>
        </p:spPr>
        <p:txBody>
          <a:bodyPr wrap="square">
            <a:spAutoFit/>
          </a:bodyPr>
          <a:lstStyle/>
          <a:p>
            <a:r>
              <a:rPr lang="en-US" sz="3600" dirty="0"/>
              <a:t>B2C market strategy is for those companies which market their products directly to consumers. </a:t>
            </a:r>
            <a:endParaRPr lang="en-US" sz="3600" dirty="0" smtClean="0"/>
          </a:p>
          <a:p>
            <a:endParaRPr lang="en-US" sz="3600" dirty="0" smtClean="0"/>
          </a:p>
          <a:p>
            <a:r>
              <a:rPr lang="en-US" sz="3600" dirty="0" smtClean="0"/>
              <a:t>These</a:t>
            </a:r>
            <a:r>
              <a:rPr lang="en-US" sz="3600" dirty="0"/>
              <a:t> </a:t>
            </a:r>
            <a:r>
              <a:rPr lang="en-US" sz="3600" dirty="0">
                <a:hlinkClick r:id="rId2"/>
              </a:rPr>
              <a:t>types of businesses</a:t>
            </a:r>
            <a:r>
              <a:rPr lang="en-US" sz="3600" dirty="0"/>
              <a:t> can work online or in store. </a:t>
            </a:r>
            <a:endParaRPr lang="en-US" sz="3600" dirty="0" smtClean="0"/>
          </a:p>
          <a:p>
            <a:endParaRPr lang="en-US" sz="3600" dirty="0" smtClean="0"/>
          </a:p>
          <a:p>
            <a:r>
              <a:rPr lang="en-US" sz="3600" dirty="0" smtClean="0"/>
              <a:t>A </a:t>
            </a:r>
            <a:r>
              <a:rPr lang="en-US" sz="3600" dirty="0"/>
              <a:t>business-to-consumer strategy is consumer driven. You must know your customers inside-out. There preferences of social media, where they live, and how much money they earn.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247864"/>
          </a:xfrm>
          <a:prstGeom prst="rect">
            <a:avLst/>
          </a:prstGeom>
        </p:spPr>
        <p:txBody>
          <a:bodyPr wrap="square">
            <a:spAutoFit/>
          </a:bodyPr>
          <a:lstStyle/>
          <a:p>
            <a:r>
              <a:rPr lang="en-US" sz="4000" dirty="0"/>
              <a:t>2) Employee </a:t>
            </a:r>
            <a:r>
              <a:rPr lang="en-US" sz="4000" dirty="0" smtClean="0"/>
              <a:t>marketing</a:t>
            </a:r>
          </a:p>
          <a:p>
            <a:endParaRPr lang="en-US" sz="4000" dirty="0"/>
          </a:p>
          <a:p>
            <a:r>
              <a:rPr lang="en-US" sz="4000" dirty="0"/>
              <a:t>The strategy of this marketing type is to overtake its employees as potential customers and brand ambassadors. We all know that companies provide employee discounts as a part of their deal. Mostly, employees buy from their employees as long as they are getting the best deals. In this way, employees become the advocate of the company</a:t>
            </a:r>
            <a:r>
              <a:rPr lang="en-US" sz="4000" dirty="0" smtClean="0"/>
              <a:t>.</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82000" cy="6001643"/>
          </a:xfrm>
          <a:prstGeom prst="rect">
            <a:avLst/>
          </a:prstGeom>
        </p:spPr>
        <p:txBody>
          <a:bodyPr wrap="square">
            <a:spAutoFit/>
          </a:bodyPr>
          <a:lstStyle/>
          <a:p>
            <a:r>
              <a:rPr lang="en-US" sz="3200" dirty="0" smtClean="0"/>
              <a:t>They not only come to work and get paid, but they promote your products and thus, help you to generate revenue. They will recommend your products to their family, friends, and acquaintances. they might share about your products on social media and can refer potential employees. </a:t>
            </a:r>
            <a:endParaRPr lang="en-US" sz="3200" dirty="0" smtClean="0"/>
          </a:p>
          <a:p>
            <a:endParaRPr lang="en-US" sz="3200" dirty="0" smtClean="0"/>
          </a:p>
          <a:p>
            <a:r>
              <a:rPr lang="en-US" sz="3200" dirty="0" smtClean="0"/>
              <a:t>Therefore</a:t>
            </a:r>
            <a:r>
              <a:rPr lang="en-US" sz="3200" dirty="0" smtClean="0"/>
              <a:t>, never make a mistake to ignore your employees while building a market strategy. They can be loyal customers of your business if treated right.</a:t>
            </a:r>
          </a:p>
          <a:p>
            <a:r>
              <a:rPr lang="en-US" sz="3200" dirty="0" smtClean="0"/>
              <a:t/>
            </a:r>
            <a:br>
              <a:rPr lang="en-US" sz="3200" dirty="0" smtClean="0"/>
            </a:b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3416320"/>
          </a:xfrm>
          <a:prstGeom prst="rect">
            <a:avLst/>
          </a:prstGeom>
        </p:spPr>
        <p:txBody>
          <a:bodyPr wrap="square">
            <a:spAutoFit/>
          </a:bodyPr>
          <a:lstStyle/>
          <a:p>
            <a:endParaRPr lang="en-US" sz="7200" dirty="0" smtClean="0"/>
          </a:p>
          <a:p>
            <a:endParaRPr lang="en-US" sz="7200" dirty="0" smtClean="0"/>
          </a:p>
          <a:p>
            <a:r>
              <a:rPr lang="en-US" sz="7200" dirty="0" smtClean="0"/>
              <a:t>3</a:t>
            </a:r>
            <a:r>
              <a:rPr lang="en-US" sz="7200" dirty="0"/>
              <a:t>) Business to Business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82000" cy="6001643"/>
          </a:xfrm>
          <a:prstGeom prst="rect">
            <a:avLst/>
          </a:prstGeom>
        </p:spPr>
        <p:txBody>
          <a:bodyPr wrap="square">
            <a:spAutoFit/>
          </a:bodyPr>
          <a:lstStyle/>
          <a:p>
            <a:r>
              <a:rPr lang="en-US" sz="3200" dirty="0"/>
              <a:t>Business-to-business marketing takes place when a business </a:t>
            </a:r>
            <a:r>
              <a:rPr lang="en-US" sz="3200" dirty="0">
                <a:hlinkClick r:id="rId2"/>
              </a:rPr>
              <a:t>markets</a:t>
            </a:r>
            <a:r>
              <a:rPr lang="en-US" sz="3200" dirty="0"/>
              <a:t> its products and services to another business</a:t>
            </a:r>
            <a:r>
              <a:rPr lang="en-US" sz="3200" dirty="0" smtClean="0"/>
              <a:t>.</a:t>
            </a:r>
          </a:p>
          <a:p>
            <a:endParaRPr lang="en-US" sz="3200" dirty="0"/>
          </a:p>
          <a:p>
            <a:r>
              <a:rPr lang="en-US" sz="3200" dirty="0"/>
              <a:t>For instance, you produce equipment of machines, you are doing a business-to-business space. It requires a different approach than business-to-consumer marketing because there several more steps involved in it. You need to find out the decision makers and find out ways to persuade them to business with you. to do this, you need to build a relationship with them by providing superlative services.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382000" cy="6247864"/>
          </a:xfrm>
          <a:prstGeom prst="rect">
            <a:avLst/>
          </a:prstGeom>
        </p:spPr>
        <p:txBody>
          <a:bodyPr wrap="square">
            <a:spAutoFit/>
          </a:bodyPr>
          <a:lstStyle/>
          <a:p>
            <a:pPr algn="just"/>
            <a:r>
              <a:rPr lang="en-US" sz="4000" dirty="0"/>
              <a:t>4) Direct selling </a:t>
            </a:r>
            <a:r>
              <a:rPr lang="en-US" sz="4000" dirty="0" smtClean="0"/>
              <a:t>:</a:t>
            </a:r>
          </a:p>
          <a:p>
            <a:pPr algn="just"/>
            <a:endParaRPr lang="en-US" sz="4000" dirty="0"/>
          </a:p>
          <a:p>
            <a:pPr algn="just"/>
            <a:r>
              <a:rPr lang="en-US" sz="4000" dirty="0"/>
              <a:t>There are few products which can be sold by meeting your customers face-to-face and providing them a demonstration of your products. For example, if you selling a product used at home. You can call a group of customers in one person’s home and can provide a demonstration about how that product works</a:t>
            </a:r>
            <a:r>
              <a:rPr lang="en-US" sz="4000" dirty="0" smtClean="0"/>
              <a:t>.</a:t>
            </a:r>
            <a:endParaRPr lang="en-US" sz="4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49</TotalTime>
  <Words>1753</Words>
  <Application>Microsoft Office PowerPoint</Application>
  <PresentationFormat>On-screen Show (4:3)</PresentationFormat>
  <Paragraphs>170</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Equity</vt:lpstr>
      <vt:lpstr>Types of Marketing Strategies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Marketing Strategies </dc:title>
  <dc:creator>Ashutosh</dc:creator>
  <cp:lastModifiedBy>Ashutosh</cp:lastModifiedBy>
  <cp:revision>11</cp:revision>
  <dcterms:created xsi:type="dcterms:W3CDTF">2020-04-24T06:15:16Z</dcterms:created>
  <dcterms:modified xsi:type="dcterms:W3CDTF">2020-04-25T06:48:03Z</dcterms:modified>
</cp:coreProperties>
</file>