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Rounded Rectangle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440666-FD2E-4B62-AA0B-74AEF66F3E82}" type="datetimeFigureOut">
              <a:rPr lang="en-US" smtClean="0"/>
              <a:pPr/>
              <a:t>5/12/2020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EF55EF28-05BE-4B1F-9000-006729427C2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440666-FD2E-4B62-AA0B-74AEF66F3E82}" type="datetimeFigureOut">
              <a:rPr lang="en-US" smtClean="0"/>
              <a:pPr/>
              <a:t>5/12/2020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55EF28-05BE-4B1F-9000-006729427C2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440666-FD2E-4B62-AA0B-74AEF66F3E82}" type="datetimeFigureOut">
              <a:rPr lang="en-US" smtClean="0"/>
              <a:pPr/>
              <a:t>5/12/2020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55EF28-05BE-4B1F-9000-006729427C2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440666-FD2E-4B62-AA0B-74AEF66F3E82}" type="datetimeFigureOut">
              <a:rPr lang="en-US" smtClean="0"/>
              <a:pPr/>
              <a:t>5/12/2020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55EF28-05BE-4B1F-9000-006729427C2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Rounded Rectangle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440666-FD2E-4B62-AA0B-74AEF66F3E82}" type="datetimeFigureOut">
              <a:rPr lang="en-US" smtClean="0"/>
              <a:pPr/>
              <a:t>5/12/2020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Rectangle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EF55EF28-05BE-4B1F-9000-006729427C2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440666-FD2E-4B62-AA0B-74AEF66F3E82}" type="datetimeFigureOut">
              <a:rPr lang="en-US" smtClean="0"/>
              <a:pPr/>
              <a:t>5/12/2020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55EF28-05BE-4B1F-9000-006729427C2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440666-FD2E-4B62-AA0B-74AEF66F3E82}" type="datetimeFigureOut">
              <a:rPr lang="en-US" smtClean="0"/>
              <a:pPr/>
              <a:t>5/12/2020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55EF28-05BE-4B1F-9000-006729427C2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440666-FD2E-4B62-AA0B-74AEF66F3E82}" type="datetimeFigureOut">
              <a:rPr lang="en-US" smtClean="0"/>
              <a:pPr/>
              <a:t>5/12/2020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55EF28-05BE-4B1F-9000-006729427C2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440666-FD2E-4B62-AA0B-74AEF66F3E82}" type="datetimeFigureOut">
              <a:rPr lang="en-US" smtClean="0"/>
              <a:pPr/>
              <a:t>5/12/2020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55EF28-05BE-4B1F-9000-006729427C2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440666-FD2E-4B62-AA0B-74AEF66F3E82}" type="datetimeFigureOut">
              <a:rPr lang="en-US" smtClean="0"/>
              <a:pPr/>
              <a:t>5/12/2020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55EF28-05BE-4B1F-9000-006729427C2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440666-FD2E-4B62-AA0B-74AEF66F3E82}" type="datetimeFigureOut">
              <a:rPr lang="en-US" smtClean="0"/>
              <a:pPr/>
              <a:t>5/12/2020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EF55EF28-05BE-4B1F-9000-006729427C2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13440666-FD2E-4B62-AA0B-74AEF66F3E82}" type="datetimeFigureOut">
              <a:rPr lang="en-US" smtClean="0"/>
              <a:pPr/>
              <a:t>5/12/2020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EF55EF28-05BE-4B1F-9000-006729427C2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googlesir.com/strategies-for-building-maximum-customer-satisfaction/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googlesir.com/benefits-and-limitations-of-personal-selling/" TargetMode="Externa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googlesir.com/personal-selling-characteristics-functions-roles/" TargetMode="Externa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https://blog.resolutionmarketing.com.au/blog/salesforce-for-telemarketing/" TargetMode="Externa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" y="3886200"/>
            <a:ext cx="7620000" cy="2971800"/>
          </a:xfrm>
        </p:spPr>
        <p:txBody>
          <a:bodyPr>
            <a:normAutofit fontScale="85000" lnSpcReduction="20000"/>
          </a:bodyPr>
          <a:lstStyle/>
          <a:p>
            <a:pPr algn="l"/>
            <a:endParaRPr lang="en-US" b="1" dirty="0" smtClean="0"/>
          </a:p>
          <a:p>
            <a:pPr algn="l"/>
            <a:endParaRPr lang="en-US" b="1" dirty="0" smtClean="0"/>
          </a:p>
          <a:p>
            <a:pPr algn="l"/>
            <a:endParaRPr lang="en-US" b="1" dirty="0" smtClean="0"/>
          </a:p>
          <a:p>
            <a:pPr algn="l"/>
            <a:endParaRPr lang="en-US" b="1" dirty="0" smtClean="0"/>
          </a:p>
          <a:p>
            <a:pPr algn="l"/>
            <a:r>
              <a:rPr lang="en-US" b="1" dirty="0" smtClean="0"/>
              <a:t>Prof(Dr) B.L. </a:t>
            </a:r>
            <a:r>
              <a:rPr lang="en-US" b="1" dirty="0" err="1" smtClean="0"/>
              <a:t>Verma</a:t>
            </a:r>
            <a:endParaRPr lang="en-US" b="1" dirty="0" smtClean="0"/>
          </a:p>
          <a:p>
            <a:pPr algn="l"/>
            <a:r>
              <a:rPr lang="en-US" b="1" dirty="0" smtClean="0"/>
              <a:t>Professor</a:t>
            </a:r>
          </a:p>
          <a:p>
            <a:pPr algn="l"/>
            <a:r>
              <a:rPr lang="en-US" b="1" dirty="0" smtClean="0"/>
              <a:t>Department of business Administration</a:t>
            </a:r>
          </a:p>
          <a:p>
            <a:pPr algn="l"/>
            <a:r>
              <a:rPr lang="en-US" b="1" dirty="0" smtClean="0"/>
              <a:t>UCCMS,MLSU,UDAIPUR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47850"/>
          </a:xfrm>
        </p:spPr>
        <p:txBody>
          <a:bodyPr>
            <a:normAutofit fontScale="90000"/>
          </a:bodyPr>
          <a:lstStyle/>
          <a:p>
            <a:r>
              <a:rPr lang="en-US" dirty="0"/>
              <a:t>Sales Management Challenges in the 21st Century</a:t>
            </a:r>
            <a:br>
              <a:rPr lang="en-US" dirty="0"/>
            </a:b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4800" y="381001"/>
            <a:ext cx="8610600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200" dirty="0" smtClean="0"/>
              <a:t>Keeping up to date on the latest technologies affecting the buyer-seller relationship.</a:t>
            </a:r>
          </a:p>
          <a:p>
            <a:pPr algn="just"/>
            <a:r>
              <a:rPr lang="en-US" sz="3200" dirty="0" smtClean="0"/>
              <a:t>Working closely with other internal departments as a member of the corporate team seeking to </a:t>
            </a:r>
            <a:r>
              <a:rPr lang="en-US" sz="3200" dirty="0" smtClean="0">
                <a:hlinkClick r:id="rId2"/>
              </a:rPr>
              <a:t>achieve customer satisfaction</a:t>
            </a:r>
            <a:r>
              <a:rPr lang="en-US" sz="3200" dirty="0" smtClean="0"/>
              <a:t>.</a:t>
            </a:r>
          </a:p>
          <a:p>
            <a:pPr algn="just"/>
            <a:endParaRPr lang="en-US" sz="3200" dirty="0" smtClean="0"/>
          </a:p>
          <a:p>
            <a:pPr algn="just"/>
            <a:r>
              <a:rPr lang="en-US" sz="3200" dirty="0" smtClean="0"/>
              <a:t>Continually seeking ways to exceed customer expectations and bring added value to the buyer-seller relationship</a:t>
            </a:r>
            <a:r>
              <a:rPr lang="en-US" sz="3200" dirty="0" smtClean="0"/>
              <a:t>.</a:t>
            </a:r>
          </a:p>
          <a:p>
            <a:pPr algn="just"/>
            <a:endParaRPr lang="en-US" sz="3200" dirty="0" smtClean="0"/>
          </a:p>
          <a:p>
            <a:pPr algn="just"/>
            <a:r>
              <a:rPr lang="en-US" sz="3200" dirty="0" smtClean="0"/>
              <a:t>Creating flexible learning and adapting environment.</a:t>
            </a:r>
            <a:endParaRPr lang="en-US" sz="32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4800" y="228600"/>
            <a:ext cx="8534400" cy="68634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4400" dirty="0"/>
              <a:t>Today sales management has assumed due to fast-growing changes in the 21st century. As the role of the salesperson has changed, so has that of the sales manager. </a:t>
            </a:r>
            <a:endParaRPr lang="en-US" sz="4400" dirty="0" smtClean="0"/>
          </a:p>
          <a:p>
            <a:pPr algn="just"/>
            <a:endParaRPr lang="en-US" sz="4400" dirty="0" smtClean="0"/>
          </a:p>
          <a:p>
            <a:pPr algn="just"/>
            <a:r>
              <a:rPr lang="en-US" sz="4400" dirty="0" smtClean="0"/>
              <a:t>The </a:t>
            </a:r>
            <a:r>
              <a:rPr lang="en-US" sz="4400" dirty="0"/>
              <a:t>demanding, controlling, volume-oriented sales manager is a dying breed.</a:t>
            </a:r>
          </a:p>
          <a:p>
            <a:pPr algn="just"/>
            <a:r>
              <a:rPr lang="en-US" sz="4400" dirty="0" smtClean="0"/>
              <a:t/>
            </a:r>
            <a:br>
              <a:rPr lang="en-US" sz="4400" dirty="0" smtClean="0"/>
            </a:br>
            <a:endParaRPr lang="en-US" sz="44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28600" y="304800"/>
            <a:ext cx="8534400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200" dirty="0"/>
              <a:t>Sales Management Challenges in the 21st Century</a:t>
            </a:r>
          </a:p>
          <a:p>
            <a:pPr algn="just"/>
            <a:r>
              <a:rPr lang="en-US" sz="3200" dirty="0"/>
              <a:t>To be successful in the competitive environment in the years ahead, sales managers must develop greater expertise in certain areas</a:t>
            </a:r>
            <a:r>
              <a:rPr lang="en-US" sz="3200" dirty="0" smtClean="0"/>
              <a:t>.</a:t>
            </a:r>
          </a:p>
          <a:p>
            <a:pPr algn="just"/>
            <a:endParaRPr lang="en-US" sz="3200" dirty="0"/>
          </a:p>
          <a:p>
            <a:pPr marL="342900" indent="-342900" algn="just">
              <a:buAutoNum type="arabicPeriod"/>
            </a:pPr>
            <a:r>
              <a:rPr lang="en-US" sz="3200" dirty="0" smtClean="0"/>
              <a:t>Customer </a:t>
            </a:r>
            <a:r>
              <a:rPr lang="en-US" sz="3200" dirty="0"/>
              <a:t>Relationship </a:t>
            </a:r>
            <a:r>
              <a:rPr lang="en-US" sz="3200" dirty="0" smtClean="0"/>
              <a:t>Management</a:t>
            </a:r>
          </a:p>
          <a:p>
            <a:pPr marL="342900" indent="-342900" algn="just">
              <a:buAutoNum type="arabicPeriod"/>
            </a:pPr>
            <a:endParaRPr lang="en-US" sz="3200" dirty="0"/>
          </a:p>
          <a:p>
            <a:pPr algn="just"/>
            <a:r>
              <a:rPr lang="en-US" sz="3200" dirty="0"/>
              <a:t>Most of the managers have stated that the </a:t>
            </a:r>
            <a:r>
              <a:rPr lang="en-US" sz="3200" b="1" dirty="0"/>
              <a:t>biggest challenge facing</a:t>
            </a:r>
            <a:r>
              <a:rPr lang="en-US" sz="3200" dirty="0"/>
              <a:t> them in the coming years will be expanding the relationship with existing customers.</a:t>
            </a:r>
          </a:p>
          <a:p>
            <a:pPr algn="just"/>
            <a:r>
              <a:rPr lang="en-US" sz="3200" dirty="0"/>
              <a:t>These companies recognize that getting new customers costs more than increasing sales with existing customers.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28600" y="228600"/>
            <a:ext cx="8610600" cy="637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400" dirty="0"/>
              <a:t>2. </a:t>
            </a:r>
            <a:r>
              <a:rPr lang="en-US" sz="2400" dirty="0" err="1"/>
              <a:t>Salesforce</a:t>
            </a:r>
            <a:r>
              <a:rPr lang="en-US" sz="2400" dirty="0"/>
              <a:t> Diversity</a:t>
            </a:r>
          </a:p>
          <a:p>
            <a:pPr algn="just"/>
            <a:r>
              <a:rPr lang="en-US" sz="2400" dirty="0"/>
              <a:t>The workforce is changing in many ways. More women and minorities are entering in </a:t>
            </a:r>
            <a:r>
              <a:rPr lang="en-US" sz="2400" dirty="0">
                <a:hlinkClick r:id="rId2"/>
              </a:rPr>
              <a:t>personal selling</a:t>
            </a:r>
            <a:r>
              <a:rPr lang="en-US" sz="2400" dirty="0"/>
              <a:t> jobs and are advancing into sales management positions</a:t>
            </a:r>
            <a:r>
              <a:rPr lang="en-US" sz="2400" dirty="0" smtClean="0"/>
              <a:t>.</a:t>
            </a:r>
          </a:p>
          <a:p>
            <a:pPr algn="just"/>
            <a:endParaRPr lang="en-US" sz="2400" dirty="0"/>
          </a:p>
          <a:p>
            <a:pPr algn="just"/>
            <a:r>
              <a:rPr lang="en-US" sz="2400" b="1" dirty="0"/>
              <a:t>To remain competitive</a:t>
            </a:r>
            <a:r>
              <a:rPr lang="en-US" sz="2400" dirty="0"/>
              <a:t>, sales managers need to capitalize on the strengths of women and minorities in selling and to be aware of what these individuals want in a sales job</a:t>
            </a:r>
            <a:r>
              <a:rPr lang="en-US" sz="2400" dirty="0" smtClean="0"/>
              <a:t>.</a:t>
            </a:r>
          </a:p>
          <a:p>
            <a:pPr algn="just"/>
            <a:endParaRPr lang="en-US" sz="2400" dirty="0"/>
          </a:p>
          <a:p>
            <a:pPr algn="just"/>
            <a:r>
              <a:rPr lang="en-US" sz="2400" dirty="0"/>
              <a:t>Today’s salesman is much more educated than in the past. These will desire challenges and rewards</a:t>
            </a:r>
            <a:r>
              <a:rPr lang="en-US" sz="2400" dirty="0" smtClean="0"/>
              <a:t>.</a:t>
            </a:r>
          </a:p>
          <a:p>
            <a:pPr algn="just"/>
            <a:endParaRPr lang="en-US" sz="2400" dirty="0"/>
          </a:p>
          <a:p>
            <a:pPr algn="just"/>
            <a:r>
              <a:rPr lang="en-US" sz="2400" dirty="0"/>
              <a:t>3. Latest </a:t>
            </a:r>
            <a:r>
              <a:rPr lang="en-US" sz="2400" dirty="0" smtClean="0"/>
              <a:t>Technologies</a:t>
            </a:r>
          </a:p>
          <a:p>
            <a:pPr algn="just"/>
            <a:endParaRPr lang="en-US" sz="2400" dirty="0"/>
          </a:p>
          <a:p>
            <a:pPr algn="just"/>
            <a:r>
              <a:rPr lang="en-US" sz="2400" dirty="0"/>
              <a:t>Electronic technology has enabled salespeople and managers to improve productivity.</a:t>
            </a:r>
          </a:p>
          <a:p>
            <a:pPr algn="just"/>
            <a:r>
              <a:rPr lang="en-US" sz="2400" b="1" dirty="0"/>
              <a:t>To compete effectively</a:t>
            </a:r>
            <a:r>
              <a:rPr lang="en-US" sz="2400" dirty="0"/>
              <a:t>, they will have to adopt the latest technologies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4800" y="228600"/>
            <a:ext cx="8534400" cy="82176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6600" dirty="0"/>
              <a:t>4. Selling Teams</a:t>
            </a:r>
          </a:p>
          <a:p>
            <a:pPr algn="just"/>
            <a:r>
              <a:rPr lang="en-US" sz="6600" dirty="0"/>
              <a:t>During the 21st century, more companies will respond to the changes in customer buying patterns by using selling teams.</a:t>
            </a:r>
          </a:p>
          <a:p>
            <a:pPr algn="just"/>
            <a:r>
              <a:rPr lang="en-US" sz="6600" dirty="0" smtClean="0"/>
              <a:t/>
            </a:r>
            <a:br>
              <a:rPr lang="en-US" sz="6600" dirty="0" smtClean="0"/>
            </a:br>
            <a:endParaRPr lang="en-US" sz="66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4800" y="381000"/>
            <a:ext cx="838200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dirty="0"/>
              <a:t>To coordinate the efforts of these teams and to motivate them is a difficult task.</a:t>
            </a:r>
          </a:p>
          <a:p>
            <a:endParaRPr lang="en-US" sz="4000" dirty="0"/>
          </a:p>
          <a:p>
            <a:r>
              <a:rPr lang="en-US" sz="4000" dirty="0"/>
              <a:t>5. Complex Channels of </a:t>
            </a:r>
            <a:r>
              <a:rPr lang="en-US" sz="4000" dirty="0" smtClean="0"/>
              <a:t>Distribution</a:t>
            </a:r>
          </a:p>
          <a:p>
            <a:endParaRPr lang="en-US" sz="4000" dirty="0"/>
          </a:p>
          <a:p>
            <a:r>
              <a:rPr lang="en-US" sz="4000" dirty="0"/>
              <a:t>Many sales managers will be asked to manage increasingly Complex channels of distribution.</a:t>
            </a:r>
          </a:p>
          <a:p>
            <a:r>
              <a:rPr lang="en-US" sz="4000" dirty="0"/>
              <a:t>They will oversee a hybrid </a:t>
            </a:r>
            <a:r>
              <a:rPr lang="en-US" sz="4000" dirty="0" err="1" smtClean="0"/>
              <a:t>Salesforce</a:t>
            </a:r>
            <a:endParaRPr lang="en-US" sz="40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4800" y="381001"/>
            <a:ext cx="8534400" cy="6494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200" dirty="0"/>
              <a:t>They have to organize and coordinate the efforts of these diverse salespeople</a:t>
            </a:r>
            <a:r>
              <a:rPr lang="en-US" sz="3200" dirty="0" smtClean="0"/>
              <a:t>.</a:t>
            </a:r>
          </a:p>
          <a:p>
            <a:pPr algn="just"/>
            <a:endParaRPr lang="en-US" sz="3200" dirty="0"/>
          </a:p>
          <a:p>
            <a:pPr algn="just"/>
            <a:r>
              <a:rPr lang="en-US" sz="3200" dirty="0"/>
              <a:t>6. An International </a:t>
            </a:r>
            <a:r>
              <a:rPr lang="en-US" sz="3200" dirty="0" smtClean="0"/>
              <a:t>Perspective</a:t>
            </a:r>
          </a:p>
          <a:p>
            <a:pPr algn="just"/>
            <a:endParaRPr lang="en-US" sz="3200" dirty="0"/>
          </a:p>
          <a:p>
            <a:pPr algn="just"/>
            <a:r>
              <a:rPr lang="en-US" sz="3200" dirty="0"/>
              <a:t>Today, many Global markets are emerging and growing rapidly</a:t>
            </a:r>
            <a:r>
              <a:rPr lang="en-US" sz="3200" dirty="0" smtClean="0"/>
              <a:t>.</a:t>
            </a:r>
          </a:p>
          <a:p>
            <a:pPr algn="just"/>
            <a:endParaRPr lang="en-US" sz="3200" dirty="0"/>
          </a:p>
          <a:p>
            <a:pPr algn="just"/>
            <a:r>
              <a:rPr lang="en-US" sz="3200" b="1" dirty="0"/>
              <a:t>Additionally</a:t>
            </a:r>
            <a:r>
              <a:rPr lang="en-US" sz="3200" dirty="0"/>
              <a:t>, sellers face increasing competition from many foreign firms</a:t>
            </a:r>
            <a:r>
              <a:rPr lang="en-US" sz="3200" dirty="0" smtClean="0"/>
              <a:t>.</a:t>
            </a:r>
          </a:p>
          <a:p>
            <a:pPr algn="just"/>
            <a:endParaRPr lang="en-US" sz="3200" dirty="0"/>
          </a:p>
          <a:p>
            <a:pPr algn="just"/>
            <a:r>
              <a:rPr lang="en-US" sz="3200" b="1" dirty="0"/>
              <a:t>Hence</a:t>
            </a:r>
            <a:r>
              <a:rPr lang="en-US" sz="3200" dirty="0"/>
              <a:t>, sales managers most manage their </a:t>
            </a:r>
            <a:r>
              <a:rPr lang="en-US" sz="3200" dirty="0" err="1"/>
              <a:t>salesforce</a:t>
            </a:r>
            <a:r>
              <a:rPr lang="en-US" sz="3200" dirty="0"/>
              <a:t> to meet foreign competition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4800" y="304800"/>
            <a:ext cx="8458200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800" dirty="0"/>
              <a:t>They must improve their company’s </a:t>
            </a:r>
            <a:r>
              <a:rPr lang="en-US" sz="2800" dirty="0">
                <a:hlinkClick r:id="rId2"/>
              </a:rPr>
              <a:t>personal selling efforts for countries</a:t>
            </a:r>
            <a:r>
              <a:rPr lang="en-US" sz="2800" dirty="0"/>
              <a:t>.</a:t>
            </a:r>
          </a:p>
          <a:p>
            <a:pPr algn="just"/>
            <a:endParaRPr lang="en-US" sz="2800" dirty="0"/>
          </a:p>
          <a:p>
            <a:pPr algn="just"/>
            <a:r>
              <a:rPr lang="en-US" sz="2800" dirty="0"/>
              <a:t>7. Ethical </a:t>
            </a:r>
            <a:r>
              <a:rPr lang="en-US" sz="2800" dirty="0" err="1"/>
              <a:t>Behaviour</a:t>
            </a:r>
            <a:r>
              <a:rPr lang="en-US" sz="2800" dirty="0"/>
              <a:t> and Social </a:t>
            </a:r>
            <a:r>
              <a:rPr lang="en-US" sz="2800" dirty="0" smtClean="0"/>
              <a:t>Responsibility</a:t>
            </a:r>
          </a:p>
          <a:p>
            <a:pPr algn="just"/>
            <a:endParaRPr lang="en-US" sz="2800" dirty="0"/>
          </a:p>
          <a:p>
            <a:pPr algn="just"/>
            <a:r>
              <a:rPr lang="en-US" sz="2800" dirty="0"/>
              <a:t>The sales management should operate within his moral framework</a:t>
            </a:r>
            <a:r>
              <a:rPr lang="en-US" sz="2800" dirty="0" smtClean="0"/>
              <a:t>.</a:t>
            </a:r>
          </a:p>
          <a:p>
            <a:pPr algn="just"/>
            <a:endParaRPr lang="en-US" sz="2800" dirty="0"/>
          </a:p>
          <a:p>
            <a:pPr algn="just"/>
            <a:r>
              <a:rPr lang="en-US" sz="2800" dirty="0"/>
              <a:t>Ethical standards differ among various industries and also coming societies</a:t>
            </a:r>
            <a:r>
              <a:rPr lang="en-US" sz="2800" dirty="0" smtClean="0"/>
              <a:t>.</a:t>
            </a:r>
          </a:p>
          <a:p>
            <a:pPr algn="just"/>
            <a:endParaRPr lang="en-US" sz="2800" dirty="0"/>
          </a:p>
          <a:p>
            <a:pPr algn="just"/>
            <a:r>
              <a:rPr lang="en-US" sz="2800" dirty="0"/>
              <a:t>The sales executives must operate within socially acceptable limits of ethical behavior. Selling today is on an ethical plan far about that of a few decades ago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4800" y="381000"/>
            <a:ext cx="8534400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600" dirty="0"/>
              <a:t>Sales Management Required New Skills</a:t>
            </a:r>
          </a:p>
          <a:p>
            <a:pPr algn="just"/>
            <a:r>
              <a:rPr lang="en-US" sz="3600" dirty="0"/>
              <a:t>Some of the new skills and changes are required in the 21st century in the following way</a:t>
            </a:r>
            <a:r>
              <a:rPr lang="en-US" sz="3600" dirty="0" smtClean="0"/>
              <a:t>:</a:t>
            </a:r>
          </a:p>
          <a:p>
            <a:pPr algn="just"/>
            <a:endParaRPr lang="en-US" sz="3600" dirty="0"/>
          </a:p>
          <a:p>
            <a:pPr algn="just"/>
            <a:r>
              <a:rPr lang="en-US" sz="3600" dirty="0"/>
              <a:t>Developing a detailed understanding of customers’ business.</a:t>
            </a:r>
          </a:p>
          <a:p>
            <a:pPr algn="just"/>
            <a:r>
              <a:rPr lang="en-US" sz="3600" dirty="0"/>
              <a:t>Treating salespeople as equals and working with profitability and customer satisfaction.</a:t>
            </a:r>
          </a:p>
          <a:p>
            <a:pPr algn="just"/>
            <a:r>
              <a:rPr lang="en-US" sz="3600" dirty="0"/>
              <a:t>Applying flexible motivational tools to a hybrid </a:t>
            </a:r>
            <a:r>
              <a:rPr lang="en-US" sz="3600" dirty="0" err="1">
                <a:hlinkClick r:id="rId2"/>
              </a:rPr>
              <a:t>Salesforce</a:t>
            </a:r>
            <a:r>
              <a:rPr lang="en-US" sz="3600" dirty="0">
                <a:hlinkClick r:id="rId2"/>
              </a:rPr>
              <a:t> of </a:t>
            </a:r>
            <a:r>
              <a:rPr lang="en-US" sz="3600" dirty="0" err="1">
                <a:hlinkClick r:id="rId2"/>
              </a:rPr>
              <a:t>telesellers</a:t>
            </a:r>
            <a:r>
              <a:rPr lang="en-US" sz="3600" dirty="0"/>
              <a:t>, direct marketers and field salespeople</a:t>
            </a:r>
            <a:r>
              <a:rPr lang="en-US" sz="3600" dirty="0" smtClean="0"/>
              <a:t>.</a:t>
            </a:r>
            <a:endParaRPr lang="en-US" sz="3600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quity">
  <a:themeElements>
    <a:clrScheme name="Equity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Equity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Equity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8</TotalTime>
  <Words>324</Words>
  <Application>Microsoft Office PowerPoint</Application>
  <PresentationFormat>On-screen Show (4:3)</PresentationFormat>
  <Paragraphs>155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Equity</vt:lpstr>
      <vt:lpstr>Sales Management Challenges in the 21st Century 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Sales Management Challenges in the 21st Century </dc:title>
  <dc:creator>Ashutosh</dc:creator>
  <cp:lastModifiedBy>Ashutosh</cp:lastModifiedBy>
  <cp:revision>5</cp:revision>
  <dcterms:created xsi:type="dcterms:W3CDTF">2020-05-10T16:37:22Z</dcterms:created>
  <dcterms:modified xsi:type="dcterms:W3CDTF">2020-05-12T04:57:36Z</dcterms:modified>
</cp:coreProperties>
</file>