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41B5E-5F7E-47CD-877A-BE521474AD26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19E12F4D-1052-43A6-97C0-3AA21D54F8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41B5E-5F7E-47CD-877A-BE521474AD26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2F4D-1052-43A6-97C0-3AA21D54F8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41B5E-5F7E-47CD-877A-BE521474AD26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2F4D-1052-43A6-97C0-3AA21D54F8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41B5E-5F7E-47CD-877A-BE521474AD26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2F4D-1052-43A6-97C0-3AA21D54F8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41B5E-5F7E-47CD-877A-BE521474AD26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9E12F4D-1052-43A6-97C0-3AA21D54F8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41B5E-5F7E-47CD-877A-BE521474AD26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2F4D-1052-43A6-97C0-3AA21D54F8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41B5E-5F7E-47CD-877A-BE521474AD26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2F4D-1052-43A6-97C0-3AA21D54F8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41B5E-5F7E-47CD-877A-BE521474AD26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2F4D-1052-43A6-97C0-3AA21D54F8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41B5E-5F7E-47CD-877A-BE521474AD26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2F4D-1052-43A6-97C0-3AA21D54F8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41B5E-5F7E-47CD-877A-BE521474AD26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2F4D-1052-43A6-97C0-3AA21D54F8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41B5E-5F7E-47CD-877A-BE521474AD26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9E12F4D-1052-43A6-97C0-3AA21D54F8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2541B5E-5F7E-47CD-877A-BE521474AD26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19E12F4D-1052-43A6-97C0-3AA21D54F8B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middleman-sales-promotion-techniques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characteristics-of-effective-marketing-control-syste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ways-to-find-potential-customers-for-business/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process-of-decision-making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886200"/>
            <a:ext cx="7543800" cy="2590800"/>
          </a:xfrm>
        </p:spPr>
        <p:txBody>
          <a:bodyPr>
            <a:normAutofit fontScale="77500" lnSpcReduction="20000"/>
          </a:bodyPr>
          <a:lstStyle/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Prof(Dr)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47850"/>
          </a:xfrm>
        </p:spPr>
        <p:txBody>
          <a:bodyPr/>
          <a:lstStyle/>
          <a:p>
            <a:r>
              <a:rPr lang="en-US" dirty="0"/>
              <a:t>Objectives of Sales Management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5344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8. Other Objectives</a:t>
            </a:r>
          </a:p>
          <a:p>
            <a:pPr algn="just"/>
            <a:r>
              <a:rPr lang="en-US" sz="3200" dirty="0"/>
              <a:t>To retain and capture market share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To obtain new accounts (customers) of the given types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To secure the targeted percentage of certain accounts of the business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To do the entire selling job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To assists dealers in selling the product line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6868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200" dirty="0" smtClean="0"/>
          </a:p>
          <a:p>
            <a:r>
              <a:rPr lang="en-US" sz="3200" dirty="0" smtClean="0"/>
              <a:t>To provide technical advice wherever necessary</a:t>
            </a:r>
            <a:r>
              <a:rPr lang="en-US" sz="3200" dirty="0" smtClean="0"/>
              <a:t>.</a:t>
            </a:r>
          </a:p>
          <a:p>
            <a:endParaRPr lang="en-US" sz="3200" dirty="0" smtClean="0"/>
          </a:p>
          <a:p>
            <a:r>
              <a:rPr lang="en-US" sz="3200" dirty="0" smtClean="0"/>
              <a:t>To assist in the </a:t>
            </a:r>
            <a:r>
              <a:rPr lang="en-US" sz="3200" dirty="0" smtClean="0">
                <a:hlinkClick r:id="rId2"/>
              </a:rPr>
              <a:t>training of middlemen’s sales personnel</a:t>
            </a:r>
            <a:r>
              <a:rPr lang="en-US" sz="3200" dirty="0" smtClean="0"/>
              <a:t>.</a:t>
            </a:r>
          </a:p>
          <a:p>
            <a:endParaRPr lang="en-US" sz="3200" dirty="0" smtClean="0"/>
          </a:p>
          <a:p>
            <a:r>
              <a:rPr lang="en-US" sz="3200" dirty="0" smtClean="0"/>
              <a:t>Sales manager delegates sufficient authority at lower levels to achieve objectives</a:t>
            </a:r>
            <a:r>
              <a:rPr lang="en-US" sz="3200" dirty="0" smtClean="0"/>
              <a:t>.</a:t>
            </a:r>
          </a:p>
          <a:p>
            <a:endParaRPr lang="en-US" sz="3200" dirty="0" smtClean="0"/>
          </a:p>
          <a:p>
            <a:r>
              <a:rPr lang="en-US" sz="3200" dirty="0" smtClean="0"/>
              <a:t>Once these goals are finalized. It is up to sales managers to guide and lead the sales personnel and middleman who play critical roles in implementing the selling plans.</a:t>
            </a:r>
            <a:endParaRPr lang="en-US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228600"/>
            <a:ext cx="8458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/>
              <a:t>The objectives of sales management are decided in light of Corporate objectives. </a:t>
            </a:r>
            <a:endParaRPr lang="en-US" sz="4000" dirty="0" smtClean="0"/>
          </a:p>
          <a:p>
            <a:pPr algn="just"/>
            <a:endParaRPr lang="en-US" sz="4000" dirty="0" smtClean="0"/>
          </a:p>
          <a:p>
            <a:pPr algn="just"/>
            <a:r>
              <a:rPr lang="en-US" sz="4000" dirty="0" smtClean="0"/>
              <a:t>The </a:t>
            </a:r>
            <a:r>
              <a:rPr lang="en-US" sz="4000" dirty="0"/>
              <a:t>sales management formulates the objectives for the sales department, which is subordinate to the top management. </a:t>
            </a:r>
            <a:endParaRPr lang="en-US" sz="4000" dirty="0" smtClean="0"/>
          </a:p>
          <a:p>
            <a:pPr algn="just"/>
            <a:endParaRPr lang="en-US" sz="4000" dirty="0" smtClean="0"/>
          </a:p>
          <a:p>
            <a:pPr algn="just"/>
            <a:r>
              <a:rPr lang="en-US" sz="4000" dirty="0" smtClean="0"/>
              <a:t>It </a:t>
            </a:r>
            <a:r>
              <a:rPr lang="en-US" sz="4000" dirty="0"/>
              <a:t>is indirectly responsible for the fulfillment of the objectives of top management.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81000"/>
            <a:ext cx="85344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dirty="0"/>
              <a:t>The sales objectives are formulated on the basis of the information and data collected by the </a:t>
            </a:r>
            <a:r>
              <a:rPr lang="en-US" sz="4400" dirty="0" err="1"/>
              <a:t>Salesforce</a:t>
            </a:r>
            <a:r>
              <a:rPr lang="en-US" sz="4400" dirty="0"/>
              <a:t> and market researchers</a:t>
            </a:r>
            <a:r>
              <a:rPr lang="en-US" sz="4400" dirty="0" smtClean="0"/>
              <a:t>.</a:t>
            </a:r>
          </a:p>
          <a:p>
            <a:pPr algn="just"/>
            <a:endParaRPr lang="en-US" sz="4400" dirty="0"/>
          </a:p>
          <a:p>
            <a:pPr algn="just"/>
            <a:r>
              <a:rPr lang="en-US" sz="4400" dirty="0"/>
              <a:t>Top management delicates to </a:t>
            </a:r>
            <a:r>
              <a:rPr lang="en-US" sz="4400" dirty="0">
                <a:hlinkClick r:id="rId2"/>
              </a:rPr>
              <a:t>marketing management</a:t>
            </a:r>
            <a:r>
              <a:rPr lang="en-US" sz="4400" dirty="0"/>
              <a:t> which then delegates to sales management, sufficient authority to achieve the general objectives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5344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dirty="0" smtClean="0"/>
              <a:t>In </a:t>
            </a:r>
            <a:r>
              <a:rPr lang="en-US" sz="3200" b="1" dirty="0"/>
              <a:t>the process</a:t>
            </a:r>
            <a:r>
              <a:rPr lang="en-US" sz="3200" dirty="0"/>
              <a:t>, objectives are translated into more specific goals.</a:t>
            </a:r>
          </a:p>
          <a:p>
            <a:pPr algn="just"/>
            <a:r>
              <a:rPr lang="en-US" sz="3200" dirty="0"/>
              <a:t>Objectives of Sales </a:t>
            </a:r>
            <a:r>
              <a:rPr lang="en-US" sz="3200" dirty="0" smtClean="0"/>
              <a:t>Management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u="sng" dirty="0"/>
              <a:t>The objectives of sales management are </a:t>
            </a:r>
            <a:r>
              <a:rPr lang="en-US" sz="3200" u="sng" dirty="0" err="1"/>
              <a:t>summarised</a:t>
            </a:r>
            <a:r>
              <a:rPr lang="en-US" sz="3200" u="sng" dirty="0"/>
              <a:t> below</a:t>
            </a:r>
            <a:r>
              <a:rPr lang="en-US" sz="3200" u="sng" dirty="0" smtClean="0"/>
              <a:t>.</a:t>
            </a:r>
          </a:p>
          <a:p>
            <a:pPr algn="just"/>
            <a:endParaRPr lang="en-US" sz="3200" dirty="0"/>
          </a:p>
          <a:p>
            <a:pPr marL="342900" indent="-342900" algn="just">
              <a:buAutoNum type="arabicPeriod"/>
            </a:pPr>
            <a:r>
              <a:rPr lang="en-US" sz="3200" dirty="0" smtClean="0"/>
              <a:t>Sales Volume</a:t>
            </a:r>
          </a:p>
          <a:p>
            <a:pPr marL="342900" indent="-342900" algn="just">
              <a:buAutoNum type="arabicPeriod"/>
            </a:pPr>
            <a:endParaRPr lang="en-US" sz="3200" dirty="0"/>
          </a:p>
          <a:p>
            <a:pPr algn="just"/>
            <a:r>
              <a:rPr lang="en-US" sz="3200" dirty="0"/>
              <a:t>Sales management tries to </a:t>
            </a:r>
            <a:r>
              <a:rPr lang="en-US" sz="3200" b="1" dirty="0"/>
              <a:t>increase sales volume</a:t>
            </a:r>
            <a:r>
              <a:rPr lang="en-US" sz="3200" dirty="0"/>
              <a:t> through the supply of ever-increasing volume of “</a:t>
            </a:r>
            <a:r>
              <a:rPr lang="en-US" sz="3200" b="1" dirty="0"/>
              <a:t>socially responsible</a:t>
            </a:r>
            <a:r>
              <a:rPr lang="en-US" sz="3200" dirty="0"/>
              <a:t>” products that final buyers want at satisfactory prices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610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/>
              <a:t>2. Contribution to Profits</a:t>
            </a:r>
          </a:p>
          <a:p>
            <a:pPr algn="just"/>
            <a:r>
              <a:rPr lang="en-US" sz="2000" dirty="0"/>
              <a:t>Reduction in cost or expense and increase in sales or gross margin, both contribute to profits.</a:t>
            </a:r>
          </a:p>
          <a:p>
            <a:pPr algn="just"/>
            <a:r>
              <a:rPr lang="en-US" sz="2000" b="1" dirty="0"/>
              <a:t>Sales management</a:t>
            </a:r>
            <a:r>
              <a:rPr lang="en-US" sz="2000" dirty="0"/>
              <a:t> ensures the success of this formula</a:t>
            </a:r>
            <a:r>
              <a:rPr lang="en-US" sz="2000" dirty="0" smtClean="0"/>
              <a:t>.</a:t>
            </a:r>
          </a:p>
          <a:p>
            <a:pPr algn="just"/>
            <a:endParaRPr lang="en-US" sz="2000" dirty="0"/>
          </a:p>
          <a:p>
            <a:pPr algn="just"/>
            <a:r>
              <a:rPr lang="en-US" sz="2000" dirty="0"/>
              <a:t>This objective depends on how efficient the sales department is</a:t>
            </a:r>
            <a:r>
              <a:rPr lang="en-US" sz="2000" dirty="0" smtClean="0"/>
              <a:t>.</a:t>
            </a:r>
          </a:p>
          <a:p>
            <a:pPr algn="just"/>
            <a:endParaRPr lang="en-US" sz="2000" dirty="0"/>
          </a:p>
          <a:p>
            <a:pPr algn="just"/>
            <a:r>
              <a:rPr lang="en-US" sz="2000" dirty="0"/>
              <a:t>3. Continuing </a:t>
            </a:r>
            <a:r>
              <a:rPr lang="en-US" sz="2000" dirty="0" smtClean="0"/>
              <a:t>Growth</a:t>
            </a:r>
          </a:p>
          <a:p>
            <a:pPr algn="just"/>
            <a:endParaRPr lang="en-US" sz="2000" dirty="0"/>
          </a:p>
          <a:p>
            <a:pPr algn="just"/>
            <a:r>
              <a:rPr lang="en-US" sz="2000" dirty="0"/>
              <a:t>The sales department remains directly connected with consumers and Markets</a:t>
            </a:r>
            <a:r>
              <a:rPr lang="en-US" sz="2000" dirty="0" smtClean="0"/>
              <a:t>.</a:t>
            </a:r>
          </a:p>
          <a:p>
            <a:pPr algn="just"/>
            <a:endParaRPr lang="en-US" sz="2000" dirty="0"/>
          </a:p>
          <a:p>
            <a:pPr algn="just"/>
            <a:r>
              <a:rPr lang="en-US" sz="2000" dirty="0"/>
              <a:t>It formulates plans and strategies to experience the continued pace of growth</a:t>
            </a:r>
            <a:r>
              <a:rPr lang="en-US" sz="2000" dirty="0" smtClean="0"/>
              <a:t>.</a:t>
            </a:r>
          </a:p>
          <a:p>
            <a:pPr algn="just"/>
            <a:endParaRPr lang="en-US" sz="2000" dirty="0"/>
          </a:p>
          <a:p>
            <a:pPr algn="just"/>
            <a:r>
              <a:rPr lang="en-US" sz="2000" dirty="0"/>
              <a:t>It keeps a hand on the market pulse</a:t>
            </a:r>
            <a:r>
              <a:rPr lang="en-US" sz="2000" dirty="0" smtClean="0"/>
              <a:t>.</a:t>
            </a:r>
          </a:p>
          <a:p>
            <a:pPr algn="just"/>
            <a:endParaRPr lang="en-US" sz="2000" dirty="0"/>
          </a:p>
          <a:p>
            <a:pPr algn="just"/>
            <a:r>
              <a:rPr lang="en-US" sz="2000" dirty="0"/>
              <a:t>It explores new markets and </a:t>
            </a:r>
            <a:r>
              <a:rPr lang="en-US" sz="2000" dirty="0">
                <a:hlinkClick r:id="rId2"/>
              </a:rPr>
              <a:t>customer potentials</a:t>
            </a:r>
            <a:r>
              <a:rPr lang="en-US" sz="2000" dirty="0" smtClean="0"/>
              <a:t>.</a:t>
            </a:r>
          </a:p>
          <a:p>
            <a:pPr algn="just"/>
            <a:endParaRPr lang="en-US" sz="2000" dirty="0"/>
          </a:p>
          <a:p>
            <a:pPr algn="just"/>
            <a:r>
              <a:rPr lang="en-US" sz="2000" dirty="0"/>
              <a:t>It increases the capabilities of the </a:t>
            </a:r>
            <a:r>
              <a:rPr lang="en-US" sz="2000" dirty="0" err="1"/>
              <a:t>salesforce</a:t>
            </a:r>
            <a:r>
              <a:rPr lang="en-US" sz="2000" dirty="0"/>
              <a:t> middleman. and the like to achieve growth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8534400" cy="7201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6600" dirty="0"/>
              <a:t>4. Leading Sales Personnel</a:t>
            </a:r>
          </a:p>
          <a:p>
            <a:pPr algn="just"/>
            <a:r>
              <a:rPr lang="en-US" sz="6600" dirty="0"/>
              <a:t>Sales management guides and leads the salesperson and middleman so as to implement the sales plans effectively.</a:t>
            </a:r>
            <a:br>
              <a:rPr lang="en-US" sz="6600" dirty="0"/>
            </a:br>
            <a:endParaRPr lang="en-US" sz="6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6106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 smtClean="0"/>
              <a:t>5</a:t>
            </a:r>
            <a:r>
              <a:rPr lang="en-US" sz="5400" dirty="0"/>
              <a:t>. Appraisal of </a:t>
            </a:r>
            <a:r>
              <a:rPr lang="en-US" sz="5400" dirty="0" smtClean="0"/>
              <a:t>Market Opportunities</a:t>
            </a:r>
            <a:endParaRPr lang="en-US" sz="5400" dirty="0"/>
          </a:p>
          <a:p>
            <a:r>
              <a:rPr lang="en-US" sz="5400" dirty="0"/>
              <a:t>Sales management appraises market opportunities by setting up targets of sales volume, gross margin, and net profits in units of product and in value.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382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6600" dirty="0" smtClean="0"/>
              <a:t>It </a:t>
            </a:r>
            <a:r>
              <a:rPr lang="en-US" sz="6600" dirty="0"/>
              <a:t>also projects growth for sales and profits at specific future dates</a:t>
            </a:r>
            <a:r>
              <a:rPr lang="en-US" sz="6600" dirty="0" smtClean="0"/>
              <a:t>.</a:t>
            </a:r>
          </a:p>
          <a:p>
            <a:pPr algn="just"/>
            <a:endParaRPr lang="en-US" sz="6600" dirty="0"/>
          </a:p>
          <a:p>
            <a:pPr algn="just"/>
            <a:r>
              <a:rPr lang="en-US" sz="6600" dirty="0"/>
              <a:t>6. Charting the Future Operations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1"/>
            <a:ext cx="86106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Sales management makes forecasts and charts the course of future operations.</a:t>
            </a:r>
          </a:p>
          <a:p>
            <a:r>
              <a:rPr lang="en-US" sz="3600" dirty="0"/>
              <a:t>This helps in implementing the set plans.</a:t>
            </a:r>
          </a:p>
          <a:p>
            <a:endParaRPr lang="en-US" sz="3600" dirty="0" smtClean="0"/>
          </a:p>
          <a:p>
            <a:endParaRPr lang="en-US" sz="3600" dirty="0"/>
          </a:p>
          <a:p>
            <a:r>
              <a:rPr lang="en-US" sz="3600" dirty="0"/>
              <a:t>7. Supply of </a:t>
            </a:r>
            <a:r>
              <a:rPr lang="en-US" sz="3600" dirty="0" smtClean="0"/>
              <a:t>Information</a:t>
            </a:r>
          </a:p>
          <a:p>
            <a:endParaRPr lang="en-US" sz="3600" dirty="0"/>
          </a:p>
          <a:p>
            <a:r>
              <a:rPr lang="en-US" sz="3600" dirty="0"/>
              <a:t>Sales management provides higher management with informed estimates and facts for </a:t>
            </a:r>
            <a:r>
              <a:rPr lang="en-US" sz="3600" dirty="0">
                <a:hlinkClick r:id="rId2"/>
              </a:rPr>
              <a:t>making marketing decisions</a:t>
            </a:r>
            <a:r>
              <a:rPr lang="en-US" sz="3600" dirty="0"/>
              <a:t> and for setting sales and profit goals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29</TotalTime>
  <Words>315</Words>
  <Application>Microsoft Office PowerPoint</Application>
  <PresentationFormat>On-screen Show (4:3)</PresentationFormat>
  <Paragraphs>156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Equity</vt:lpstr>
      <vt:lpstr>Objectives of Sales Management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Objectives of Sales Management </dc:title>
  <dc:creator>Ashutosh</dc:creator>
  <cp:lastModifiedBy>Ashutosh</cp:lastModifiedBy>
  <cp:revision>6</cp:revision>
  <dcterms:created xsi:type="dcterms:W3CDTF">2020-05-10T14:17:29Z</dcterms:created>
  <dcterms:modified xsi:type="dcterms:W3CDTF">2020-05-12T05:44:36Z</dcterms:modified>
</cp:coreProperties>
</file>