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96C84AA-8D4A-498F-992F-D71FB01574D2}" type="datetimeFigureOut">
              <a:rPr lang="en-US" smtClean="0"/>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26BE4F-3A91-471B-AD0B-148FADC69514}"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96C84AA-8D4A-498F-992F-D71FB01574D2}" type="datetimeFigureOut">
              <a:rPr lang="en-US" smtClean="0"/>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26BE4F-3A91-471B-AD0B-148FADC69514}"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96C84AA-8D4A-498F-992F-D71FB01574D2}" type="datetimeFigureOut">
              <a:rPr lang="en-US" smtClean="0"/>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26BE4F-3A91-471B-AD0B-148FADC69514}"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96C84AA-8D4A-498F-992F-D71FB01574D2}" type="datetimeFigureOut">
              <a:rPr lang="en-US" smtClean="0"/>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26BE4F-3A91-471B-AD0B-148FADC69514}"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96C84AA-8D4A-498F-992F-D71FB01574D2}" type="datetimeFigureOut">
              <a:rPr lang="en-US" smtClean="0"/>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26BE4F-3A91-471B-AD0B-148FADC69514}"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96C84AA-8D4A-498F-992F-D71FB01574D2}" type="datetimeFigureOut">
              <a:rPr lang="en-US" smtClean="0"/>
              <a:t>5/4/2020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926BE4F-3A91-471B-AD0B-148FADC69514}"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96C84AA-8D4A-498F-992F-D71FB01574D2}" type="datetimeFigureOut">
              <a:rPr lang="en-US" smtClean="0"/>
              <a:t>5/4/2020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926BE4F-3A91-471B-AD0B-148FADC69514}"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96C84AA-8D4A-498F-992F-D71FB01574D2}" type="datetimeFigureOut">
              <a:rPr lang="en-US" smtClean="0"/>
              <a:t>5/4/2020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926BE4F-3A91-471B-AD0B-148FADC69514}"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96C84AA-8D4A-498F-992F-D71FB01574D2}" type="datetimeFigureOut">
              <a:rPr lang="en-US" smtClean="0"/>
              <a:t>5/4/2020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926BE4F-3A91-471B-AD0B-148FADC69514}"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96C84AA-8D4A-498F-992F-D71FB01574D2}" type="datetimeFigureOut">
              <a:rPr lang="en-US" smtClean="0"/>
              <a:t>5/4/2020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926BE4F-3A91-471B-AD0B-148FADC69514}"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96C84AA-8D4A-498F-992F-D71FB01574D2}" type="datetimeFigureOut">
              <a:rPr lang="en-US" smtClean="0"/>
              <a:t>5/4/2020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926BE4F-3A91-471B-AD0B-148FADC69514}"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6C84AA-8D4A-498F-992F-D71FB01574D2}" type="datetimeFigureOut">
              <a:rPr lang="en-US" smtClean="0"/>
              <a:t>5/4/2020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26BE4F-3A91-471B-AD0B-148FADC69514}"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b="1" dirty="0"/>
              <a:t>Satellite Distribution in Rural Area</a:t>
            </a:r>
            <a:br>
              <a:rPr lang="en-US" b="1" dirty="0"/>
            </a:br>
            <a:endParaRPr lang="en-US" dirty="0"/>
          </a:p>
        </p:txBody>
      </p:sp>
      <p:sp>
        <p:nvSpPr>
          <p:cNvPr id="3" name="Subtitle 2"/>
          <p:cNvSpPr>
            <a:spLocks noGrp="1"/>
          </p:cNvSpPr>
          <p:nvPr>
            <p:ph type="subTitle" idx="1"/>
          </p:nvPr>
        </p:nvSpPr>
        <p:spPr>
          <a:xfrm>
            <a:off x="228600" y="3886200"/>
            <a:ext cx="7543800" cy="2667000"/>
          </a:xfrm>
        </p:spPr>
        <p:txBody>
          <a:bodyPr>
            <a:normAutofit fontScale="62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720840"/>
            <a:ext cx="4572000" cy="3416320"/>
          </a:xfrm>
          <a:prstGeom prst="rect">
            <a:avLst/>
          </a:prstGeom>
        </p:spPr>
        <p:txBody>
          <a:bodyPr>
            <a:spAutoFit/>
          </a:bodyPr>
          <a:lstStyle/>
          <a:p>
            <a:r>
              <a:rPr lang="en-US" dirty="0"/>
              <a:t>A concept known as ‘Satellite Distribution’ can be tried in developing a distribution channel in the rural market. Under this system, the firm appoints </a:t>
            </a:r>
            <a:r>
              <a:rPr lang="en-US" dirty="0" err="1"/>
              <a:t>stockist</a:t>
            </a:r>
            <a:r>
              <a:rPr lang="en-US" dirty="0"/>
              <a:t> in feeder towns, who take care of financing, warehousing the goods and sub-distribution of goods. The firm also appoints a number of retailers in and around the feeder towns and attaches them to the </a:t>
            </a:r>
            <a:r>
              <a:rPr lang="en-US" dirty="0" err="1"/>
              <a:t>stockist</a:t>
            </a:r>
            <a:r>
              <a:rPr lang="en-US" dirty="0"/>
              <a:t>. The goods are supplied to the </a:t>
            </a:r>
            <a:r>
              <a:rPr lang="en-US" dirty="0" err="1"/>
              <a:t>stockist</a:t>
            </a:r>
            <a:r>
              <a:rPr lang="en-US" dirty="0"/>
              <a:t> either in cash or credit or on consignment basis.</a:t>
            </a:r>
            <a:r>
              <a:rPr lang="en-US" dirty="0" smtClean="0"/>
              <a:t/>
            </a:r>
            <a:br>
              <a:rPr lang="en-US" dirty="0" smtClean="0"/>
            </a:b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305342"/>
            <a:ext cx="4572000" cy="4247317"/>
          </a:xfrm>
          <a:prstGeom prst="rect">
            <a:avLst/>
          </a:prstGeom>
        </p:spPr>
        <p:txBody>
          <a:bodyPr>
            <a:spAutoFit/>
          </a:bodyPr>
          <a:lstStyle/>
          <a:p>
            <a:r>
              <a:rPr lang="en-US" dirty="0"/>
              <a:t>The sales volume of the retailers will vary depending on the potential of the area covered and the capacity on the dealer concerned. Over a period of time, some retailers grow in terms of business turnover. If such retail points also happen to be transportation centers within the feeder town area, the firm elevates them as a </a:t>
            </a:r>
            <a:r>
              <a:rPr lang="en-US" dirty="0" err="1"/>
              <a:t>stockist</a:t>
            </a:r>
            <a:r>
              <a:rPr lang="en-US" dirty="0"/>
              <a:t>. The area of operation of the original </a:t>
            </a:r>
            <a:r>
              <a:rPr lang="en-US" dirty="0" err="1"/>
              <a:t>stockist</a:t>
            </a:r>
            <a:r>
              <a:rPr lang="en-US" dirty="0"/>
              <a:t> shrinks in this process, but care has to be taken to see that his volume of business does not shrink. This is achieved, in practice, on account of growth in demand and deeper market penetration.</a:t>
            </a:r>
            <a:r>
              <a:rPr lang="en-US" dirty="0" smtClean="0"/>
              <a:t/>
            </a:r>
            <a:br>
              <a:rPr lang="en-US" dirty="0" smtClean="0"/>
            </a:b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859340"/>
            <a:ext cx="4572000" cy="3139321"/>
          </a:xfrm>
          <a:prstGeom prst="rect">
            <a:avLst/>
          </a:prstGeom>
        </p:spPr>
        <p:txBody>
          <a:bodyPr>
            <a:spAutoFit/>
          </a:bodyPr>
          <a:lstStyle/>
          <a:p>
            <a:r>
              <a:rPr lang="en-US" dirty="0"/>
              <a:t>If twenty retailers operate in the network of an original </a:t>
            </a:r>
            <a:r>
              <a:rPr lang="en-US" dirty="0" err="1"/>
              <a:t>stockist</a:t>
            </a:r>
            <a:r>
              <a:rPr lang="en-US" dirty="0"/>
              <a:t>, five or six of them get elevated over a period of time as </a:t>
            </a:r>
            <a:r>
              <a:rPr lang="en-US" dirty="0" err="1"/>
              <a:t>stockist</a:t>
            </a:r>
            <a:r>
              <a:rPr lang="en-US" dirty="0"/>
              <a:t>. Out of the retailers some remain attached to the original </a:t>
            </a:r>
            <a:r>
              <a:rPr lang="en-US" dirty="0" err="1"/>
              <a:t>stockist</a:t>
            </a:r>
            <a:r>
              <a:rPr lang="en-US" dirty="0"/>
              <a:t> and other relevant factors. The process continues as long as the market keeps expanding. And at any point of time, enough retail points in variably hover around or particular </a:t>
            </a:r>
            <a:r>
              <a:rPr lang="en-US" dirty="0" err="1"/>
              <a:t>stockist</a:t>
            </a:r>
            <a:r>
              <a:rPr lang="en-US" dirty="0"/>
              <a:t>, hence the name ‘Satellite Distribution’.</a:t>
            </a:r>
            <a:r>
              <a:rPr lang="en-US" dirty="0" smtClean="0"/>
              <a:t/>
            </a:r>
            <a:br>
              <a:rPr lang="en-US" dirty="0" smtClean="0"/>
            </a:b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997839"/>
            <a:ext cx="4572000" cy="2862322"/>
          </a:xfrm>
          <a:prstGeom prst="rect">
            <a:avLst/>
          </a:prstGeom>
        </p:spPr>
        <p:txBody>
          <a:bodyPr>
            <a:spAutoFit/>
          </a:bodyPr>
          <a:lstStyle/>
          <a:p>
            <a:r>
              <a:rPr lang="en-US" dirty="0"/>
              <a:t>The main advantage of this system is that it facilitates market penetration in the interiors of market. However, the firm must ensure is that it facilitates market penetration in the interiors of the market. The firm must ensure that in the process, the motivation of the earlier generation </a:t>
            </a:r>
            <a:r>
              <a:rPr lang="en-US" dirty="0" err="1"/>
              <a:t>stockist</a:t>
            </a:r>
            <a:r>
              <a:rPr lang="en-US" dirty="0"/>
              <a:t> is not destroyed due to overzealous and premature elevation of the retailers into </a:t>
            </a:r>
            <a:r>
              <a:rPr lang="en-US" dirty="0" err="1"/>
              <a:t>stockist</a:t>
            </a:r>
            <a:r>
              <a:rPr lang="en-US" dirty="0"/>
              <a:t>.</a:t>
            </a:r>
            <a:r>
              <a:rPr lang="en-US" dirty="0" smtClean="0"/>
              <a:t/>
            </a:r>
            <a:br>
              <a:rPr lang="en-US" dirty="0" smtClean="0"/>
            </a:b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2274838"/>
            <a:ext cx="4572000" cy="2308324"/>
          </a:xfrm>
          <a:prstGeom prst="rect">
            <a:avLst/>
          </a:prstGeom>
        </p:spPr>
        <p:txBody>
          <a:bodyPr>
            <a:spAutoFit/>
          </a:bodyPr>
          <a:lstStyle/>
          <a:p>
            <a:r>
              <a:rPr lang="en-US" dirty="0"/>
              <a:t>After understanding the entire marketing mix for the rural markets, let us now see some practical examples of how companies have entered the rural markets and have been highly successful by modifying one or more P’s of the marketing mix to target the rural market. A few of the successful companies are as follows: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TotalTime>
  <Words>416</Words>
  <Application>Microsoft Office PowerPoint</Application>
  <PresentationFormat>On-screen Show (4:3)</PresentationFormat>
  <Paragraphs>55</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Theme</vt:lpstr>
      <vt:lpstr>Satellite Distribution in Rural Area </vt:lpstr>
      <vt:lpstr>Slide 2</vt:lpstr>
      <vt:lpstr>Slide 3</vt:lpstr>
      <vt:lpstr>Slide 4</vt:lpstr>
      <vt:lpstr>Slide 5</vt:lpstr>
      <vt:lpstr>Slide 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Satellite Distribution in Rural Area </dc:title>
  <dc:creator>Ashutosh</dc:creator>
  <cp:lastModifiedBy>Ashutosh</cp:lastModifiedBy>
  <cp:revision>4</cp:revision>
  <dcterms:created xsi:type="dcterms:W3CDTF">2020-05-04T13:23:16Z</dcterms:created>
  <dcterms:modified xsi:type="dcterms:W3CDTF">2020-05-04T13:38:37Z</dcterms:modified>
</cp:coreProperties>
</file>