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AF26EE1-5659-494D-B72C-470B14ECD898}"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FE85D22-BA07-49FE-B13C-6155E278A5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E85D22-BA07-49FE-B13C-6155E278A5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E85D22-BA07-49FE-B13C-6155E278A5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E85D22-BA07-49FE-B13C-6155E278A57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E85D22-BA07-49FE-B13C-6155E278A57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E85D22-BA07-49FE-B13C-6155E278A57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FE85D22-BA07-49FE-B13C-6155E278A57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FE85D22-BA07-49FE-B13C-6155E278A57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AF26EE1-5659-494D-B72C-470B14ECD898}"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FE85D22-BA07-49FE-B13C-6155E278A5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AF26EE1-5659-494D-B72C-470B14ECD89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E85D22-BA07-49FE-B13C-6155E278A57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AF26EE1-5659-494D-B72C-470B14ECD898}"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FE85D22-BA07-49FE-B13C-6155E278A57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AF26EE1-5659-494D-B72C-470B14ECD898}"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FE85D22-BA07-49FE-B13C-6155E278A57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ilearnlot.com/forecasting-meaning-definition-elements-importance-and-techniques/57739/"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1447799"/>
          </a:xfrm>
        </p:spPr>
        <p:txBody>
          <a:bodyPr>
            <a:normAutofit fontScale="90000"/>
          </a:bodyPr>
          <a:lstStyle/>
          <a:p>
            <a:pPr algn="ctr"/>
            <a:r>
              <a:rPr lang="en-US" dirty="0" smtClean="0"/>
              <a:t>Importance of Sales Forecasting</a:t>
            </a:r>
            <a:endParaRPr lang="en-US" dirty="0"/>
          </a:p>
        </p:txBody>
      </p:sp>
      <p:sp>
        <p:nvSpPr>
          <p:cNvPr id="3" name="Subtitle 2"/>
          <p:cNvSpPr>
            <a:spLocks noGrp="1"/>
          </p:cNvSpPr>
          <p:nvPr>
            <p:ph type="subTitle" idx="1"/>
          </p:nvPr>
        </p:nvSpPr>
        <p:spPr>
          <a:xfrm>
            <a:off x="228600" y="2971800"/>
            <a:ext cx="7543800" cy="1905000"/>
          </a:xfrm>
        </p:spPr>
        <p:txBody>
          <a:bodyPr>
            <a:normAutofit/>
          </a:bodyPr>
          <a:lstStyle/>
          <a:p>
            <a:pPr algn="l"/>
            <a:r>
              <a:rPr lang="en-US" dirty="0" smtClean="0"/>
              <a:t>Prof(Dr)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382000" cy="5262979"/>
          </a:xfrm>
          <a:prstGeom prst="rect">
            <a:avLst/>
          </a:prstGeom>
        </p:spPr>
        <p:txBody>
          <a:bodyPr wrap="square">
            <a:spAutoFit/>
          </a:bodyPr>
          <a:lstStyle/>
          <a:p>
            <a:r>
              <a:rPr lang="en-US" sz="2400" b="1" dirty="0" smtClean="0"/>
              <a:t>3. Stabilize Inventory Management</a:t>
            </a:r>
          </a:p>
          <a:p>
            <a:endParaRPr lang="en-US" sz="2400" b="1" dirty="0" smtClean="0"/>
          </a:p>
          <a:p>
            <a:r>
              <a:rPr lang="en-US" sz="2400" dirty="0" smtClean="0"/>
              <a:t>In addition to manufacturing sufficient products, businesses also need to monitor and manage inventory proactively. Often enterprises fail to manage inventory efficiently due to lack of information regarding future demand for a product. </a:t>
            </a:r>
          </a:p>
          <a:p>
            <a:endParaRPr lang="en-US" sz="2400" dirty="0" smtClean="0"/>
          </a:p>
          <a:p>
            <a:r>
              <a:rPr lang="en-US" sz="2400" dirty="0" smtClean="0"/>
              <a:t>Inadequate inventory management further makes many businesses to have overstock and stock-out situations. Sales forecasting helps businesses to avoid overstock and stock-out situations by predicting demand for a product accurately and managing inventory proactively.</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82000" cy="5632311"/>
          </a:xfrm>
          <a:prstGeom prst="rect">
            <a:avLst/>
          </a:prstGeom>
        </p:spPr>
        <p:txBody>
          <a:bodyPr wrap="square">
            <a:spAutoFit/>
          </a:bodyPr>
          <a:lstStyle/>
          <a:p>
            <a:r>
              <a:rPr lang="en-US" sz="2400" b="1" dirty="0"/>
              <a:t>4. Streamline Supply Chain Management</a:t>
            </a:r>
          </a:p>
          <a:p>
            <a:r>
              <a:rPr lang="en-US" sz="2400" dirty="0"/>
              <a:t>Both online and local retailers must control all aspects of supply chain to process just-in-time orders and accelerate product delivery. </a:t>
            </a:r>
            <a:endParaRPr lang="en-US" sz="2400" dirty="0" smtClean="0"/>
          </a:p>
          <a:p>
            <a:endParaRPr lang="en-US" sz="2400" dirty="0" smtClean="0"/>
          </a:p>
          <a:p>
            <a:r>
              <a:rPr lang="en-US" sz="2400" dirty="0" smtClean="0"/>
              <a:t>The </a:t>
            </a:r>
            <a:r>
              <a:rPr lang="en-US" sz="2400" dirty="0"/>
              <a:t>businesses cannot control supply chain fully without predicting demand for a product and managing the production of the specific product in advance. </a:t>
            </a:r>
            <a:endParaRPr lang="en-US" sz="2400" dirty="0" smtClean="0"/>
          </a:p>
          <a:p>
            <a:endParaRPr lang="en-US" sz="2400" dirty="0" smtClean="0"/>
          </a:p>
          <a:p>
            <a:r>
              <a:rPr lang="en-US" sz="2400" dirty="0" smtClean="0"/>
              <a:t>The </a:t>
            </a:r>
            <a:r>
              <a:rPr lang="en-US" sz="2400" dirty="0"/>
              <a:t>sales forecasting methods help decision makers to estimate demand for a product accurately over a specific period of time. Hence, it becomes easier for businesses to manage and control all aspects of the supply chain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93866"/>
          </a:xfrm>
          <a:prstGeom prst="rect">
            <a:avLst/>
          </a:prstGeom>
        </p:spPr>
        <p:txBody>
          <a:bodyPr wrap="square">
            <a:spAutoFit/>
          </a:bodyPr>
          <a:lstStyle/>
          <a:p>
            <a:r>
              <a:rPr lang="en-US" sz="2800" b="1" dirty="0"/>
              <a:t>5. Simply Financial Planning</a:t>
            </a:r>
          </a:p>
          <a:p>
            <a:r>
              <a:rPr lang="en-US" sz="2800" dirty="0"/>
              <a:t>No entrepreneur can run and expand his business in the long run without funding working capital needs and maintaining a positive cash flow position. Often businesses find it difficult to balance cost and revenue due to a lack of accurate financial data. </a:t>
            </a:r>
            <a:endParaRPr lang="en-US" sz="2800" dirty="0" smtClean="0"/>
          </a:p>
          <a:p>
            <a:endParaRPr lang="en-US" sz="2800" dirty="0" smtClean="0"/>
          </a:p>
          <a:p>
            <a:r>
              <a:rPr lang="en-US" sz="2800" dirty="0" smtClean="0"/>
              <a:t>Sales </a:t>
            </a:r>
            <a:r>
              <a:rPr lang="en-US" sz="2800" dirty="0"/>
              <a:t>forecasting helps businesses to estimate cost and revenue accurately and early. The businesses can further leverage the financial data to boost marketing activities and drive sales during a specific period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740307"/>
          </a:xfrm>
          <a:prstGeom prst="rect">
            <a:avLst/>
          </a:prstGeom>
        </p:spPr>
        <p:txBody>
          <a:bodyPr wrap="square">
            <a:spAutoFit/>
          </a:bodyPr>
          <a:lstStyle/>
          <a:p>
            <a:r>
              <a:rPr lang="en-US" sz="2400" b="1" dirty="0" smtClean="0"/>
              <a:t>6. Leverage Real-Time Data</a:t>
            </a:r>
          </a:p>
          <a:p>
            <a:r>
              <a:rPr lang="en-US" sz="2400" dirty="0" smtClean="0"/>
              <a:t>The businesses nowadays collect real-time customer data from various sources.</a:t>
            </a:r>
          </a:p>
          <a:p>
            <a:endParaRPr lang="en-US" sz="2400" dirty="0" smtClean="0"/>
          </a:p>
          <a:p>
            <a:r>
              <a:rPr lang="en-US" sz="2400" dirty="0" smtClean="0"/>
              <a:t> The sales forecasting models help businesses to predict future demand for a product based on real-time customer data. Some models enable decision makers to estimate future sales based on information collected from sales representatives. </a:t>
            </a:r>
          </a:p>
          <a:p>
            <a:endParaRPr lang="en-US" sz="2400" dirty="0" smtClean="0"/>
          </a:p>
          <a:p>
            <a:r>
              <a:rPr lang="en-US" sz="2400" dirty="0" smtClean="0"/>
              <a:t>At the same time, the businesses can use specific techniques to forecast demand by initiating market tests and conducting surveys. There are even a number of sales forecasting solutions that help businesses to integrate the real-time customer data and sales forecasting models seamlessly.</a:t>
            </a:r>
          </a:p>
          <a:p>
            <a:r>
              <a:rPr lang="en-US" sz="2400" dirty="0" smtClean="0"/>
              <a:t/>
            </a:r>
            <a:br>
              <a:rPr lang="en-US" sz="2400" dirty="0" smtClean="0"/>
            </a:b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a:r>
              <a:rPr lang="en-US" sz="2400" b="1" dirty="0"/>
              <a:t>7. Eliminate Chances Of Panic Sales</a:t>
            </a:r>
          </a:p>
          <a:p>
            <a:pPr algn="just"/>
            <a:r>
              <a:rPr lang="en-US" sz="2400" dirty="0"/>
              <a:t>The choices and preferences of customers keep changing continuously. Sometimes the changes in customer preferences reduce the demand for specific products. In such scenarios, enterprises get rid of additional </a:t>
            </a:r>
            <a:r>
              <a:rPr lang="en-US" sz="2400" dirty="0" smtClean="0"/>
              <a:t>merchandise </a:t>
            </a:r>
            <a:r>
              <a:rPr lang="en-US" sz="2400" dirty="0"/>
              <a:t>through panic sales. </a:t>
            </a:r>
            <a:endParaRPr lang="en-US" sz="2400" dirty="0" smtClean="0"/>
          </a:p>
          <a:p>
            <a:pPr algn="just"/>
            <a:endParaRPr lang="en-US" sz="2400" dirty="0" smtClean="0"/>
          </a:p>
          <a:p>
            <a:pPr algn="just"/>
            <a:r>
              <a:rPr lang="en-US" sz="2400" dirty="0" smtClean="0"/>
              <a:t>The </a:t>
            </a:r>
            <a:r>
              <a:rPr lang="en-US" sz="2400" dirty="0"/>
              <a:t>panic sales always bring down the prices of products and make businesses incur huge losses. Sales forecasting helps businesses to prevent panic sales by manufacturing products according to future customer demand. Also, businesses can boost sales by planning promotional activities and scheduling mega sales according to the current demand for the products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229600" cy="4893647"/>
          </a:xfrm>
          <a:prstGeom prst="rect">
            <a:avLst/>
          </a:prstGeom>
        </p:spPr>
        <p:txBody>
          <a:bodyPr wrap="square">
            <a:spAutoFit/>
          </a:bodyPr>
          <a:lstStyle/>
          <a:p>
            <a:pPr algn="just" fontAlgn="base"/>
            <a:r>
              <a:rPr lang="en-US" sz="2400" dirty="0"/>
              <a:t>Supply and demand for the products can easily be adjusted, by overcoming temporary demand, in the light of the anticipated estimate; and regular supply is facilitated</a:t>
            </a:r>
            <a:r>
              <a:rPr lang="en-US" sz="2400" dirty="0" smtClean="0"/>
              <a:t>.</a:t>
            </a:r>
          </a:p>
          <a:p>
            <a:pPr algn="just" fontAlgn="base"/>
            <a:endParaRPr lang="en-US" sz="2400" dirty="0" smtClean="0"/>
          </a:p>
          <a:p>
            <a:pPr algn="just" fontAlgn="base"/>
            <a:endParaRPr lang="en-US" sz="2400" dirty="0"/>
          </a:p>
          <a:p>
            <a:pPr algn="just" fontAlgn="base"/>
            <a:r>
              <a:rPr lang="en-US" sz="2400" dirty="0"/>
              <a:t>A good inventory control is advantageously benefited by avoiding the weakness of </a:t>
            </a:r>
            <a:r>
              <a:rPr lang="en-US" sz="2400" dirty="0" err="1"/>
              <a:t>understocking</a:t>
            </a:r>
            <a:r>
              <a:rPr lang="en-US" sz="2400" dirty="0"/>
              <a:t> and overstocking</a:t>
            </a:r>
            <a:r>
              <a:rPr lang="en-US" sz="2400" dirty="0" smtClean="0"/>
              <a:t>.</a:t>
            </a:r>
          </a:p>
          <a:p>
            <a:pPr algn="just" fontAlgn="base"/>
            <a:endParaRPr lang="en-US" sz="2400" dirty="0" smtClean="0"/>
          </a:p>
          <a:p>
            <a:pPr algn="just" fontAlgn="base"/>
            <a:endParaRPr lang="en-US" sz="2400" dirty="0"/>
          </a:p>
          <a:p>
            <a:pPr algn="just" fontAlgn="base"/>
            <a:r>
              <a:rPr lang="en-US" sz="2400" dirty="0"/>
              <a:t>Allocation and reallocation of sales territories are facilitated.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82000" cy="5632311"/>
          </a:xfrm>
          <a:prstGeom prst="rect">
            <a:avLst/>
          </a:prstGeom>
        </p:spPr>
        <p:txBody>
          <a:bodyPr wrap="square">
            <a:spAutoFit/>
          </a:bodyPr>
          <a:lstStyle/>
          <a:p>
            <a:pPr fontAlgn="base"/>
            <a:r>
              <a:rPr lang="en-US" sz="2400" dirty="0"/>
              <a:t>It is a forward planner as all other requirements of raw materials, labor, plant layout, financial needs, warehousing, transport facility etc., depend in accordance with the sales volume expected in advance</a:t>
            </a:r>
            <a:r>
              <a:rPr lang="en-US" sz="2400" dirty="0" smtClean="0"/>
              <a:t>.</a:t>
            </a:r>
          </a:p>
          <a:p>
            <a:pPr fontAlgn="base"/>
            <a:endParaRPr lang="en-US" sz="2400" dirty="0"/>
          </a:p>
          <a:p>
            <a:pPr fontAlgn="base"/>
            <a:r>
              <a:rPr lang="en-US" sz="2400" dirty="0"/>
              <a:t>Sales opportunities are searched out on the basis of forecast; mid thus discovery of selling success is made</a:t>
            </a:r>
            <a:r>
              <a:rPr lang="en-US" sz="2400" dirty="0" smtClean="0"/>
              <a:t>.</a:t>
            </a:r>
          </a:p>
          <a:p>
            <a:pPr fontAlgn="base"/>
            <a:endParaRPr lang="en-US" sz="2400" dirty="0"/>
          </a:p>
          <a:p>
            <a:pPr fontAlgn="base"/>
            <a:r>
              <a:rPr lang="en-US" sz="2400" dirty="0"/>
              <a:t>It is a gear, by which all other activities are controlled as a basis of forecasting</a:t>
            </a:r>
            <a:r>
              <a:rPr lang="en-US" sz="2400" dirty="0" smtClean="0"/>
              <a:t>.</a:t>
            </a:r>
          </a:p>
          <a:p>
            <a:pPr fontAlgn="base"/>
            <a:endParaRPr lang="en-US" sz="2400" dirty="0"/>
          </a:p>
          <a:p>
            <a:pPr fontAlgn="base"/>
            <a:r>
              <a:rPr lang="en-US" sz="2400" dirty="0"/>
              <a:t>Advertisement programmes are beneficially adjusted with full advantage to the firm.</a:t>
            </a:r>
          </a:p>
          <a:p>
            <a:pPr fontAlgn="base"/>
            <a:r>
              <a:rPr lang="en-US" sz="2400" dirty="0"/>
              <a:t>It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016758"/>
          </a:xfrm>
          <a:prstGeom prst="rect">
            <a:avLst/>
          </a:prstGeom>
        </p:spPr>
        <p:txBody>
          <a:bodyPr wrap="square">
            <a:spAutoFit/>
          </a:bodyPr>
          <a:lstStyle/>
          <a:p>
            <a:pPr fontAlgn="base"/>
            <a:r>
              <a:rPr lang="en-US" sz="2000" dirty="0" smtClean="0"/>
              <a:t>Sales forecast enables all the departments of the business to work together in proper coordination and cooperation.</a:t>
            </a:r>
          </a:p>
          <a:p>
            <a:pPr fontAlgn="base"/>
            <a:endParaRPr lang="en-US" sz="2000" dirty="0" smtClean="0"/>
          </a:p>
          <a:p>
            <a:pPr fontAlgn="base"/>
            <a:endParaRPr lang="en-US" sz="2000" dirty="0" smtClean="0"/>
          </a:p>
          <a:p>
            <a:pPr fontAlgn="base"/>
            <a:r>
              <a:rPr lang="en-US" sz="2000" dirty="0" smtClean="0"/>
              <a:t>Sales forecast helps in product mix decisions as well. It enables the business to decide whether to add a new product to its product line or to drop an unsuccessful one.</a:t>
            </a:r>
          </a:p>
          <a:p>
            <a:pPr fontAlgn="base"/>
            <a:endParaRPr lang="en-US" sz="2000" dirty="0" smtClean="0"/>
          </a:p>
          <a:p>
            <a:pPr fontAlgn="base"/>
            <a:endParaRPr lang="en-US" sz="2000" dirty="0" smtClean="0"/>
          </a:p>
          <a:p>
            <a:pPr fontAlgn="base"/>
            <a:r>
              <a:rPr lang="en-US" sz="2000" dirty="0" smtClean="0"/>
              <a:t>The sales forecast is a commitment on the part of the sales department and it must be achieved during the given period, and.</a:t>
            </a:r>
          </a:p>
          <a:p>
            <a:pPr fontAlgn="base"/>
            <a:endParaRPr lang="en-US" sz="2000" dirty="0" smtClean="0"/>
          </a:p>
          <a:p>
            <a:pPr fontAlgn="base"/>
            <a:endParaRPr lang="en-US" sz="2000" dirty="0" smtClean="0"/>
          </a:p>
          <a:p>
            <a:pPr fontAlgn="base"/>
            <a:r>
              <a:rPr lang="en-US" sz="2000" dirty="0" smtClean="0"/>
              <a:t>It helps in guiding marketing, production and other business activities for achieving these targets.</a:t>
            </a:r>
          </a:p>
          <a:p>
            <a:pPr fontAlgn="base"/>
            <a:endParaRPr lang="en-US" sz="2000" dirty="0">
              <a:hlinkClick r:id="rId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457200"/>
            <a:ext cx="8305800" cy="5262979"/>
          </a:xfrm>
          <a:prstGeom prst="rect">
            <a:avLst/>
          </a:prstGeom>
        </p:spPr>
        <p:txBody>
          <a:bodyPr wrap="square">
            <a:spAutoFit/>
          </a:bodyPr>
          <a:lstStyle/>
          <a:p>
            <a:r>
              <a:rPr lang="en-US" sz="2800" dirty="0"/>
              <a:t>Sales forecasting is a key element in conducting your business. </a:t>
            </a:r>
            <a:endParaRPr lang="en-US" sz="2800" dirty="0" smtClean="0"/>
          </a:p>
          <a:p>
            <a:endParaRPr lang="en-US" sz="2800" dirty="0" smtClean="0"/>
          </a:p>
          <a:p>
            <a:r>
              <a:rPr lang="en-US" sz="2800" dirty="0" smtClean="0"/>
              <a:t>The </a:t>
            </a:r>
            <a:r>
              <a:rPr lang="en-US" sz="2800" dirty="0"/>
              <a:t>realism that good forecasting provides can help you develop and improve your strategic plans by increasing your knowledge of the marketplace. </a:t>
            </a:r>
            <a:endParaRPr lang="en-US" sz="2800" dirty="0" smtClean="0"/>
          </a:p>
          <a:p>
            <a:endParaRPr lang="en-US" sz="2800" dirty="0" smtClean="0"/>
          </a:p>
          <a:p>
            <a:endParaRPr lang="en-US" sz="2800" dirty="0" smtClean="0"/>
          </a:p>
          <a:p>
            <a:r>
              <a:rPr lang="en-US" sz="2800" dirty="0" smtClean="0"/>
              <a:t>The </a:t>
            </a:r>
            <a:r>
              <a:rPr lang="en-US" sz="2800" dirty="0"/>
              <a:t>forecast that your sales force provides is the source of information that allows you to manage virtually all aspects of your business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2400" dirty="0" smtClean="0"/>
              <a:t>Sales Planning</a:t>
            </a:r>
          </a:p>
          <a:p>
            <a:r>
              <a:rPr lang="en-US" sz="2400" dirty="0" smtClean="0"/>
              <a:t>When your sales reps make their forecasts, they are also planning their future activities, providing each of them with a business plan for managing their territory. Assuming that each of them has a quota to fill, forecasting is the tool that helps them identify the customers to meet their objectives.</a:t>
            </a:r>
          </a:p>
          <a:p>
            <a:endParaRPr lang="en-US" sz="2400" dirty="0" smtClean="0"/>
          </a:p>
          <a:p>
            <a:endParaRPr lang="en-US" sz="2400" dirty="0" smtClean="0"/>
          </a:p>
          <a:p>
            <a:r>
              <a:rPr lang="en-US" sz="2400" dirty="0" smtClean="0"/>
              <a:t>Demand Forecasting</a:t>
            </a:r>
          </a:p>
          <a:p>
            <a:r>
              <a:rPr lang="en-US" sz="2400" dirty="0" smtClean="0"/>
              <a:t>The sales forecast is your best tool to get a good estimate of the demand for the products you sell. Your sales team is the front line for your business and best positioned to gather information about anticipated demand.</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4708981"/>
          </a:xfrm>
          <a:prstGeom prst="rect">
            <a:avLst/>
          </a:prstGeom>
        </p:spPr>
        <p:txBody>
          <a:bodyPr wrap="square">
            <a:spAutoFit/>
          </a:bodyPr>
          <a:lstStyle/>
          <a:p>
            <a:r>
              <a:rPr lang="en-US" sz="2000" dirty="0" smtClean="0"/>
              <a:t>Higher OTIF Delivery</a:t>
            </a:r>
          </a:p>
          <a:p>
            <a:endParaRPr lang="en-US" sz="2000" dirty="0" smtClean="0"/>
          </a:p>
          <a:p>
            <a:r>
              <a:rPr lang="en-US" sz="2000" dirty="0" smtClean="0"/>
              <a:t>With accurate sales forecasting, you can achieve a higher rate of on time in full, or OTIF, delivery. The information from sales forecasts guarantees that sufficient product will be manufactured or ordered to service customers on a timely basis, resulting in happier customers and fewer complaints.</a:t>
            </a:r>
          </a:p>
          <a:p>
            <a:endParaRPr lang="en-US" sz="2000" dirty="0" smtClean="0"/>
          </a:p>
          <a:p>
            <a:r>
              <a:rPr lang="en-US" sz="2000" dirty="0" smtClean="0"/>
              <a:t>Inventory Controls</a:t>
            </a:r>
          </a:p>
          <a:p>
            <a:endParaRPr lang="en-US" sz="2000" dirty="0" smtClean="0"/>
          </a:p>
          <a:p>
            <a:endParaRPr lang="en-US" sz="2000" dirty="0" smtClean="0"/>
          </a:p>
          <a:p>
            <a:r>
              <a:rPr lang="en-US" sz="2000" dirty="0" smtClean="0"/>
              <a:t>The more accurate the sales forecast, the better prepared your company will be to manage its inventory, avoiding both overstock and stock-out situations. Stable inventory also means better management of your production</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32311"/>
          </a:xfrm>
          <a:prstGeom prst="rect">
            <a:avLst/>
          </a:prstGeom>
        </p:spPr>
        <p:txBody>
          <a:bodyPr wrap="square">
            <a:spAutoFit/>
          </a:bodyPr>
          <a:lstStyle/>
          <a:p>
            <a:r>
              <a:rPr lang="en-US" sz="2400" dirty="0"/>
              <a:t>Supply Chain </a:t>
            </a:r>
            <a:r>
              <a:rPr lang="en-US" sz="2400" dirty="0" smtClean="0"/>
              <a:t>Management</a:t>
            </a:r>
          </a:p>
          <a:p>
            <a:endParaRPr lang="en-US" sz="2400" dirty="0"/>
          </a:p>
          <a:p>
            <a:r>
              <a:rPr lang="en-US" sz="2400" dirty="0"/>
              <a:t>When you can predict demand and manage production more efficiently, you also have better control over your supply chain. This affords you the opportunities to manage resources and take full advantage of just-it-time ordering</a:t>
            </a:r>
            <a:r>
              <a:rPr lang="en-US" sz="2400" dirty="0" smtClean="0"/>
              <a:t>.</a:t>
            </a:r>
          </a:p>
          <a:p>
            <a:endParaRPr lang="en-US" sz="2400" dirty="0"/>
          </a:p>
          <a:p>
            <a:r>
              <a:rPr lang="en-US" sz="2400" dirty="0"/>
              <a:t>Financial </a:t>
            </a:r>
            <a:r>
              <a:rPr lang="en-US" sz="2400" dirty="0" smtClean="0"/>
              <a:t>Planning</a:t>
            </a:r>
          </a:p>
          <a:p>
            <a:endParaRPr lang="en-US" sz="2400" dirty="0"/>
          </a:p>
          <a:p>
            <a:r>
              <a:rPr lang="en-US" sz="2400" dirty="0"/>
              <a:t>Anticipating sales gives you the information you need to predict revenue and profit. Having good forecasting information at your disposal also gives you the ability to explore possibilities to increase both revenue and net income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262979"/>
          </a:xfrm>
          <a:prstGeom prst="rect">
            <a:avLst/>
          </a:prstGeom>
        </p:spPr>
        <p:txBody>
          <a:bodyPr wrap="square">
            <a:spAutoFit/>
          </a:bodyPr>
          <a:lstStyle/>
          <a:p>
            <a:r>
              <a:rPr lang="en-US" sz="2400" dirty="0"/>
              <a:t>Internal </a:t>
            </a:r>
            <a:r>
              <a:rPr lang="en-US" sz="2400" dirty="0" smtClean="0"/>
              <a:t>Controls</a:t>
            </a:r>
          </a:p>
          <a:p>
            <a:endParaRPr lang="en-US" sz="2400" dirty="0"/>
          </a:p>
          <a:p>
            <a:r>
              <a:rPr lang="en-US" sz="2400" dirty="0"/>
              <a:t>Having a gasp on the projected production rates for your business makes it possible for you to have better control of your internal operations. By anticipating future sales you can make decisions about hiring – permanent or temporary – marketing and expansion</a:t>
            </a:r>
            <a:r>
              <a:rPr lang="en-US" sz="2400" dirty="0" smtClean="0"/>
              <a:t>.</a:t>
            </a:r>
          </a:p>
          <a:p>
            <a:endParaRPr lang="en-US" sz="2400" dirty="0"/>
          </a:p>
          <a:p>
            <a:r>
              <a:rPr lang="en-US" sz="2400" dirty="0"/>
              <a:t>Continuous </a:t>
            </a:r>
            <a:r>
              <a:rPr lang="en-US" sz="2400" dirty="0" smtClean="0"/>
              <a:t>Improvement</a:t>
            </a:r>
          </a:p>
          <a:p>
            <a:endParaRPr lang="en-US" sz="2400" dirty="0"/>
          </a:p>
          <a:p>
            <a:r>
              <a:rPr lang="en-US" sz="2400" dirty="0"/>
              <a:t>Continuous improvement is a goal of many if not most businesses. By forecasting sales and continually revising the process to improve the accuracy, you can improve all aspects of your business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262979"/>
          </a:xfrm>
          <a:prstGeom prst="rect">
            <a:avLst/>
          </a:prstGeom>
        </p:spPr>
        <p:txBody>
          <a:bodyPr wrap="square">
            <a:spAutoFit/>
          </a:bodyPr>
          <a:lstStyle/>
          <a:p>
            <a:r>
              <a:rPr lang="en-US" sz="2400" dirty="0" smtClean="0"/>
              <a:t>Price Stability</a:t>
            </a:r>
          </a:p>
          <a:p>
            <a:endParaRPr lang="en-US" sz="2400" dirty="0" smtClean="0"/>
          </a:p>
          <a:p>
            <a:r>
              <a:rPr lang="en-US" sz="2400" dirty="0" smtClean="0"/>
              <a:t>With solid forecasting, the good levels of inventories that you maintain will prevent the need for panic sales to rid your business of excess merchandise. Sales may be managed on a thoughtful planned basis.</a:t>
            </a:r>
          </a:p>
          <a:p>
            <a:endParaRPr lang="en-US" sz="2400" dirty="0" smtClean="0"/>
          </a:p>
          <a:p>
            <a:r>
              <a:rPr lang="en-US" sz="2400" dirty="0" smtClean="0"/>
              <a:t>Marketing</a:t>
            </a:r>
          </a:p>
          <a:p>
            <a:endParaRPr lang="en-US" sz="2400" dirty="0" smtClean="0"/>
          </a:p>
          <a:p>
            <a:r>
              <a:rPr lang="en-US" sz="2400" dirty="0" smtClean="0"/>
              <a:t>Sales forecasting gives marketing an advanced look at future sales and offers the opportunity to schedule promotions if it appears sales will be weak. In extreme cases, sales forecasts may lead to discontinuing slow-moving products</a:t>
            </a: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370975"/>
          </a:xfrm>
          <a:prstGeom prst="rect">
            <a:avLst/>
          </a:prstGeom>
        </p:spPr>
        <p:txBody>
          <a:bodyPr wrap="square">
            <a:spAutoFit/>
          </a:bodyPr>
          <a:lstStyle/>
          <a:p>
            <a:pPr marL="342900" indent="-342900">
              <a:buAutoNum type="arabicPeriod"/>
            </a:pPr>
            <a:r>
              <a:rPr lang="en-US" sz="2400" b="1" dirty="0" smtClean="0"/>
              <a:t>Help </a:t>
            </a:r>
            <a:r>
              <a:rPr lang="en-US" sz="2400" b="1" dirty="0"/>
              <a:t>Sales Representatives To Meet Their </a:t>
            </a:r>
            <a:r>
              <a:rPr lang="en-US" sz="2400" b="1" dirty="0" smtClean="0"/>
              <a:t>Targets</a:t>
            </a:r>
          </a:p>
          <a:p>
            <a:pPr marL="342900" indent="-342900"/>
            <a:endParaRPr lang="en-US" sz="2400" b="1" dirty="0"/>
          </a:p>
          <a:p>
            <a:r>
              <a:rPr lang="en-US" sz="2400" dirty="0"/>
              <a:t>To boost sales and revenue, the enterprises must help and motivate sales representatives to accomplish their objectives or targets. The businesses can make it easier for the sales professional to plan and carry out sales activities by defining his quota or target early and ambiguously</a:t>
            </a:r>
            <a:r>
              <a:rPr lang="en-US" sz="2400" dirty="0" smtClean="0"/>
              <a:t>.</a:t>
            </a:r>
          </a:p>
          <a:p>
            <a:endParaRPr lang="en-US" sz="2400" dirty="0" smtClean="0"/>
          </a:p>
          <a:p>
            <a:endParaRPr lang="en-US" sz="2400" dirty="0" smtClean="0"/>
          </a:p>
          <a:p>
            <a:r>
              <a:rPr lang="en-US" sz="2400" dirty="0" smtClean="0"/>
              <a:t> </a:t>
            </a:r>
            <a:r>
              <a:rPr lang="en-US" sz="2400" dirty="0"/>
              <a:t>Sales forecasting help businesses to estimate demand for a product and create a business plan for individual sales representatives. There are even a number of sales forecasting methods that help businesses to harness the information provided by sales representatives.</a:t>
            </a:r>
          </a:p>
          <a:p>
            <a:r>
              <a:rPr lang="en-US" sz="2400" dirty="0" smtClean="0"/>
              <a:t/>
            </a:r>
            <a:br>
              <a:rPr lang="en-US" sz="2400" dirty="0" smtClean="0"/>
            </a:b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153400" cy="4893647"/>
          </a:xfrm>
          <a:prstGeom prst="rect">
            <a:avLst/>
          </a:prstGeom>
        </p:spPr>
        <p:txBody>
          <a:bodyPr wrap="square">
            <a:spAutoFit/>
          </a:bodyPr>
          <a:lstStyle/>
          <a:p>
            <a:pPr algn="just"/>
            <a:r>
              <a:rPr lang="en-US" sz="2400" b="1" dirty="0"/>
              <a:t>2. Improve And Speed Up Product Delivery</a:t>
            </a:r>
          </a:p>
          <a:p>
            <a:pPr algn="just"/>
            <a:r>
              <a:rPr lang="en-US" sz="2400" dirty="0"/>
              <a:t>While comparing products or brands, customers check the amount of time required by the business to deliver the product. No business can speed up product delivery without manufacturing sufficient products. </a:t>
            </a:r>
            <a:endParaRPr lang="en-US" sz="2400" dirty="0" smtClean="0"/>
          </a:p>
          <a:p>
            <a:pPr algn="just"/>
            <a:endParaRPr lang="en-US" sz="2400" dirty="0" smtClean="0"/>
          </a:p>
          <a:p>
            <a:pPr algn="just"/>
            <a:r>
              <a:rPr lang="en-US" sz="2400" dirty="0" smtClean="0"/>
              <a:t>Sales </a:t>
            </a:r>
            <a:r>
              <a:rPr lang="en-US" sz="2400" dirty="0"/>
              <a:t>forecasting helps businesses to manufacture sufficient products by estimating customer demand in advance. Hence, businesses must make sales forecasting to improve customer experience and reduce complaints. Also, they can drive sales by processing just-in-time orders efficiently.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TotalTime>
  <Words>1362</Words>
  <Application>Microsoft Office PowerPoint</Application>
  <PresentationFormat>On-screen Show (4:3)</PresentationFormat>
  <Paragraphs>114</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Concourse</vt:lpstr>
      <vt:lpstr>Importance of Sales Forecasting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Sales Forecasting</dc:title>
  <dc:creator>Ashutosh</dc:creator>
  <cp:lastModifiedBy>Ashutosh</cp:lastModifiedBy>
  <cp:revision>5</cp:revision>
  <dcterms:created xsi:type="dcterms:W3CDTF">2020-04-20T05:15:28Z</dcterms:created>
  <dcterms:modified xsi:type="dcterms:W3CDTF">2020-04-21T12:26:47Z</dcterms:modified>
</cp:coreProperties>
</file>