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A4FBDD3-179D-4E4B-8380-D84EE43072FD}" type="datetimeFigureOut">
              <a:rPr lang="en-US" smtClean="0"/>
              <a:pPr/>
              <a:t>4/18/2020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54650C3-5CD7-4A78-8BBF-08B23D3609E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4650C3-5CD7-4A78-8BBF-08B23D3609E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4650C3-5CD7-4A78-8BBF-08B23D3609E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4650C3-5CD7-4A78-8BBF-08B23D3609E1}"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4650C3-5CD7-4A78-8BBF-08B23D3609E1}"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54650C3-5CD7-4A78-8BBF-08B23D3609E1}"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54650C3-5CD7-4A78-8BBF-08B23D3609E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54650C3-5CD7-4A78-8BBF-08B23D3609E1}"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A4FBDD3-179D-4E4B-8380-D84EE43072FD}" type="datetimeFigureOut">
              <a:rPr lang="en-US" smtClean="0"/>
              <a:pPr/>
              <a:t>4/18/2020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54650C3-5CD7-4A78-8BBF-08B23D3609E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A4FBDD3-179D-4E4B-8380-D84EE43072FD}"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54650C3-5CD7-4A78-8BBF-08B23D3609E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A4FBDD3-179D-4E4B-8380-D84EE43072FD}" type="datetimeFigureOut">
              <a:rPr lang="en-US" smtClean="0"/>
              <a:pPr/>
              <a:t>4/18/2020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54650C3-5CD7-4A78-8BBF-08B23D3609E1}"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A4FBDD3-179D-4E4B-8380-D84EE43072FD}" type="datetimeFigureOut">
              <a:rPr lang="en-US" smtClean="0"/>
              <a:pPr/>
              <a:t>4/18/2020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54650C3-5CD7-4A78-8BBF-08B23D3609E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ccountlearning.com/forecast-demand-new-product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accountlearning.com/remunerating-salesmen-conditions-method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accountlearning.com/primary-secondary-functions-advertisin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accountlearning.com/primary-secondary-functions-advertising/"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accountlearning.com/advertising-meaning-definition-objectives-kind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accountlearning.com/sub-cultural-division-and-consumption-pattern-of-consumers-in-india/"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accountlearning.com/how-to-measure-the-effectiveness-of-advertisin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accountlearning.com/selection-of-trademark-or-brand-name-things-to-avoid/"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3067050"/>
          </a:xfrm>
        </p:spPr>
        <p:txBody>
          <a:bodyPr>
            <a:normAutofit/>
          </a:bodyPr>
          <a:lstStyle/>
          <a:p>
            <a:r>
              <a:rPr lang="en-US" b="1" dirty="0"/>
              <a:t>Primary and Secondary Functions of Advertising</a:t>
            </a:r>
            <a:br>
              <a:rPr lang="en-US" b="1" dirty="0"/>
            </a:br>
            <a:endParaRPr lang="en-US" dirty="0"/>
          </a:p>
        </p:txBody>
      </p:sp>
      <p:sp>
        <p:nvSpPr>
          <p:cNvPr id="3" name="Subtitle 2"/>
          <p:cNvSpPr>
            <a:spLocks noGrp="1"/>
          </p:cNvSpPr>
          <p:nvPr>
            <p:ph type="subTitle" idx="1"/>
          </p:nvPr>
        </p:nvSpPr>
        <p:spPr>
          <a:xfrm>
            <a:off x="304800" y="2971800"/>
            <a:ext cx="7467600" cy="1905000"/>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262979"/>
          </a:xfrm>
          <a:prstGeom prst="rect">
            <a:avLst/>
          </a:prstGeom>
        </p:spPr>
        <p:txBody>
          <a:bodyPr wrap="square">
            <a:spAutoFit/>
          </a:bodyPr>
          <a:lstStyle/>
          <a:p>
            <a:pPr fontAlgn="base"/>
            <a:r>
              <a:rPr lang="en-US" sz="2800" b="1" dirty="0"/>
              <a:t>8. Advertising creates demand</a:t>
            </a:r>
          </a:p>
          <a:p>
            <a:pPr fontAlgn="base"/>
            <a:r>
              <a:rPr lang="en-US" sz="2800" dirty="0"/>
              <a:t>Competitive advertising of two or more manufacturers in the same field expands market and creates more business for them. It creates </a:t>
            </a:r>
            <a:r>
              <a:rPr lang="en-US" sz="2800" u="sng" dirty="0">
                <a:hlinkClick r:id="rId2"/>
              </a:rPr>
              <a:t>demand for the product</a:t>
            </a:r>
            <a:r>
              <a:rPr lang="en-US" sz="2800" dirty="0"/>
              <a:t> and not merely for a particular brand. </a:t>
            </a:r>
            <a:endParaRPr lang="en-US" sz="2800" dirty="0" smtClean="0"/>
          </a:p>
          <a:p>
            <a:pPr fontAlgn="base"/>
            <a:endParaRPr lang="en-US" sz="2800" dirty="0" smtClean="0"/>
          </a:p>
          <a:p>
            <a:pPr fontAlgn="base"/>
            <a:r>
              <a:rPr lang="en-US" sz="2800" dirty="0" smtClean="0"/>
              <a:t>For </a:t>
            </a:r>
            <a:r>
              <a:rPr lang="en-US" sz="2800" dirty="0"/>
              <a:t>example, a lap-top computer is widely recommended and vigorously suggested through advertisements, highlighting its advantages. It ultimately results in more such computers being sold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693866"/>
          </a:xfrm>
          <a:prstGeom prst="rect">
            <a:avLst/>
          </a:prstGeom>
        </p:spPr>
        <p:txBody>
          <a:bodyPr wrap="square">
            <a:spAutoFit/>
          </a:bodyPr>
          <a:lstStyle/>
          <a:p>
            <a:pPr fontAlgn="base"/>
            <a:r>
              <a:rPr lang="en-US" sz="2800" b="1" dirty="0"/>
              <a:t>9. Advertisements raises standard of living</a:t>
            </a:r>
          </a:p>
          <a:p>
            <a:pPr fontAlgn="base"/>
            <a:r>
              <a:rPr lang="en-US" sz="2800" dirty="0"/>
              <a:t>Advertising also deserves credit in raising the standard of living of the consumers by persuading them to use newer and better products at competitive rates. It is partly because of advertising, it has become possible that goods that are enjoyed by rich people once, are being enjoyed by common man now. For example — Television, which had been only a dream for a common man a few decades earlier, has now become very popular among all sections of society, which is, mainly due to advertising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1" y="533400"/>
            <a:ext cx="8534400" cy="4524315"/>
          </a:xfrm>
          <a:prstGeom prst="rect">
            <a:avLst/>
          </a:prstGeom>
        </p:spPr>
        <p:txBody>
          <a:bodyPr wrap="square">
            <a:spAutoFit/>
          </a:bodyPr>
          <a:lstStyle/>
          <a:p>
            <a:pPr algn="ctr" fontAlgn="base"/>
            <a:r>
              <a:rPr lang="en-US" sz="7200" b="1" dirty="0"/>
              <a:t>Important Secondary Functions of Advertising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fontAlgn="base"/>
            <a:r>
              <a:rPr lang="en-US" sz="2400" b="1" dirty="0"/>
              <a:t>1. Advertising lend moral support to salesmen</a:t>
            </a:r>
          </a:p>
          <a:p>
            <a:pPr fontAlgn="base"/>
            <a:r>
              <a:rPr lang="en-US" sz="2400" dirty="0"/>
              <a:t>Advertising helps salesmen a lot. Occasionally, a salesman feels in-secured and lacks confidence in himself, in his company’s products and  in the firm he represents. On such occasions, advertisement supplies the necessary information to supplement his presentation and boosts his morale. It makes it easier for him to sell advertised goods, for part of the selling has already been done for him</a:t>
            </a:r>
            <a:r>
              <a:rPr lang="en-US" sz="2400" dirty="0" smtClean="0"/>
              <a:t>.</a:t>
            </a:r>
          </a:p>
          <a:p>
            <a:pPr fontAlgn="base"/>
            <a:endParaRPr lang="en-US" sz="2400" dirty="0" smtClean="0"/>
          </a:p>
          <a:p>
            <a:pPr fontAlgn="base"/>
            <a:endParaRPr lang="en-US" sz="2400" dirty="0"/>
          </a:p>
          <a:p>
            <a:pPr fontAlgn="base"/>
            <a:r>
              <a:rPr lang="en-US" sz="2400" dirty="0"/>
              <a:t>Advertisements will increase </a:t>
            </a:r>
            <a:r>
              <a:rPr lang="en-US" sz="2400" u="sng" dirty="0">
                <a:hlinkClick r:id="rId2"/>
              </a:rPr>
              <a:t>salesmen remuneration</a:t>
            </a:r>
            <a:r>
              <a:rPr lang="en-US" sz="2400" dirty="0"/>
              <a:t> because increased sales volume will earn them a good name and increase their remuneration / incentive, etc.</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82000" cy="5940088"/>
          </a:xfrm>
          <a:prstGeom prst="rect">
            <a:avLst/>
          </a:prstGeom>
        </p:spPr>
        <p:txBody>
          <a:bodyPr wrap="square">
            <a:spAutoFit/>
          </a:bodyPr>
          <a:lstStyle/>
          <a:p>
            <a:pPr fontAlgn="base"/>
            <a:endParaRPr lang="en-US" sz="2000" b="1" dirty="0" smtClean="0"/>
          </a:p>
          <a:p>
            <a:pPr fontAlgn="base"/>
            <a:endParaRPr lang="en-US" sz="2000" b="1" dirty="0" smtClean="0"/>
          </a:p>
          <a:p>
            <a:pPr fontAlgn="base"/>
            <a:r>
              <a:rPr lang="en-US" sz="2000" b="1" dirty="0" smtClean="0"/>
              <a:t>2</a:t>
            </a:r>
            <a:r>
              <a:rPr lang="en-US" sz="2000" b="1" dirty="0"/>
              <a:t>. Advertisements furnishes correct information</a:t>
            </a:r>
          </a:p>
          <a:p>
            <a:pPr fontAlgn="base"/>
            <a:r>
              <a:rPr lang="en-US" sz="2000" dirty="0"/>
              <a:t>Advertisements provide the correct information about the product, producer, </a:t>
            </a:r>
            <a:r>
              <a:rPr lang="en-US" sz="2000" dirty="0" err="1"/>
              <a:t>stockists</a:t>
            </a:r>
            <a:r>
              <a:rPr lang="en-US" sz="2000" dirty="0"/>
              <a:t> and salesmen. Salesmen and dealers are benefited by the use of information given in the advertisement. Many times, such information serves as a check on erroneous and extravagant claims</a:t>
            </a:r>
            <a:r>
              <a:rPr lang="en-US" sz="2000" dirty="0" smtClean="0"/>
              <a:t>.</a:t>
            </a:r>
          </a:p>
          <a:p>
            <a:pPr fontAlgn="base"/>
            <a:endParaRPr lang="en-US" sz="2000" dirty="0" smtClean="0"/>
          </a:p>
          <a:p>
            <a:pPr fontAlgn="base"/>
            <a:endParaRPr lang="en-US" sz="2000" dirty="0"/>
          </a:p>
          <a:p>
            <a:pPr fontAlgn="base"/>
            <a:r>
              <a:rPr lang="en-US" sz="2000" b="1" dirty="0"/>
              <a:t>3. Advertising ensures Product improvement</a:t>
            </a:r>
          </a:p>
          <a:p>
            <a:pPr fontAlgn="base"/>
            <a:r>
              <a:rPr lang="en-US" sz="2000" dirty="0"/>
              <a:t>Advertisements create a feeling among the executives and the administrative staff that they are responsible to the public in a peculiar way. In many ways, they become more enthusiastic when they see advertisements of their own company. They are likely to strive to improve the product further in all aspects, and give public more value for their money.</a:t>
            </a:r>
          </a:p>
          <a:p>
            <a:r>
              <a:rPr lang="en-US" sz="2000" dirty="0" smtClean="0"/>
              <a:t/>
            </a:r>
            <a:br>
              <a:rPr lang="en-US" sz="2000" dirty="0" smtClean="0"/>
            </a:br>
            <a:endParaRPr 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pPr algn="just" fontAlgn="base"/>
            <a:endParaRPr lang="en-US" sz="2000" b="1" dirty="0" smtClean="0"/>
          </a:p>
          <a:p>
            <a:pPr algn="just" fontAlgn="base"/>
            <a:endParaRPr lang="en-US" sz="2000" b="1" dirty="0" smtClean="0"/>
          </a:p>
          <a:p>
            <a:pPr algn="just" fontAlgn="base"/>
            <a:endParaRPr lang="en-US" sz="2000" b="1" dirty="0" smtClean="0"/>
          </a:p>
          <a:p>
            <a:pPr algn="just" fontAlgn="base"/>
            <a:r>
              <a:rPr lang="en-US" sz="2000" b="1" dirty="0" smtClean="0"/>
              <a:t>4</a:t>
            </a:r>
            <a:r>
              <a:rPr lang="en-US" sz="2000" b="1" dirty="0"/>
              <a:t>. Advertising cultivates sense of security</a:t>
            </a:r>
          </a:p>
          <a:p>
            <a:pPr algn="just" fontAlgn="base"/>
            <a:r>
              <a:rPr lang="en-US" sz="2000" dirty="0"/>
              <a:t>The workers of an organization of well advertised goods will feel that their jobs are more secured and that their future prospects with the organization are bright as the business grows</a:t>
            </a:r>
            <a:r>
              <a:rPr lang="en-US" sz="2000" dirty="0" smtClean="0"/>
              <a:t>.</a:t>
            </a:r>
          </a:p>
          <a:p>
            <a:pPr algn="just" fontAlgn="base"/>
            <a:endParaRPr lang="en-US" sz="2000" dirty="0" smtClean="0"/>
          </a:p>
          <a:p>
            <a:pPr algn="just" fontAlgn="base"/>
            <a:endParaRPr lang="en-US" sz="2000" dirty="0"/>
          </a:p>
          <a:p>
            <a:pPr algn="just" fontAlgn="base"/>
            <a:r>
              <a:rPr lang="en-US" sz="2000" b="1" dirty="0"/>
              <a:t>5. Advertisements helps to recruit Efficient Employees</a:t>
            </a:r>
          </a:p>
          <a:p>
            <a:pPr algn="just" fontAlgn="base"/>
            <a:r>
              <a:rPr lang="en-US" sz="2000" dirty="0"/>
              <a:t>Advertising makes it possible for the manufacturers to appoint well equipped employees, in terms of quantification, experience and skill. As a company gains much popularity through its advertisements and is identified as a widely known company, any eligible applicant will feel pride to apply for the job. Thus, advertising helps the advertiser to choose only the best aspirants.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04800"/>
            <a:ext cx="8229600" cy="5632311"/>
          </a:xfrm>
          <a:prstGeom prst="rect">
            <a:avLst/>
          </a:prstGeom>
        </p:spPr>
        <p:txBody>
          <a:bodyPr wrap="square">
            <a:spAutoFit/>
          </a:bodyPr>
          <a:lstStyle/>
          <a:p>
            <a:r>
              <a:rPr lang="en-US" sz="3600" dirty="0"/>
              <a:t>To sum </a:t>
            </a:r>
            <a:r>
              <a:rPr lang="en-US" sz="3600" dirty="0" smtClean="0"/>
              <a:t>up</a:t>
            </a:r>
          </a:p>
          <a:p>
            <a:endParaRPr lang="en-US" sz="3600" dirty="0" smtClean="0"/>
          </a:p>
          <a:p>
            <a:r>
              <a:rPr lang="en-US" sz="3600" dirty="0" smtClean="0"/>
              <a:t>advertising </a:t>
            </a:r>
            <a:r>
              <a:rPr lang="en-US" sz="3600" dirty="0"/>
              <a:t>aims at committing the producer for more turnover, educating the consumer, supplementing the salesmen, assisting the dealer to eliminate the competitor, and above all act as a link between the producer and the consumer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355312"/>
          </a:xfrm>
          <a:prstGeom prst="rect">
            <a:avLst/>
          </a:prstGeom>
        </p:spPr>
        <p:txBody>
          <a:bodyPr wrap="square">
            <a:spAutoFit/>
          </a:bodyPr>
          <a:lstStyle/>
          <a:p>
            <a:pPr fontAlgn="base"/>
            <a:r>
              <a:rPr lang="en-US" dirty="0">
                <a:hlinkClick r:id="rId2"/>
              </a:rPr>
              <a:t>Important Primary functions of </a:t>
            </a:r>
            <a:r>
              <a:rPr lang="en-US" dirty="0" smtClean="0">
                <a:hlinkClick r:id="rId2"/>
              </a:rPr>
              <a:t>Advertising</a:t>
            </a:r>
          </a:p>
          <a:p>
            <a:pPr fontAlgn="base"/>
            <a:endParaRPr lang="en-US" dirty="0" smtClean="0">
              <a:hlinkClick r:id="rId2"/>
            </a:endParaRPr>
          </a:p>
          <a:p>
            <a:pPr marL="342900" indent="-342900" fontAlgn="base">
              <a:buAutoNum type="arabicPeriod"/>
            </a:pPr>
            <a:r>
              <a:rPr lang="en-US" dirty="0" smtClean="0">
                <a:hlinkClick r:id="rId2"/>
              </a:rPr>
              <a:t>Advertisements </a:t>
            </a:r>
            <a:r>
              <a:rPr lang="en-US" dirty="0">
                <a:hlinkClick r:id="rId2"/>
              </a:rPr>
              <a:t>increase </a:t>
            </a:r>
            <a:r>
              <a:rPr lang="en-US" dirty="0" smtClean="0">
                <a:hlinkClick r:id="rId2"/>
              </a:rPr>
              <a:t>sales</a:t>
            </a:r>
            <a:endParaRPr lang="en-US" dirty="0" smtClean="0"/>
          </a:p>
          <a:p>
            <a:pPr marL="342900" indent="-342900" fontAlgn="base"/>
            <a:endParaRPr lang="en-US" dirty="0"/>
          </a:p>
          <a:p>
            <a:pPr fontAlgn="base"/>
            <a:r>
              <a:rPr lang="en-US" dirty="0">
                <a:hlinkClick r:id="rId2"/>
              </a:rPr>
              <a:t>2. Advertising Persuades dealers to </a:t>
            </a:r>
            <a:r>
              <a:rPr lang="en-US" dirty="0" smtClean="0">
                <a:hlinkClick r:id="rId2"/>
              </a:rPr>
              <a:t>stock</a:t>
            </a:r>
            <a:endParaRPr lang="en-US" dirty="0" smtClean="0"/>
          </a:p>
          <a:p>
            <a:pPr fontAlgn="base"/>
            <a:endParaRPr lang="en-US" dirty="0"/>
          </a:p>
          <a:p>
            <a:pPr fontAlgn="base"/>
            <a:r>
              <a:rPr lang="en-US" dirty="0">
                <a:hlinkClick r:id="rId2"/>
              </a:rPr>
              <a:t>3. Advertising assists dealers to liquidate </a:t>
            </a:r>
            <a:r>
              <a:rPr lang="en-US" dirty="0" smtClean="0">
                <a:hlinkClick r:id="rId2"/>
              </a:rPr>
              <a:t>stock</a:t>
            </a:r>
            <a:endParaRPr lang="en-US" dirty="0" smtClean="0"/>
          </a:p>
          <a:p>
            <a:pPr fontAlgn="base"/>
            <a:endParaRPr lang="en-US" dirty="0"/>
          </a:p>
          <a:p>
            <a:pPr fontAlgn="base"/>
            <a:r>
              <a:rPr lang="en-US" dirty="0">
                <a:hlinkClick r:id="rId2"/>
              </a:rPr>
              <a:t>4. Advertising increases per-capita </a:t>
            </a:r>
            <a:r>
              <a:rPr lang="en-US" dirty="0" smtClean="0">
                <a:hlinkClick r:id="rId2"/>
              </a:rPr>
              <a:t>use</a:t>
            </a:r>
            <a:endParaRPr lang="en-US" dirty="0" smtClean="0"/>
          </a:p>
          <a:p>
            <a:pPr fontAlgn="base"/>
            <a:endParaRPr lang="en-US" dirty="0"/>
          </a:p>
          <a:p>
            <a:pPr fontAlgn="base"/>
            <a:r>
              <a:rPr lang="en-US" dirty="0">
                <a:hlinkClick r:id="rId2"/>
              </a:rPr>
              <a:t>5. Advertising recognizes </a:t>
            </a:r>
            <a:r>
              <a:rPr lang="en-US" dirty="0" smtClean="0">
                <a:hlinkClick r:id="rId2"/>
              </a:rPr>
              <a:t>quality</a:t>
            </a:r>
            <a:endParaRPr lang="en-US" dirty="0" smtClean="0"/>
          </a:p>
          <a:p>
            <a:pPr fontAlgn="base"/>
            <a:endParaRPr lang="en-US" dirty="0"/>
          </a:p>
          <a:p>
            <a:pPr fontAlgn="base"/>
            <a:r>
              <a:rPr lang="en-US" dirty="0">
                <a:hlinkClick r:id="rId2"/>
              </a:rPr>
              <a:t>6. Advertising protects manufacturers’ </a:t>
            </a:r>
            <a:r>
              <a:rPr lang="en-US" dirty="0" smtClean="0">
                <a:hlinkClick r:id="rId2"/>
              </a:rPr>
              <a:t>interests</a:t>
            </a:r>
            <a:endParaRPr lang="en-US" dirty="0" smtClean="0"/>
          </a:p>
          <a:p>
            <a:pPr fontAlgn="base"/>
            <a:endParaRPr lang="en-US" dirty="0"/>
          </a:p>
          <a:p>
            <a:pPr fontAlgn="base"/>
            <a:r>
              <a:rPr lang="en-US" dirty="0">
                <a:hlinkClick r:id="rId2"/>
              </a:rPr>
              <a:t>7. Advertisements eliminate seasonal </a:t>
            </a:r>
            <a:r>
              <a:rPr lang="en-US" dirty="0" smtClean="0">
                <a:hlinkClick r:id="rId2"/>
              </a:rPr>
              <a:t>fluctuations</a:t>
            </a:r>
            <a:endParaRPr lang="en-US" dirty="0" smtClean="0"/>
          </a:p>
          <a:p>
            <a:pPr fontAlgn="base"/>
            <a:endParaRPr lang="en-US" dirty="0"/>
          </a:p>
          <a:p>
            <a:pPr fontAlgn="base"/>
            <a:r>
              <a:rPr lang="en-US" dirty="0">
                <a:hlinkClick r:id="rId2"/>
              </a:rPr>
              <a:t>8. Advertising creates </a:t>
            </a:r>
            <a:r>
              <a:rPr lang="en-US" dirty="0" smtClean="0">
                <a:hlinkClick r:id="rId2"/>
              </a:rPr>
              <a:t>demand</a:t>
            </a:r>
            <a:endParaRPr lang="en-US" dirty="0" smtClean="0"/>
          </a:p>
          <a:p>
            <a:pPr fontAlgn="base"/>
            <a:endParaRPr lang="en-US" dirty="0"/>
          </a:p>
          <a:p>
            <a:pPr fontAlgn="base"/>
            <a:r>
              <a:rPr lang="en-US" dirty="0">
                <a:hlinkClick r:id="rId2"/>
              </a:rPr>
              <a:t>9. Advertisements raises standard of living</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24754"/>
          </a:xfrm>
          <a:prstGeom prst="rect">
            <a:avLst/>
          </a:prstGeom>
        </p:spPr>
        <p:txBody>
          <a:bodyPr wrap="square">
            <a:spAutoFit/>
          </a:bodyPr>
          <a:lstStyle/>
          <a:p>
            <a:pPr fontAlgn="base"/>
            <a:r>
              <a:rPr lang="en-US" sz="2800" dirty="0">
                <a:hlinkClick r:id="rId2"/>
              </a:rPr>
              <a:t>Important Secondary Functions of </a:t>
            </a:r>
            <a:r>
              <a:rPr lang="en-US" sz="2800" dirty="0" smtClean="0">
                <a:hlinkClick r:id="rId2"/>
              </a:rPr>
              <a:t>Advertising</a:t>
            </a:r>
          </a:p>
          <a:p>
            <a:pPr fontAlgn="base"/>
            <a:endParaRPr lang="en-US" sz="2800" dirty="0" smtClean="0">
              <a:hlinkClick r:id="rId2"/>
            </a:endParaRPr>
          </a:p>
          <a:p>
            <a:pPr marL="342900" indent="-342900" fontAlgn="base">
              <a:buAutoNum type="arabicPeriod"/>
            </a:pPr>
            <a:r>
              <a:rPr lang="en-US" sz="2800" dirty="0" smtClean="0">
                <a:hlinkClick r:id="rId2"/>
              </a:rPr>
              <a:t>Advertising </a:t>
            </a:r>
            <a:r>
              <a:rPr lang="en-US" sz="2800" dirty="0">
                <a:hlinkClick r:id="rId2"/>
              </a:rPr>
              <a:t>lend moral support to </a:t>
            </a:r>
            <a:r>
              <a:rPr lang="en-US" sz="2800" dirty="0" smtClean="0">
                <a:hlinkClick r:id="rId2"/>
              </a:rPr>
              <a:t>salesmen</a:t>
            </a:r>
            <a:endParaRPr lang="en-US" sz="2800" dirty="0" smtClean="0"/>
          </a:p>
          <a:p>
            <a:pPr marL="342900" indent="-342900" fontAlgn="base"/>
            <a:endParaRPr lang="en-US" sz="2800" dirty="0"/>
          </a:p>
          <a:p>
            <a:pPr fontAlgn="base"/>
            <a:r>
              <a:rPr lang="en-US" sz="2800" dirty="0">
                <a:hlinkClick r:id="rId2"/>
              </a:rPr>
              <a:t>2. Advertisements furnishes correct </a:t>
            </a:r>
            <a:r>
              <a:rPr lang="en-US" sz="2800" dirty="0" smtClean="0">
                <a:hlinkClick r:id="rId2"/>
              </a:rPr>
              <a:t>information</a:t>
            </a:r>
            <a:endParaRPr lang="en-US" sz="2800" dirty="0" smtClean="0"/>
          </a:p>
          <a:p>
            <a:pPr fontAlgn="base"/>
            <a:endParaRPr lang="en-US" sz="2800" dirty="0"/>
          </a:p>
          <a:p>
            <a:pPr fontAlgn="base"/>
            <a:r>
              <a:rPr lang="en-US" sz="2800" dirty="0">
                <a:hlinkClick r:id="rId2"/>
              </a:rPr>
              <a:t>3. Advertising ensures Product </a:t>
            </a:r>
            <a:r>
              <a:rPr lang="en-US" sz="2800" dirty="0" smtClean="0">
                <a:hlinkClick r:id="rId2"/>
              </a:rPr>
              <a:t>improvement</a:t>
            </a:r>
            <a:endParaRPr lang="en-US" sz="2800" dirty="0" smtClean="0"/>
          </a:p>
          <a:p>
            <a:pPr fontAlgn="base"/>
            <a:endParaRPr lang="en-US" sz="2800" dirty="0"/>
          </a:p>
          <a:p>
            <a:pPr fontAlgn="base"/>
            <a:r>
              <a:rPr lang="en-US" sz="2800" dirty="0">
                <a:hlinkClick r:id="rId2"/>
              </a:rPr>
              <a:t>4. Advertising cultivates sense of </a:t>
            </a:r>
            <a:r>
              <a:rPr lang="en-US" sz="2800" dirty="0" smtClean="0">
                <a:hlinkClick r:id="rId2"/>
              </a:rPr>
              <a:t>security</a:t>
            </a:r>
            <a:endParaRPr lang="en-US" sz="2800" dirty="0" smtClean="0"/>
          </a:p>
          <a:p>
            <a:pPr fontAlgn="base"/>
            <a:endParaRPr lang="en-US" sz="2800" dirty="0"/>
          </a:p>
          <a:p>
            <a:pPr fontAlgn="base"/>
            <a:r>
              <a:rPr lang="en-US" sz="2800" dirty="0">
                <a:hlinkClick r:id="rId2"/>
              </a:rPr>
              <a:t>5. Advertisements helps to recruit Efficient </a:t>
            </a:r>
            <a:r>
              <a:rPr lang="en-US" sz="2800" dirty="0" smtClean="0">
                <a:hlinkClick r:id="rId2"/>
              </a:rPr>
              <a:t>Employees</a:t>
            </a:r>
            <a:endParaRPr lang="en-US" sz="2800" dirty="0" smtClean="0"/>
          </a:p>
          <a:p>
            <a:pPr fontAlgn="base"/>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229600" cy="5016758"/>
          </a:xfrm>
          <a:prstGeom prst="rect">
            <a:avLst/>
          </a:prstGeom>
        </p:spPr>
        <p:txBody>
          <a:bodyPr wrap="square">
            <a:spAutoFit/>
          </a:bodyPr>
          <a:lstStyle/>
          <a:p>
            <a:pPr fontAlgn="base"/>
            <a:r>
              <a:rPr lang="en-US" sz="4000" b="1" dirty="0"/>
              <a:t>Important Primary functions of </a:t>
            </a:r>
            <a:r>
              <a:rPr lang="en-US" sz="4000" b="1" dirty="0" smtClean="0"/>
              <a:t>Advertising</a:t>
            </a:r>
          </a:p>
          <a:p>
            <a:pPr fontAlgn="base"/>
            <a:endParaRPr lang="en-US" sz="4000" b="1" dirty="0" smtClean="0"/>
          </a:p>
          <a:p>
            <a:pPr fontAlgn="base"/>
            <a:endParaRPr lang="en-US" sz="4000" b="1" dirty="0"/>
          </a:p>
          <a:p>
            <a:pPr fontAlgn="base"/>
            <a:r>
              <a:rPr lang="en-US" sz="4000" dirty="0"/>
              <a:t>Among various primary functions, the following are very important functions of </a:t>
            </a:r>
            <a:r>
              <a:rPr lang="en-US" sz="4000" u="sng" dirty="0">
                <a:hlinkClick r:id="rId2"/>
              </a:rPr>
              <a:t>advertising</a:t>
            </a:r>
            <a:r>
              <a:rPr lang="en-US" sz="4000"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153400" cy="5324535"/>
          </a:xfrm>
          <a:prstGeom prst="rect">
            <a:avLst/>
          </a:prstGeom>
        </p:spPr>
        <p:txBody>
          <a:bodyPr wrap="square">
            <a:spAutoFit/>
          </a:bodyPr>
          <a:lstStyle/>
          <a:p>
            <a:pPr fontAlgn="base"/>
            <a:endParaRPr lang="en-US" sz="2000" b="1" dirty="0" smtClean="0"/>
          </a:p>
          <a:p>
            <a:pPr fontAlgn="base"/>
            <a:endParaRPr lang="en-US" sz="2000" b="1" dirty="0" smtClean="0"/>
          </a:p>
          <a:p>
            <a:pPr fontAlgn="base"/>
            <a:r>
              <a:rPr lang="en-US" sz="2000" b="1" dirty="0" smtClean="0"/>
              <a:t>1</a:t>
            </a:r>
            <a:r>
              <a:rPr lang="en-US" sz="2000" b="1" dirty="0"/>
              <a:t>. Advertisements increase sales</a:t>
            </a:r>
          </a:p>
          <a:p>
            <a:pPr fontAlgn="base"/>
            <a:r>
              <a:rPr lang="en-US" sz="2000" dirty="0"/>
              <a:t>The main function of advertising is to increase the sales of the product of the company by securing </a:t>
            </a:r>
            <a:r>
              <a:rPr lang="en-US" sz="2000" u="sng" dirty="0">
                <a:hlinkClick r:id="rId2"/>
              </a:rPr>
              <a:t>greater consumption</a:t>
            </a:r>
            <a:r>
              <a:rPr lang="en-US" sz="2000" dirty="0"/>
              <a:t>, by attracting new buyers and by introducing new uses for a commodity</a:t>
            </a:r>
            <a:r>
              <a:rPr lang="en-US" sz="2000" dirty="0" smtClean="0"/>
              <a:t>.</a:t>
            </a:r>
          </a:p>
          <a:p>
            <a:pPr fontAlgn="base"/>
            <a:endParaRPr lang="en-US" sz="2000" dirty="0" smtClean="0"/>
          </a:p>
          <a:p>
            <a:pPr fontAlgn="base"/>
            <a:endParaRPr lang="en-US" sz="2000" dirty="0"/>
          </a:p>
          <a:p>
            <a:pPr fontAlgn="base"/>
            <a:r>
              <a:rPr lang="en-US" sz="2000" b="1" dirty="0"/>
              <a:t>2. Advertising Persuades dealers to stock</a:t>
            </a:r>
          </a:p>
          <a:p>
            <a:pPr fontAlgn="base"/>
            <a:r>
              <a:rPr lang="en-US" sz="2000" dirty="0"/>
              <a:t>Advertising persuades dealers to stock more advertised goods. It ensures wider distribution of goods, even to remote places. Where a product is not in demand, the advertisers directly contact their dealers to stock the goods and persuade the consumers to buy their goods through advertisements.</a:t>
            </a:r>
          </a:p>
          <a:p>
            <a:r>
              <a:rPr lang="en-US" sz="2000" dirty="0" smtClean="0"/>
              <a:t/>
            </a:r>
            <a:br>
              <a:rPr lang="en-US" sz="2000" dirty="0" smtClean="0"/>
            </a:br>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632311"/>
          </a:xfrm>
          <a:prstGeom prst="rect">
            <a:avLst/>
          </a:prstGeom>
        </p:spPr>
        <p:txBody>
          <a:bodyPr wrap="square">
            <a:spAutoFit/>
          </a:bodyPr>
          <a:lstStyle/>
          <a:p>
            <a:pPr algn="just" fontAlgn="base"/>
            <a:r>
              <a:rPr lang="en-US" sz="2400" b="1" dirty="0"/>
              <a:t>3. Advertising assists dealers to liquidate stock</a:t>
            </a:r>
          </a:p>
          <a:p>
            <a:pPr algn="just" fontAlgn="base"/>
            <a:r>
              <a:rPr lang="en-US" sz="2400" dirty="0"/>
              <a:t>Advertising not only assists the producer or advertiser, but also helps dealers (wholesalers and retailers) to sell the advertised goods. Thus, wholesalers and retailers are able to clear their shelves speedily resulting in higher profits. This is all possible due to </a:t>
            </a:r>
            <a:r>
              <a:rPr lang="en-US" sz="2400" u="sng" dirty="0">
                <a:hlinkClick r:id="rId2"/>
              </a:rPr>
              <a:t>effective advertising</a:t>
            </a:r>
            <a:r>
              <a:rPr lang="en-US" sz="2400" dirty="0" smtClean="0"/>
              <a:t>.</a:t>
            </a:r>
          </a:p>
          <a:p>
            <a:pPr algn="just" fontAlgn="base"/>
            <a:endParaRPr lang="en-US" sz="2400" dirty="0"/>
          </a:p>
          <a:p>
            <a:pPr algn="just" fontAlgn="base"/>
            <a:r>
              <a:rPr lang="en-US" sz="2400" b="1" dirty="0"/>
              <a:t>4. Advertising increases per-capita use</a:t>
            </a:r>
          </a:p>
          <a:p>
            <a:pPr algn="just" fontAlgn="base"/>
            <a:r>
              <a:rPr lang="en-US" sz="2400" dirty="0"/>
              <a:t>Advertising may tend to increase the per capita use of commodity by repeating the product features and its uses constantly. Advertising is effectively used to increase the per capita consumption by describing new uses of articles that may never have been thought of by the general user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016758"/>
          </a:xfrm>
          <a:prstGeom prst="rect">
            <a:avLst/>
          </a:prstGeom>
        </p:spPr>
        <p:txBody>
          <a:bodyPr wrap="square">
            <a:spAutoFit/>
          </a:bodyPr>
          <a:lstStyle/>
          <a:p>
            <a:pPr fontAlgn="base"/>
            <a:r>
              <a:rPr lang="en-US" sz="4000" b="1" dirty="0"/>
              <a:t>5. Advertising recognizes quality</a:t>
            </a:r>
          </a:p>
          <a:p>
            <a:pPr fontAlgn="base"/>
            <a:r>
              <a:rPr lang="en-US" sz="4000" dirty="0"/>
              <a:t>Advertising brings goodwill for the producer. If a producer has been recognized for bringing out quality products, his new product in the same line or new model will be well received by the public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5016758"/>
          </a:xfrm>
          <a:prstGeom prst="rect">
            <a:avLst/>
          </a:prstGeom>
        </p:spPr>
        <p:txBody>
          <a:bodyPr wrap="square">
            <a:spAutoFit/>
          </a:bodyPr>
          <a:lstStyle/>
          <a:p>
            <a:pPr fontAlgn="base"/>
            <a:r>
              <a:rPr lang="en-US" sz="2000" b="1" dirty="0"/>
              <a:t>6. Advertising protects manufacturers’ interests</a:t>
            </a:r>
          </a:p>
          <a:p>
            <a:pPr fontAlgn="base"/>
            <a:r>
              <a:rPr lang="en-US" sz="2000" dirty="0"/>
              <a:t>The next function of advertising is secure manufacturer’s business interests. Through the advertising of </a:t>
            </a:r>
            <a:r>
              <a:rPr lang="en-US" sz="2000" u="sng" dirty="0">
                <a:hlinkClick r:id="rId2"/>
              </a:rPr>
              <a:t>trademarks or brand names</a:t>
            </a:r>
            <a:r>
              <a:rPr lang="en-US" sz="2000" dirty="0"/>
              <a:t>, or the general appearance of the products and their package, public recognition and acceptance are secured and accordingly goodwill of the manufacturer is established over time and a kind of insurance is given. This makes the manufacturer feel more confident and be independent of wholesalers and retailers. It also protects the manufacturers from acute competition</a:t>
            </a:r>
            <a:r>
              <a:rPr lang="en-US" sz="2000" dirty="0" smtClean="0"/>
              <a:t>.</a:t>
            </a:r>
          </a:p>
          <a:p>
            <a:pPr fontAlgn="base"/>
            <a:endParaRPr lang="en-US" sz="2000" dirty="0"/>
          </a:p>
          <a:p>
            <a:pPr fontAlgn="base"/>
            <a:r>
              <a:rPr lang="en-US" sz="2000" dirty="0"/>
              <a:t>Competitors will find it difficult to develop the substitute for the nationally or internationally advertised products. Advertising cultivates brand and company image. It creates goodwill which is a very valuable asset. It insures the manufacturer against all business risks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458200" cy="5509200"/>
          </a:xfrm>
          <a:prstGeom prst="rect">
            <a:avLst/>
          </a:prstGeom>
        </p:spPr>
        <p:txBody>
          <a:bodyPr wrap="square">
            <a:spAutoFit/>
          </a:bodyPr>
          <a:lstStyle/>
          <a:p>
            <a:pPr fontAlgn="base"/>
            <a:r>
              <a:rPr lang="en-US" sz="3200" b="1" dirty="0"/>
              <a:t>7. Advertisements eliminate seasonal </a:t>
            </a:r>
            <a:r>
              <a:rPr lang="en-US" sz="3200" b="1" dirty="0" smtClean="0"/>
              <a:t>fluctuations</a:t>
            </a:r>
          </a:p>
          <a:p>
            <a:pPr fontAlgn="base"/>
            <a:endParaRPr lang="en-US" sz="3200" b="1" dirty="0"/>
          </a:p>
          <a:p>
            <a:pPr fontAlgn="base"/>
            <a:r>
              <a:rPr lang="en-US" sz="3200" dirty="0"/>
              <a:t>One of the primary functions of the advertisements is to eliminate or lessen the seasonal fluctuations for the seasonal products by describing their various uses during off season. For example, by advertising, the use of refrigerators all the year round has been highlighted to people.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TotalTime>
  <Words>760</Words>
  <Application>Microsoft Office PowerPoint</Application>
  <PresentationFormat>On-screen Show (4:3)</PresentationFormat>
  <Paragraphs>95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Primary and Secondary Functions of Advertising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Primary and Secondary Functions of Advertising </dc:title>
  <dc:creator>Ashutosh</dc:creator>
  <cp:lastModifiedBy>Ashutosh</cp:lastModifiedBy>
  <cp:revision>5</cp:revision>
  <dcterms:created xsi:type="dcterms:W3CDTF">2020-04-17T13:53:45Z</dcterms:created>
  <dcterms:modified xsi:type="dcterms:W3CDTF">2020-04-18T04:48:00Z</dcterms:modified>
</cp:coreProperties>
</file>