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69C0732-E8DB-4F9B-8F59-8F2715826256}" type="datetimeFigureOut">
              <a:rPr lang="en-US" smtClean="0"/>
              <a:pPr/>
              <a:t>5/12/2020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BD53FFD-37E9-4305-8FF2-50CAB7477F8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C0732-E8DB-4F9B-8F59-8F2715826256}"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3FFD-37E9-4305-8FF2-50CAB7477F8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C0732-E8DB-4F9B-8F59-8F2715826256}"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3FFD-37E9-4305-8FF2-50CAB7477F8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69C0732-E8DB-4F9B-8F59-8F2715826256}"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3FFD-37E9-4305-8FF2-50CAB7477F8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9C0732-E8DB-4F9B-8F59-8F2715826256}" type="datetimeFigureOut">
              <a:rPr lang="en-US" smtClean="0"/>
              <a:pPr/>
              <a:t>5/12/2020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BD53FFD-37E9-4305-8FF2-50CAB7477F8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69C0732-E8DB-4F9B-8F59-8F2715826256}"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3FFD-37E9-4305-8FF2-50CAB7477F8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69C0732-E8DB-4F9B-8F59-8F2715826256}" type="datetimeFigureOut">
              <a:rPr lang="en-US" smtClean="0"/>
              <a:pPr/>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D53FFD-37E9-4305-8FF2-50CAB7477F8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69C0732-E8DB-4F9B-8F59-8F2715826256}" type="datetimeFigureOut">
              <a:rPr lang="en-US" smtClean="0"/>
              <a:pPr/>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D53FFD-37E9-4305-8FF2-50CAB7477F8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C0732-E8DB-4F9B-8F59-8F2715826256}" type="datetimeFigureOut">
              <a:rPr lang="en-US" smtClean="0"/>
              <a:pPr/>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D53FFD-37E9-4305-8FF2-50CAB7477F8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69C0732-E8DB-4F9B-8F59-8F2715826256}"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3FFD-37E9-4305-8FF2-50CAB7477F8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69C0732-E8DB-4F9B-8F59-8F2715826256}" type="datetimeFigureOut">
              <a:rPr lang="en-US" smtClean="0"/>
              <a:pPr/>
              <a:t>5/12/2020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BD53FFD-37E9-4305-8FF2-50CAB7477F8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69C0732-E8DB-4F9B-8F59-8F2715826256}" type="datetimeFigureOut">
              <a:rPr lang="en-US" smtClean="0"/>
              <a:pPr/>
              <a:t>5/12/2020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BD53FFD-37E9-4305-8FF2-50CAB7477F8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googlesir.com/basics-of-successful-entrepreneurship/"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googlesir.com/concepts-of-marketing/"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s://www.googlesir.com/importance-of-marketi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googlesir.com/concepts-of-marketin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googlesir.com/importance-of-marketing/"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9718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0"/>
            <a:ext cx="7772400" cy="1981199"/>
          </a:xfrm>
        </p:spPr>
        <p:txBody>
          <a:bodyPr>
            <a:normAutofit/>
          </a:bodyPr>
          <a:lstStyle/>
          <a:p>
            <a:r>
              <a:rPr lang="en-US" dirty="0"/>
              <a:t>Product Orientation and Consumer Orientation</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534400" cy="5632311"/>
          </a:xfrm>
          <a:prstGeom prst="rect">
            <a:avLst/>
          </a:prstGeom>
        </p:spPr>
        <p:txBody>
          <a:bodyPr wrap="square">
            <a:spAutoFit/>
          </a:bodyPr>
          <a:lstStyle/>
          <a:p>
            <a:r>
              <a:rPr lang="en-US" sz="4000" i="1" dirty="0"/>
              <a:t>An important definition of this concept is under</a:t>
            </a:r>
            <a:r>
              <a:rPr lang="en-US" sz="4000" i="1" dirty="0" smtClean="0"/>
              <a:t>.</a:t>
            </a:r>
          </a:p>
          <a:p>
            <a:endParaRPr lang="en-US" sz="4000" dirty="0"/>
          </a:p>
          <a:p>
            <a:pPr algn="just"/>
            <a:r>
              <a:rPr lang="en-US" sz="4000" dirty="0"/>
              <a:t>Marketing is a total system of interacting business activities designed to plan, price, promote, and distribute want-satisfying products and services to the present and potential customers.</a:t>
            </a:r>
          </a:p>
          <a:p>
            <a:r>
              <a:rPr lang="en-US" sz="4000" dirty="0"/>
              <a:t>Marketing is the delivery of standard of living to the society.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247864"/>
          </a:xfrm>
          <a:prstGeom prst="rect">
            <a:avLst/>
          </a:prstGeom>
        </p:spPr>
        <p:txBody>
          <a:bodyPr wrap="square">
            <a:spAutoFit/>
          </a:bodyPr>
          <a:lstStyle/>
          <a:p>
            <a:pPr algn="just"/>
            <a:r>
              <a:rPr lang="en-US" sz="4000" b="1" dirty="0"/>
              <a:t>On the basis of about definitions</a:t>
            </a:r>
            <a:r>
              <a:rPr lang="en-US" sz="4000" dirty="0"/>
              <a:t>, it may be concluded that marketing is not only the physical distribution of goods and services but it relates to the whole process of satisfying the needs and wants of society</a:t>
            </a:r>
            <a:r>
              <a:rPr lang="en-US" sz="4000" dirty="0" smtClean="0"/>
              <a:t>.</a:t>
            </a:r>
          </a:p>
          <a:p>
            <a:pPr algn="just"/>
            <a:endParaRPr lang="en-US" sz="4000" dirty="0"/>
          </a:p>
          <a:p>
            <a:pPr algn="just"/>
            <a:r>
              <a:rPr lang="en-US" sz="4000" dirty="0"/>
              <a:t>It starts well before production and it ends well after production. It starts with the discovery of social needs and wants and the behavior of consumers</a:t>
            </a:r>
            <a:r>
              <a:rPr lang="en-US" sz="4000" dirty="0" smtClean="0"/>
              <a:t>.</a:t>
            </a:r>
            <a:endParaRPr 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pPr algn="just"/>
            <a:r>
              <a:rPr lang="en-US" sz="3200" dirty="0" smtClean="0"/>
              <a:t>Then these needs and wants are converted into goods and services, then the demand is created for goods and services then these goods and services are physically distributed to their real consumers, and at the last after sales services provided so that the needs and wants of consumers may be satisfied in the best possible manner</a:t>
            </a:r>
            <a:r>
              <a:rPr lang="en-US" sz="3200" dirty="0" smtClean="0"/>
              <a:t>.</a:t>
            </a:r>
          </a:p>
          <a:p>
            <a:pPr algn="just"/>
            <a:endParaRPr lang="en-US" sz="3200" dirty="0" smtClean="0"/>
          </a:p>
          <a:p>
            <a:pPr algn="just"/>
            <a:r>
              <a:rPr lang="en-US" sz="3200" dirty="0" smtClean="0"/>
              <a:t>Thus, marketing may be very well be regarded as the creation and delivery of standard of living.</a:t>
            </a:r>
          </a:p>
          <a:p>
            <a:pPr algn="just"/>
            <a:r>
              <a:rPr lang="en-US" sz="3200" b="1" dirty="0" smtClean="0"/>
              <a:t>Thus</a:t>
            </a:r>
            <a:r>
              <a:rPr lang="en-US" sz="3200" dirty="0" smtClean="0"/>
              <a:t>, now the concept of marketing emphasizes the satisfaction of consumers.</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24754"/>
          </a:xfrm>
          <a:prstGeom prst="rect">
            <a:avLst/>
          </a:prstGeom>
        </p:spPr>
        <p:txBody>
          <a:bodyPr wrap="square">
            <a:spAutoFit/>
          </a:bodyPr>
          <a:lstStyle/>
          <a:p>
            <a:pPr algn="just"/>
            <a:r>
              <a:rPr lang="en-US" sz="2800" dirty="0"/>
              <a:t>This concept believes that marketing begins and ends with customers. It stresses that a business and industrial enterprise stands only for the customers. The satisfaction of consumer needs is the only </a:t>
            </a:r>
            <a:r>
              <a:rPr lang="en-US" sz="2800" dirty="0">
                <a:hlinkClick r:id="rId2"/>
              </a:rPr>
              <a:t>way of success</a:t>
            </a:r>
            <a:r>
              <a:rPr lang="en-US" sz="2800" dirty="0" smtClean="0"/>
              <a:t>.</a:t>
            </a:r>
          </a:p>
          <a:p>
            <a:pPr algn="just"/>
            <a:endParaRPr lang="en-US" sz="2800" dirty="0"/>
          </a:p>
          <a:p>
            <a:pPr algn="just"/>
            <a:r>
              <a:rPr lang="en-US" sz="2800" dirty="0"/>
              <a:t>This consumer orientation is based on earning the profit through the satisfaction of consumers.</a:t>
            </a:r>
          </a:p>
          <a:p>
            <a:pPr algn="just"/>
            <a:r>
              <a:rPr lang="en-US" sz="2800" b="1" dirty="0"/>
              <a:t>According to this concept</a:t>
            </a:r>
            <a:r>
              <a:rPr lang="en-US" sz="2800" dirty="0"/>
              <a:t>, a producer must produce what his consumers need; such price must be fixed what his consumers can afford; production must be in the quantity that the consumers require; the goods must be distributed through the channels which are most suited to his consumers.</a:t>
            </a:r>
          </a:p>
          <a:p>
            <a:pPr algn="just"/>
            <a:r>
              <a:rPr lang="en-US" sz="2800" dirty="0"/>
              <a:t>Characteristics of the new or consumer orientation concept of marketing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247864"/>
          </a:xfrm>
          <a:prstGeom prst="rect">
            <a:avLst/>
          </a:prstGeom>
        </p:spPr>
        <p:txBody>
          <a:bodyPr wrap="square">
            <a:spAutoFit/>
          </a:bodyPr>
          <a:lstStyle/>
          <a:p>
            <a:r>
              <a:rPr lang="en-US" sz="4000" u="sng" dirty="0"/>
              <a:t>Important characteristics of consumer orientation concept as follows</a:t>
            </a:r>
            <a:r>
              <a:rPr lang="en-US" sz="4000" u="sng" dirty="0" smtClean="0"/>
              <a:t>:</a:t>
            </a:r>
          </a:p>
          <a:p>
            <a:endParaRPr lang="en-US" sz="4000" dirty="0"/>
          </a:p>
          <a:p>
            <a:r>
              <a:rPr lang="en-US" sz="4000" b="1" dirty="0"/>
              <a:t>According to this concept</a:t>
            </a:r>
            <a:r>
              <a:rPr lang="en-US" sz="4000" dirty="0"/>
              <a:t>, the consumer is the king of the market and his needs and wants are the goals of the business activities</a:t>
            </a:r>
            <a:r>
              <a:rPr lang="en-US" sz="4000" dirty="0" smtClean="0"/>
              <a:t>.</a:t>
            </a:r>
          </a:p>
          <a:p>
            <a:endParaRPr lang="en-US" sz="4000" dirty="0"/>
          </a:p>
          <a:p>
            <a:r>
              <a:rPr lang="en-US" sz="4000" dirty="0"/>
              <a:t>Marketing is the entire process of understanding and satisfying the needs and wants of consumers</a:t>
            </a:r>
            <a:r>
              <a:rPr lang="en-US" sz="4000" dirty="0" smtClean="0"/>
              <a:t>.</a:t>
            </a: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262979"/>
          </a:xfrm>
          <a:prstGeom prst="rect">
            <a:avLst/>
          </a:prstGeom>
        </p:spPr>
        <p:txBody>
          <a:bodyPr wrap="square">
            <a:spAutoFit/>
          </a:bodyPr>
          <a:lstStyle/>
          <a:p>
            <a:pPr algn="just"/>
            <a:r>
              <a:rPr lang="en-US" sz="2800" b="1" dirty="0" smtClean="0"/>
              <a:t>Under this concept</a:t>
            </a:r>
            <a:r>
              <a:rPr lang="en-US" sz="2800" dirty="0" smtClean="0"/>
              <a:t>, first of all the needs and wants of consumers are discovered, then these needs and wants are converted into goods and services: then demand is created for these goods and services; then these goods and services are physically distributed from producer to consumer and after sales services provided so that the needs or Consumers may be satisfied in most effective manner.</a:t>
            </a:r>
          </a:p>
          <a:p>
            <a:pPr algn="just"/>
            <a:r>
              <a:rPr lang="en-US" sz="2800" dirty="0" smtClean="0"/>
              <a:t>This concept assumes that the object of earning the profit can be achieved only when the needs of society are satisfied</a:t>
            </a:r>
            <a:r>
              <a:rPr lang="en-US" sz="2800" dirty="0" smtClean="0"/>
              <a:t>.</a:t>
            </a:r>
          </a:p>
          <a:p>
            <a:pPr algn="just"/>
            <a:endParaRPr lang="en-US" sz="2800" dirty="0" smtClean="0"/>
          </a:p>
          <a:p>
            <a:pPr algn="just"/>
            <a:r>
              <a:rPr lang="en-US" sz="2800" dirty="0" smtClean="0"/>
              <a:t>According to consumer orientation concept, marketing is the creation and delivery of standard of living to the society.</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pPr algn="just"/>
            <a:r>
              <a:rPr lang="en-US" sz="2800" dirty="0" smtClean="0"/>
              <a:t>Importance </a:t>
            </a:r>
            <a:r>
              <a:rPr lang="en-US" sz="2800" dirty="0"/>
              <a:t>of Consumer Orientation Concept of Marketing</a:t>
            </a:r>
          </a:p>
          <a:p>
            <a:pPr algn="just"/>
            <a:r>
              <a:rPr lang="en-US" sz="2800" u="sng" dirty="0"/>
              <a:t>The importance of the consumer orientation concept of marketing may be described as under:</a:t>
            </a:r>
            <a:endParaRPr lang="en-US" sz="2800" dirty="0"/>
          </a:p>
          <a:p>
            <a:pPr marL="342900" indent="-342900" algn="just">
              <a:buAutoNum type="arabicPeriod"/>
            </a:pPr>
            <a:r>
              <a:rPr lang="en-US" sz="2800" dirty="0" smtClean="0"/>
              <a:t>Helpful </a:t>
            </a:r>
            <a:r>
              <a:rPr lang="en-US" sz="2800" dirty="0"/>
              <a:t>in Product </a:t>
            </a:r>
            <a:r>
              <a:rPr lang="en-US" sz="2800" dirty="0" smtClean="0"/>
              <a:t>Development</a:t>
            </a:r>
          </a:p>
          <a:p>
            <a:pPr marL="342900" indent="-342900" algn="just">
              <a:buAutoNum type="arabicPeriod"/>
            </a:pPr>
            <a:endParaRPr lang="en-US" sz="2800" dirty="0"/>
          </a:p>
          <a:p>
            <a:pPr algn="just"/>
            <a:r>
              <a:rPr lang="en-US" sz="2800" dirty="0"/>
              <a:t>The new concept of marketing is very helpful in the discovery and development of new products because this concept is based on intensive research regarding needs, wants and behavior of consumers</a:t>
            </a:r>
            <a:r>
              <a:rPr lang="en-US" sz="2800" dirty="0" smtClean="0"/>
              <a:t>.</a:t>
            </a:r>
          </a:p>
          <a:p>
            <a:pPr algn="just"/>
            <a:endParaRPr lang="en-US" sz="2800" dirty="0"/>
          </a:p>
          <a:p>
            <a:pPr algn="just"/>
            <a:r>
              <a:rPr lang="en-US" sz="2800" b="1" dirty="0"/>
              <a:t>Based on such research</a:t>
            </a:r>
            <a:r>
              <a:rPr lang="en-US" sz="2800" dirty="0"/>
              <a:t>, the Businessman always tries for newly developed products so that he may produce and increase the demand for his product.</a:t>
            </a:r>
          </a:p>
          <a:p>
            <a:pPr algn="just"/>
            <a:r>
              <a:rPr lang="en-US" sz="2800" dirty="0"/>
              <a:t>Thus, this concept results in the development of products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a:r>
              <a:rPr lang="en-US" sz="4400" dirty="0"/>
              <a:t>2. More Social Satisfaction</a:t>
            </a:r>
          </a:p>
          <a:p>
            <a:pPr algn="just"/>
            <a:r>
              <a:rPr lang="en-US" sz="4400" dirty="0"/>
              <a:t>Consumer orientation </a:t>
            </a:r>
            <a:r>
              <a:rPr lang="en-US" sz="4400" dirty="0">
                <a:hlinkClick r:id="rId2"/>
              </a:rPr>
              <a:t>concept of marketing</a:t>
            </a:r>
            <a:r>
              <a:rPr lang="en-US" sz="4400" dirty="0"/>
              <a:t> stresses upon the satisfaction of needs and wants of consumers. It starts with the discovery of consumer needs and every activity of a business and industrial enterprise clusters around these needs.</a:t>
            </a:r>
            <a:br>
              <a:rPr lang="en-US" sz="4400" dirty="0"/>
            </a:br>
            <a:endParaRPr lang="en-US" sz="4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a:r>
              <a:rPr lang="en-US" sz="3600" b="1" dirty="0"/>
              <a:t>Under this concept</a:t>
            </a:r>
            <a:r>
              <a:rPr lang="en-US" sz="3600" dirty="0"/>
              <a:t>, the concept of standard quality is provided to the consumers at reasonable prices, at that time and place most suitable to the consumers through channels of distribution most convenient to the consumers and the best possible after sales services are provided.</a:t>
            </a:r>
          </a:p>
          <a:p>
            <a:pPr algn="just"/>
            <a:endParaRPr lang="en-US" sz="3600" dirty="0"/>
          </a:p>
          <a:p>
            <a:pPr algn="just"/>
            <a:r>
              <a:rPr lang="en-US" sz="3600" dirty="0"/>
              <a:t>Thus, this concept provides for greater social satisfaction. In fact, it creates and delivers the standard of living to the society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632311"/>
          </a:xfrm>
          <a:prstGeom prst="rect">
            <a:avLst/>
          </a:prstGeom>
        </p:spPr>
        <p:txBody>
          <a:bodyPr wrap="square">
            <a:spAutoFit/>
          </a:bodyPr>
          <a:lstStyle/>
          <a:p>
            <a:pPr algn="just"/>
            <a:r>
              <a:rPr lang="en-US" sz="3600" dirty="0"/>
              <a:t>3. Important Towards National Economy</a:t>
            </a:r>
          </a:p>
          <a:p>
            <a:pPr algn="just"/>
            <a:r>
              <a:rPr lang="en-US" sz="3600" dirty="0"/>
              <a:t>The new or consumer orientation concept of marketing is important not only from the consumers and producers point of view but also from the point of view of the country as a whole</a:t>
            </a:r>
            <a:r>
              <a:rPr lang="en-US" sz="3600" dirty="0" smtClean="0"/>
              <a:t>.</a:t>
            </a:r>
          </a:p>
          <a:p>
            <a:pPr algn="just"/>
            <a:endParaRPr lang="en-US" sz="3600" dirty="0"/>
          </a:p>
          <a:p>
            <a:pPr algn="just"/>
            <a:r>
              <a:rPr lang="en-US" sz="3600" dirty="0"/>
              <a:t>This </a:t>
            </a:r>
            <a:r>
              <a:rPr lang="en-US" sz="3600" dirty="0">
                <a:hlinkClick r:id="rId2"/>
              </a:rPr>
              <a:t>concept provides more employment</a:t>
            </a:r>
            <a:r>
              <a:rPr lang="en-US" sz="3600" dirty="0"/>
              <a:t>, Makes maximum exploitation of the resources of the country, restricts the wastage or to the minimum and up gears the industrial production</a:t>
            </a:r>
            <a:r>
              <a:rPr lang="en-US" sz="3600" dirty="0" smtClean="0"/>
              <a:t>.</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632311"/>
          </a:xfrm>
          <a:prstGeom prst="rect">
            <a:avLst/>
          </a:prstGeom>
        </p:spPr>
        <p:txBody>
          <a:bodyPr wrap="square">
            <a:spAutoFit/>
          </a:bodyPr>
          <a:lstStyle/>
          <a:p>
            <a:r>
              <a:rPr lang="en-US" sz="3600" b="1" dirty="0"/>
              <a:t>Generally</a:t>
            </a:r>
            <a:r>
              <a:rPr lang="en-US" sz="3600" dirty="0"/>
              <a:t>, Marketing is understood to mean the sale and purchase of goods and services but it is wrong to understand it so. The term marketing is very wide. It does not mean only the sale and purchase of goods and services</a:t>
            </a:r>
            <a:r>
              <a:rPr lang="en-US" sz="3600" dirty="0" smtClean="0"/>
              <a:t>.</a:t>
            </a:r>
          </a:p>
          <a:p>
            <a:endParaRPr lang="en-US" sz="3600" dirty="0"/>
          </a:p>
          <a:p>
            <a:r>
              <a:rPr lang="en-US" sz="3600" dirty="0"/>
              <a:t>It means the entire process of satisfying the needs of consumers. It starts with the discovery of needs and wants of the consumers and it continues till these needs and wants are satisfied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a:r>
              <a:rPr lang="en-US" sz="3600" dirty="0"/>
              <a:t>Product Orientation Concept of </a:t>
            </a:r>
            <a:r>
              <a:rPr lang="en-US" sz="3600" dirty="0" smtClean="0"/>
              <a:t>Marketing</a:t>
            </a:r>
          </a:p>
          <a:p>
            <a:pPr algn="just"/>
            <a:endParaRPr lang="en-US" sz="3600" dirty="0"/>
          </a:p>
          <a:p>
            <a:pPr algn="just"/>
            <a:r>
              <a:rPr lang="en-US" sz="3600" dirty="0"/>
              <a:t>This is the classical </a:t>
            </a:r>
            <a:r>
              <a:rPr lang="en-US" sz="3600" dirty="0" smtClean="0"/>
              <a:t>concept </a:t>
            </a:r>
            <a:r>
              <a:rPr lang="en-US" sz="3600" dirty="0"/>
              <a:t>of marketing. </a:t>
            </a:r>
            <a:r>
              <a:rPr lang="en-US" sz="3600" b="1" dirty="0"/>
              <a:t>According to this concept</a:t>
            </a:r>
            <a:r>
              <a:rPr lang="en-US" sz="3600" dirty="0"/>
              <a:t>, marketing is a part of the production process</a:t>
            </a:r>
            <a:r>
              <a:rPr lang="en-US" sz="3600" dirty="0" smtClean="0"/>
              <a:t>.</a:t>
            </a:r>
          </a:p>
          <a:p>
            <a:pPr algn="just"/>
            <a:endParaRPr lang="en-US" sz="3600" dirty="0" smtClean="0"/>
          </a:p>
          <a:p>
            <a:pPr algn="just"/>
            <a:r>
              <a:rPr lang="en-US" sz="3600" dirty="0"/>
              <a:t>This concept is based on the assumption that the manufacturer must produce the goods and distribute them to the consumers.</a:t>
            </a:r>
            <a:br>
              <a:rPr lang="en-US" sz="3600" dirty="0"/>
            </a:b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247864"/>
          </a:xfrm>
          <a:prstGeom prst="rect">
            <a:avLst/>
          </a:prstGeom>
        </p:spPr>
        <p:txBody>
          <a:bodyPr wrap="square">
            <a:spAutoFit/>
          </a:bodyPr>
          <a:lstStyle/>
          <a:p>
            <a:r>
              <a:rPr lang="en-US" sz="8000" dirty="0"/>
              <a:t>He need not to both bother about the choice of the needs of the consumers.</a:t>
            </a:r>
          </a:p>
          <a:p>
            <a:endParaRPr lang="en-US" sz="8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555641"/>
          </a:xfrm>
          <a:prstGeom prst="rect">
            <a:avLst/>
          </a:prstGeom>
        </p:spPr>
        <p:txBody>
          <a:bodyPr wrap="square">
            <a:spAutoFit/>
          </a:bodyPr>
          <a:lstStyle/>
          <a:p>
            <a:pPr algn="just"/>
            <a:r>
              <a:rPr lang="en-US" sz="2800" u="sng" dirty="0" smtClean="0"/>
              <a:t>Some important definitions of this concept are as follows.</a:t>
            </a:r>
            <a:endParaRPr lang="en-US" sz="2800" dirty="0" smtClean="0"/>
          </a:p>
          <a:p>
            <a:pPr algn="just"/>
            <a:r>
              <a:rPr lang="en-US" sz="2800" dirty="0" smtClean="0"/>
              <a:t>Marketing is the performance of business activities that direct the flow of goods and services from the procedure to consumer or user</a:t>
            </a:r>
            <a:r>
              <a:rPr lang="en-US" sz="2800" dirty="0" smtClean="0"/>
              <a:t>.</a:t>
            </a:r>
          </a:p>
          <a:p>
            <a:pPr algn="just"/>
            <a:endParaRPr lang="en-US" sz="2800" dirty="0" smtClean="0"/>
          </a:p>
          <a:p>
            <a:pPr algn="just"/>
            <a:r>
              <a:rPr lang="en-US" sz="2800" dirty="0" smtClean="0"/>
              <a:t>The definition of marketing confines marketing to sell and purchase only. It does not include any allied </a:t>
            </a:r>
            <a:r>
              <a:rPr lang="en-US" sz="2800" dirty="0" smtClean="0"/>
              <a:t>activity </a:t>
            </a:r>
            <a:r>
              <a:rPr lang="en-US" sz="2800" dirty="0" smtClean="0"/>
              <a:t>of marketing such as transportation, and storage, financing, insurance, risk bearing, etc</a:t>
            </a:r>
            <a:r>
              <a:rPr lang="en-US" sz="2800" dirty="0" smtClean="0"/>
              <a:t>.</a:t>
            </a:r>
          </a:p>
          <a:p>
            <a:pPr algn="just"/>
            <a:endParaRPr lang="en-US" sz="2800" dirty="0" smtClean="0"/>
          </a:p>
          <a:p>
            <a:pPr algn="just"/>
            <a:r>
              <a:rPr lang="en-US" sz="2800" dirty="0" smtClean="0"/>
              <a:t>This new or Product Orientation concept of marketing stresses upon Product only. It does not consider the choice, needs, wants, or behavior of consumers. According to this concept, marketing is only the physical distribution of goods and services from producer to consumer.</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5078313"/>
          </a:xfrm>
          <a:prstGeom prst="rect">
            <a:avLst/>
          </a:prstGeom>
        </p:spPr>
        <p:txBody>
          <a:bodyPr wrap="square">
            <a:spAutoFit/>
          </a:bodyPr>
          <a:lstStyle/>
          <a:p>
            <a:r>
              <a:rPr lang="en-US" sz="3600" b="1" dirty="0"/>
              <a:t>Therefore</a:t>
            </a:r>
            <a:r>
              <a:rPr lang="en-US" sz="3600" dirty="0"/>
              <a:t>, this concept is known as </a:t>
            </a:r>
            <a:r>
              <a:rPr lang="en-US" sz="3600" dirty="0">
                <a:hlinkClick r:id="rId2"/>
              </a:rPr>
              <a:t>product oriented concept of marketing</a:t>
            </a:r>
            <a:r>
              <a:rPr lang="en-US" sz="3600" dirty="0"/>
              <a:t>. This concept is not a practical concept nowadays because it does not include many important activities which are necessary for the success of marketing</a:t>
            </a:r>
            <a:r>
              <a:rPr lang="en-US" sz="3600" dirty="0" smtClean="0"/>
              <a:t>.</a:t>
            </a:r>
          </a:p>
          <a:p>
            <a:endParaRPr lang="en-US" sz="3600" dirty="0"/>
          </a:p>
          <a:p>
            <a:r>
              <a:rPr lang="en-US" sz="3600" dirty="0"/>
              <a:t>This concept assumes that marketing begins only when the goods have been produced and it ends with the goods have been </a:t>
            </a:r>
            <a:r>
              <a:rPr lang="en-US" sz="3600" dirty="0" smtClean="0"/>
              <a:t>sold</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pPr algn="just"/>
            <a:r>
              <a:rPr lang="en-US" sz="2400" dirty="0"/>
              <a:t>Characteristics of Product Orientation Concept of Marketing</a:t>
            </a:r>
          </a:p>
          <a:p>
            <a:pPr algn="just"/>
            <a:r>
              <a:rPr lang="en-US" sz="2400" i="1" dirty="0"/>
              <a:t>Man characteristics of Product Orientation concept of marketing as follows</a:t>
            </a:r>
            <a:r>
              <a:rPr lang="en-US" sz="2400" i="1" dirty="0" smtClean="0"/>
              <a:t>:</a:t>
            </a:r>
          </a:p>
          <a:p>
            <a:pPr algn="just"/>
            <a:endParaRPr lang="en-US" sz="2400" dirty="0"/>
          </a:p>
          <a:p>
            <a:pPr algn="just"/>
            <a:r>
              <a:rPr lang="en-US" sz="2400" dirty="0"/>
              <a:t>It stresses upon production</a:t>
            </a:r>
            <a:r>
              <a:rPr lang="en-US" sz="2400" dirty="0" smtClean="0"/>
              <a:t>.</a:t>
            </a:r>
          </a:p>
          <a:p>
            <a:pPr algn="just"/>
            <a:endParaRPr lang="en-US" sz="2400" dirty="0"/>
          </a:p>
          <a:p>
            <a:pPr algn="just"/>
            <a:r>
              <a:rPr lang="en-US" sz="2400" dirty="0"/>
              <a:t>It assumes that marketing is only the physical distribution of goods and services from producer to consumer</a:t>
            </a:r>
            <a:r>
              <a:rPr lang="en-US" sz="2400" dirty="0" smtClean="0"/>
              <a:t>.</a:t>
            </a:r>
          </a:p>
          <a:p>
            <a:pPr algn="just"/>
            <a:endParaRPr lang="en-US" sz="2400" dirty="0"/>
          </a:p>
          <a:p>
            <a:pPr algn="just"/>
            <a:r>
              <a:rPr lang="en-US" sz="2400" dirty="0"/>
              <a:t>It assumes that marketing starts after the goods have been produced and it ends after the good has been sold</a:t>
            </a:r>
            <a:r>
              <a:rPr lang="en-US" sz="2400" dirty="0" smtClean="0"/>
              <a:t>.</a:t>
            </a:r>
          </a:p>
          <a:p>
            <a:pPr algn="just"/>
            <a:endParaRPr lang="en-US" sz="2400" dirty="0"/>
          </a:p>
          <a:p>
            <a:pPr algn="just"/>
            <a:r>
              <a:rPr lang="en-US" sz="2400" dirty="0"/>
              <a:t>It does not provide for any allied activity of marketing such as transportation, and warehousing, insurance, financing, etc</a:t>
            </a:r>
            <a:r>
              <a:rPr lang="en-US" sz="2400" dirty="0" smtClean="0"/>
              <a:t>.</a:t>
            </a:r>
          </a:p>
          <a:p>
            <a:pPr algn="just"/>
            <a:endParaRPr lang="en-US" sz="2400" dirty="0"/>
          </a:p>
          <a:p>
            <a:pPr algn="just"/>
            <a:r>
              <a:rPr lang="en-US" sz="2400" dirty="0"/>
              <a:t>According to this Product Orientation, the ultimate </a:t>
            </a:r>
            <a:r>
              <a:rPr lang="en-US" sz="2400" dirty="0">
                <a:hlinkClick r:id="rId2"/>
              </a:rPr>
              <a:t>object of marketing</a:t>
            </a:r>
            <a:r>
              <a:rPr lang="en-US" sz="2400" dirty="0"/>
              <a:t> is to maximize profits by maximizing sales.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ctr"/>
            <a:r>
              <a:rPr lang="en-US" sz="6600" dirty="0"/>
              <a:t>Consumer Orientation Concept of </a:t>
            </a:r>
            <a:r>
              <a:rPr lang="en-US" sz="6600" dirty="0" smtClean="0"/>
              <a:t>Marketing</a:t>
            </a:r>
          </a:p>
          <a:p>
            <a:pPr algn="ctr"/>
            <a:endParaRPr lang="en-US" sz="6600" dirty="0"/>
          </a:p>
          <a:p>
            <a:pPr algn="ctr"/>
            <a:r>
              <a:rPr lang="en-US" sz="6600" dirty="0"/>
              <a:t>The new concept of marketing is a consumer orientation concept.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5632311"/>
          </a:xfrm>
          <a:prstGeom prst="rect">
            <a:avLst/>
          </a:prstGeom>
        </p:spPr>
        <p:txBody>
          <a:bodyPr wrap="square">
            <a:spAutoFit/>
          </a:bodyPr>
          <a:lstStyle/>
          <a:p>
            <a:pPr algn="just"/>
            <a:r>
              <a:rPr lang="en-US" sz="3600" dirty="0"/>
              <a:t>This concept is based on the assumption that a business and industrial enterprise can achieve its objective of maximizing the profits only when it considers the needs and wants of its consumers and it tries for the satisfaction of these needs and wants</a:t>
            </a:r>
            <a:r>
              <a:rPr lang="en-US" sz="3600" dirty="0" smtClean="0"/>
              <a:t>.</a:t>
            </a:r>
          </a:p>
          <a:p>
            <a:pPr algn="just"/>
            <a:endParaRPr lang="en-US" sz="3600" dirty="0"/>
          </a:p>
          <a:p>
            <a:pPr algn="just"/>
            <a:r>
              <a:rPr lang="en-US" sz="3600" b="1" dirty="0"/>
              <a:t>Therefore</a:t>
            </a:r>
            <a:r>
              <a:rPr lang="en-US" sz="3600" dirty="0"/>
              <a:t>, according to this concept, marketing starts with the discovery of needs and wants of consumers and ends with the satisfaction of these needs and wants.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TotalTime>
  <Words>1050</Words>
  <Application>Microsoft Office PowerPoint</Application>
  <PresentationFormat>On-screen Show (4:3)</PresentationFormat>
  <Paragraphs>159</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Equity</vt:lpstr>
      <vt:lpstr>Product Orientation and Consumer Orientation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Orientation and Consumer Orientation </dc:title>
  <dc:creator>Ashutosh</dc:creator>
  <cp:lastModifiedBy>Ashutosh</cp:lastModifiedBy>
  <cp:revision>7</cp:revision>
  <dcterms:created xsi:type="dcterms:W3CDTF">2020-05-10T07:18:24Z</dcterms:created>
  <dcterms:modified xsi:type="dcterms:W3CDTF">2020-05-12T08:44:36Z</dcterms:modified>
</cp:coreProperties>
</file>