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1DFDA2E-D1E4-407F-8C60-41F3A7C71807}"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08CE04-8797-488B-944F-21DC30FA6AF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DFDA2E-D1E4-407F-8C60-41F3A7C71807}"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8CE04-8797-488B-944F-21DC30FA6AF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DFDA2E-D1E4-407F-8C60-41F3A7C71807}"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8CE04-8797-488B-944F-21DC30FA6AF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1DFDA2E-D1E4-407F-8C60-41F3A7C71807}"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8CE04-8797-488B-944F-21DC30FA6AF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1DFDA2E-D1E4-407F-8C60-41F3A7C71807}"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08CE04-8797-488B-944F-21DC30FA6AF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1DFDA2E-D1E4-407F-8C60-41F3A7C71807}"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8CE04-8797-488B-944F-21DC30FA6AF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1DFDA2E-D1E4-407F-8C60-41F3A7C71807}"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08CE04-8797-488B-944F-21DC30FA6AF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1DFDA2E-D1E4-407F-8C60-41F3A7C71807}"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08CE04-8797-488B-944F-21DC30FA6AF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DFDA2E-D1E4-407F-8C60-41F3A7C71807}"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08CE04-8797-488B-944F-21DC30FA6AF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1DFDA2E-D1E4-407F-8C60-41F3A7C71807}"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8CE04-8797-488B-944F-21DC30FA6AF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1DFDA2E-D1E4-407F-8C60-41F3A7C71807}"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08CE04-8797-488B-944F-21DC30FA6AF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1DFDA2E-D1E4-407F-8C60-41F3A7C71807}"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08CE04-8797-488B-944F-21DC30FA6AF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17526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0"/>
            <a:ext cx="7772400" cy="1295400"/>
          </a:xfrm>
        </p:spPr>
        <p:txBody>
          <a:bodyPr>
            <a:normAutofit fontScale="90000"/>
          </a:bodyPr>
          <a:lstStyle/>
          <a:p>
            <a:r>
              <a:rPr lang="en-US" b="1" dirty="0"/>
              <a:t>Factors Affecting Choice of Distribution Channel</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6001643"/>
          </a:xfrm>
          <a:prstGeom prst="rect">
            <a:avLst/>
          </a:prstGeom>
        </p:spPr>
        <p:txBody>
          <a:bodyPr wrap="square">
            <a:spAutoFit/>
          </a:bodyPr>
          <a:lstStyle/>
          <a:p>
            <a:pPr fontAlgn="base"/>
            <a:endParaRPr lang="en-US" sz="3200" b="1" dirty="0" smtClean="0"/>
          </a:p>
          <a:p>
            <a:pPr fontAlgn="base"/>
            <a:r>
              <a:rPr lang="en-US" sz="3200" b="1" dirty="0" smtClean="0"/>
              <a:t>b</a:t>
            </a:r>
            <a:r>
              <a:rPr lang="en-US" sz="3200" b="1" dirty="0"/>
              <a:t>. Nature of the Product:</a:t>
            </a:r>
            <a:endParaRPr lang="en-US" sz="3200" dirty="0"/>
          </a:p>
          <a:p>
            <a:pPr fontAlgn="base"/>
            <a:r>
              <a:rPr lang="en-US" sz="3200" dirty="0"/>
              <a:t>Consumer goods are purchased by a larger number of people, in smaller quantities and more frequently. Therefore such goods require longer channels of distribution which have a wide range. The presence of retailers is a must. Industrial goods on the other hand are purchased in larger quantities by a smaller number of purchasers and less frequently. Moreover the industrial goods purchaser is well informed, knowledgeable and rational. Such goods require shorter channels of distribution.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305800" cy="6001643"/>
          </a:xfrm>
          <a:prstGeom prst="rect">
            <a:avLst/>
          </a:prstGeom>
        </p:spPr>
        <p:txBody>
          <a:bodyPr wrap="square">
            <a:spAutoFit/>
          </a:bodyPr>
          <a:lstStyle/>
          <a:p>
            <a:pPr fontAlgn="base"/>
            <a:r>
              <a:rPr lang="en-US" sz="3200" b="1" dirty="0"/>
              <a:t>c. Technicality:</a:t>
            </a:r>
            <a:endParaRPr lang="en-US" sz="3200" dirty="0"/>
          </a:p>
          <a:p>
            <a:pPr fontAlgn="base"/>
            <a:r>
              <a:rPr lang="en-US" sz="3200" dirty="0"/>
              <a:t>Some products are highly technical in nature such as computer hardware and software, medical diagnostic equipments etc. Such goods require a high amount of technical support which can be provided only by the manufacturer. </a:t>
            </a:r>
            <a:endParaRPr lang="en-US" sz="3200" dirty="0" smtClean="0"/>
          </a:p>
          <a:p>
            <a:pPr fontAlgn="base"/>
            <a:endParaRPr lang="en-US" sz="3200" dirty="0" smtClean="0"/>
          </a:p>
          <a:p>
            <a:pPr fontAlgn="base"/>
            <a:r>
              <a:rPr lang="en-US" sz="3200" dirty="0" smtClean="0"/>
              <a:t>Therefore</a:t>
            </a:r>
            <a:r>
              <a:rPr lang="en-US" sz="3200" dirty="0"/>
              <a:t>, such goods are best distributed by manufacturers’ salesmen. Goods which do not require such technical support, for example-ready-to-wear garments can be distributed by longer channels of distribution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4832092"/>
          </a:xfrm>
          <a:prstGeom prst="rect">
            <a:avLst/>
          </a:prstGeom>
        </p:spPr>
        <p:txBody>
          <a:bodyPr wrap="square">
            <a:spAutoFit/>
          </a:bodyPr>
          <a:lstStyle/>
          <a:p>
            <a:pPr fontAlgn="base"/>
            <a:endParaRPr lang="en-US" sz="4400" b="1" dirty="0" smtClean="0"/>
          </a:p>
          <a:p>
            <a:pPr fontAlgn="base"/>
            <a:r>
              <a:rPr lang="en-US" sz="4400" b="1" dirty="0" smtClean="0"/>
              <a:t>d</a:t>
            </a:r>
            <a:r>
              <a:rPr lang="en-US" sz="4400" b="1" dirty="0"/>
              <a:t>. Seasonality:</a:t>
            </a:r>
            <a:endParaRPr lang="en-US" sz="4400" dirty="0"/>
          </a:p>
          <a:p>
            <a:pPr fontAlgn="base"/>
            <a:r>
              <a:rPr lang="en-US" sz="4400" dirty="0"/>
              <a:t>Some goods have a seasonal nature either in terms of production (agricultural goods), or consumption (woolen goods) and such goods require different types of distribution channels.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153400" cy="5509200"/>
          </a:xfrm>
          <a:prstGeom prst="rect">
            <a:avLst/>
          </a:prstGeom>
        </p:spPr>
        <p:txBody>
          <a:bodyPr wrap="square">
            <a:spAutoFit/>
          </a:bodyPr>
          <a:lstStyle/>
          <a:p>
            <a:pPr fontAlgn="base"/>
            <a:r>
              <a:rPr lang="en-US" sz="4400" b="1" dirty="0"/>
              <a:t>e. Variety Offered:</a:t>
            </a:r>
            <a:endParaRPr lang="en-US" sz="4400" dirty="0"/>
          </a:p>
          <a:p>
            <a:pPr fontAlgn="base"/>
            <a:r>
              <a:rPr lang="en-US" sz="4400" dirty="0"/>
              <a:t>If a manufacturer has a wide range of goods, he can opt for direct distribution of the goods since a large number of products are available. </a:t>
            </a:r>
            <a:endParaRPr lang="en-US" sz="4400" dirty="0" smtClean="0"/>
          </a:p>
          <a:p>
            <a:pPr fontAlgn="base"/>
            <a:r>
              <a:rPr lang="en-US" sz="4400" dirty="0" smtClean="0"/>
              <a:t>If </a:t>
            </a:r>
            <a:r>
              <a:rPr lang="en-US" sz="4400" dirty="0"/>
              <a:t>a manufacturer has very few products, he has to distribute them through long channels of distribution.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016758"/>
          </a:xfrm>
          <a:prstGeom prst="rect">
            <a:avLst/>
          </a:prstGeom>
        </p:spPr>
        <p:txBody>
          <a:bodyPr wrap="square">
            <a:spAutoFit/>
          </a:bodyPr>
          <a:lstStyle/>
          <a:p>
            <a:pPr fontAlgn="base"/>
            <a:r>
              <a:rPr lang="en-US" sz="4000" b="1" dirty="0"/>
              <a:t>f. Unit Value:</a:t>
            </a:r>
            <a:endParaRPr lang="en-US" sz="4000" dirty="0"/>
          </a:p>
          <a:p>
            <a:pPr fontAlgn="base"/>
            <a:r>
              <a:rPr lang="en-US" sz="4000" dirty="0"/>
              <a:t>Products of high unit value suit shorter channels of distribution or even direct marketing, </a:t>
            </a:r>
            <a:endParaRPr lang="en-US" sz="4000" dirty="0" smtClean="0"/>
          </a:p>
          <a:p>
            <a:pPr fontAlgn="base"/>
            <a:endParaRPr lang="en-US" sz="4000" dirty="0" smtClean="0"/>
          </a:p>
          <a:p>
            <a:pPr fontAlgn="base"/>
            <a:r>
              <a:rPr lang="en-US" sz="4000" dirty="0" smtClean="0"/>
              <a:t>but </a:t>
            </a:r>
            <a:r>
              <a:rPr lang="en-US" sz="4000" dirty="0"/>
              <a:t>products of low unit value which are mass consumed require longer channels of distribution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016758"/>
          </a:xfrm>
          <a:prstGeom prst="rect">
            <a:avLst/>
          </a:prstGeom>
        </p:spPr>
        <p:txBody>
          <a:bodyPr wrap="square">
            <a:spAutoFit/>
          </a:bodyPr>
          <a:lstStyle/>
          <a:p>
            <a:pPr fontAlgn="base"/>
            <a:r>
              <a:rPr lang="en-US" sz="4000" b="1" dirty="0"/>
              <a:t>3. Company Factors:</a:t>
            </a:r>
          </a:p>
          <a:p>
            <a:pPr fontAlgn="base"/>
            <a:r>
              <a:rPr lang="en-US" sz="4000" dirty="0"/>
              <a:t>A company has to look within and understand itself while choosing a channel of distribution. It has to understand its requirements, strengths and weaknesses</a:t>
            </a:r>
            <a:r>
              <a:rPr lang="en-US" sz="4000" dirty="0" smtClean="0"/>
              <a:t>.</a:t>
            </a:r>
          </a:p>
          <a:p>
            <a:pPr fontAlgn="base"/>
            <a:endParaRPr lang="en-US" sz="4000" dirty="0"/>
          </a:p>
          <a:p>
            <a:pPr fontAlgn="base"/>
            <a:r>
              <a:rPr lang="en-US" sz="4000" b="1" dirty="0"/>
              <a:t>The following specific factors have to be understood:</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5632311"/>
          </a:xfrm>
          <a:prstGeom prst="rect">
            <a:avLst/>
          </a:prstGeom>
        </p:spPr>
        <p:txBody>
          <a:bodyPr wrap="square">
            <a:spAutoFit/>
          </a:bodyPr>
          <a:lstStyle/>
          <a:p>
            <a:pPr fontAlgn="base"/>
            <a:r>
              <a:rPr lang="en-US" sz="2400" b="1" dirty="0"/>
              <a:t>a. Company’s Financial Strength:</a:t>
            </a:r>
            <a:endParaRPr lang="en-US" sz="2400" dirty="0"/>
          </a:p>
          <a:p>
            <a:pPr fontAlgn="base"/>
            <a:r>
              <a:rPr lang="en-US" sz="2400" dirty="0"/>
              <a:t>A financially strong company can design its own channel of distribution because of its financial strength. It can negotiate with people and establish an altogether new channel of distribution. A company which is not financially strong has to settle down for existing channels of distribution because establishing a new channel of distribution requires huge amounts of money</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b="1" dirty="0"/>
              <a:t>b. The Extent of Control Desired:</a:t>
            </a:r>
            <a:endParaRPr lang="en-US" sz="2400" dirty="0"/>
          </a:p>
          <a:p>
            <a:pPr fontAlgn="base"/>
            <a:r>
              <a:rPr lang="en-US" sz="2400" dirty="0"/>
              <a:t>Control desired in this context means the ability of the company to exercise control over the channels of distribution in matters like resale price maintenance, territory restrictions etc. Longer the channel, lesser will be the control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262979"/>
          </a:xfrm>
          <a:prstGeom prst="rect">
            <a:avLst/>
          </a:prstGeom>
        </p:spPr>
        <p:txBody>
          <a:bodyPr wrap="square">
            <a:spAutoFit/>
          </a:bodyPr>
          <a:lstStyle/>
          <a:p>
            <a:pPr fontAlgn="base"/>
            <a:r>
              <a:rPr lang="en-US" sz="2800" b="1" dirty="0"/>
              <a:t>c. Reputation of the Company:</a:t>
            </a:r>
            <a:endParaRPr lang="en-US" sz="2800" dirty="0"/>
          </a:p>
          <a:p>
            <a:pPr fontAlgn="base"/>
            <a:r>
              <a:rPr lang="en-US" sz="2800" dirty="0"/>
              <a:t>A well-established company with a strong reputation will find it easy to have longer channels of distribution. This is because channel intermediaries are generally willing and enthusiastic to be associated with strong companies</a:t>
            </a:r>
            <a:r>
              <a:rPr lang="en-US" sz="2800" dirty="0" smtClean="0"/>
              <a:t>.</a:t>
            </a:r>
          </a:p>
          <a:p>
            <a:pPr fontAlgn="base"/>
            <a:endParaRPr lang="en-US" sz="2800" dirty="0" smtClean="0"/>
          </a:p>
          <a:p>
            <a:pPr fontAlgn="base"/>
            <a:endParaRPr lang="en-US" sz="2800" dirty="0"/>
          </a:p>
          <a:p>
            <a:pPr fontAlgn="base"/>
            <a:r>
              <a:rPr lang="en-US" sz="2800" b="1" dirty="0"/>
              <a:t>d. Company’s Marketing Policies:</a:t>
            </a:r>
            <a:endParaRPr lang="en-US" sz="2800" dirty="0"/>
          </a:p>
          <a:p>
            <a:pPr fontAlgn="base"/>
            <a:r>
              <a:rPr lang="en-US" sz="2800" dirty="0"/>
              <a:t>Every company will have policies regarding marketing and these policies will also lay down norms relating to channels of distribution and these policies will also have a strong influence on the choice of channels of distribution.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632311"/>
          </a:xfrm>
          <a:prstGeom prst="rect">
            <a:avLst/>
          </a:prstGeom>
        </p:spPr>
        <p:txBody>
          <a:bodyPr wrap="square">
            <a:spAutoFit/>
          </a:bodyPr>
          <a:lstStyle/>
          <a:p>
            <a:pPr fontAlgn="base"/>
            <a:r>
              <a:rPr lang="en-US" sz="4000" b="1" dirty="0"/>
              <a:t>e. Past Experience</a:t>
            </a:r>
            <a:r>
              <a:rPr lang="en-US" sz="4000" b="1" dirty="0" smtClean="0"/>
              <a:t>:</a:t>
            </a:r>
          </a:p>
          <a:p>
            <a:pPr fontAlgn="base"/>
            <a:endParaRPr lang="en-US" sz="4000" dirty="0"/>
          </a:p>
          <a:p>
            <a:pPr fontAlgn="base"/>
            <a:r>
              <a:rPr lang="en-US" sz="4000" dirty="0"/>
              <a:t>An established company will already have well established channels of distribution. The company will also have experience in matters of dealing with such channels of distribution. A company should consider such past experience while deciding the channels of distribution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509200"/>
          </a:xfrm>
          <a:prstGeom prst="rect">
            <a:avLst/>
          </a:prstGeom>
        </p:spPr>
        <p:txBody>
          <a:bodyPr wrap="square">
            <a:spAutoFit/>
          </a:bodyPr>
          <a:lstStyle/>
          <a:p>
            <a:pPr fontAlgn="base"/>
            <a:r>
              <a:rPr lang="en-US" sz="4400" b="1" dirty="0"/>
              <a:t>4. Channel Related Factors:</a:t>
            </a:r>
          </a:p>
          <a:p>
            <a:pPr fontAlgn="base"/>
            <a:r>
              <a:rPr lang="en-US" sz="4400" dirty="0"/>
              <a:t>The channels of distribution choosing should be appropriate from the view point of the company. These channels must be examined and then a proper choice must be made.</a:t>
            </a:r>
          </a:p>
          <a:p>
            <a:pPr fontAlgn="base"/>
            <a:r>
              <a:rPr lang="en-US" sz="4400" b="1" dirty="0"/>
              <a:t>The following factors of the channel must be considered:</a:t>
            </a:r>
            <a:endParaRPr 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524315"/>
          </a:xfrm>
          <a:prstGeom prst="rect">
            <a:avLst/>
          </a:prstGeom>
        </p:spPr>
        <p:txBody>
          <a:bodyPr wrap="square">
            <a:spAutoFit/>
          </a:bodyPr>
          <a:lstStyle/>
          <a:p>
            <a:pPr algn="ctr" fontAlgn="base"/>
            <a:endParaRPr lang="en-US" sz="7200" b="1" dirty="0" smtClean="0"/>
          </a:p>
          <a:p>
            <a:pPr algn="ctr" fontAlgn="base"/>
            <a:endParaRPr lang="en-US" sz="7200" b="1" dirty="0" smtClean="0"/>
          </a:p>
          <a:p>
            <a:pPr algn="ctr" fontAlgn="base"/>
            <a:r>
              <a:rPr lang="en-US" sz="7200" b="1" dirty="0" smtClean="0"/>
              <a:t>1</a:t>
            </a:r>
            <a:r>
              <a:rPr lang="en-US" sz="7200" b="1" dirty="0"/>
              <a:t>. Market Related Factors: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5016758"/>
          </a:xfrm>
          <a:prstGeom prst="rect">
            <a:avLst/>
          </a:prstGeom>
        </p:spPr>
        <p:txBody>
          <a:bodyPr wrap="square">
            <a:spAutoFit/>
          </a:bodyPr>
          <a:lstStyle/>
          <a:p>
            <a:pPr fontAlgn="base"/>
            <a:r>
              <a:rPr lang="en-US" sz="3200" b="1" dirty="0"/>
              <a:t>a. The Ability of the Channels:</a:t>
            </a:r>
            <a:endParaRPr lang="en-US" sz="3200" dirty="0"/>
          </a:p>
          <a:p>
            <a:pPr fontAlgn="base"/>
            <a:r>
              <a:rPr lang="en-US" sz="3200" dirty="0"/>
              <a:t>Well established and strong channels have the ability to distribute goods effectively over a wide area. </a:t>
            </a:r>
            <a:endParaRPr lang="en-US" sz="3200" dirty="0" smtClean="0"/>
          </a:p>
          <a:p>
            <a:pPr fontAlgn="base"/>
            <a:endParaRPr lang="en-US" sz="3200" dirty="0" smtClean="0"/>
          </a:p>
          <a:p>
            <a:pPr fontAlgn="base"/>
            <a:r>
              <a:rPr lang="en-US" sz="3200" dirty="0" smtClean="0"/>
              <a:t>They </a:t>
            </a:r>
            <a:r>
              <a:rPr lang="en-US" sz="3200" dirty="0"/>
              <a:t>can promote and sell even unknown products. Newly established channels of distribution however cannot do these. </a:t>
            </a:r>
            <a:endParaRPr lang="en-US" sz="3200" dirty="0" smtClean="0"/>
          </a:p>
          <a:p>
            <a:pPr fontAlgn="base"/>
            <a:endParaRPr lang="en-US" sz="3200" dirty="0" smtClean="0"/>
          </a:p>
          <a:p>
            <a:pPr fontAlgn="base"/>
            <a:r>
              <a:rPr lang="en-US" sz="3200" dirty="0" smtClean="0"/>
              <a:t>Therefore </a:t>
            </a:r>
            <a:r>
              <a:rPr lang="en-US" sz="3200" dirty="0"/>
              <a:t>a company has to consider the ability of the channels before deciding on the channels of distribution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6001643"/>
          </a:xfrm>
          <a:prstGeom prst="rect">
            <a:avLst/>
          </a:prstGeom>
        </p:spPr>
        <p:txBody>
          <a:bodyPr wrap="square">
            <a:spAutoFit/>
          </a:bodyPr>
          <a:lstStyle/>
          <a:p>
            <a:pPr fontAlgn="base"/>
            <a:r>
              <a:rPr lang="en-US" sz="3200" b="1" dirty="0"/>
              <a:t>b. The Financial Strength of the Channels:</a:t>
            </a:r>
            <a:endParaRPr lang="en-US" sz="3200" dirty="0"/>
          </a:p>
          <a:p>
            <a:pPr fontAlgn="base"/>
            <a:r>
              <a:rPr lang="en-US" sz="3200" dirty="0"/>
              <a:t>Financially strong channels of distribution can distribute the goods well and also finance the manufacturers directly or indirectly. </a:t>
            </a:r>
            <a:endParaRPr lang="en-US" sz="3200" dirty="0" smtClean="0"/>
          </a:p>
          <a:p>
            <a:pPr fontAlgn="base"/>
            <a:endParaRPr lang="en-US" sz="3200" dirty="0" smtClean="0"/>
          </a:p>
          <a:p>
            <a:pPr fontAlgn="base"/>
            <a:r>
              <a:rPr lang="en-US" sz="3200" dirty="0" smtClean="0"/>
              <a:t>They </a:t>
            </a:r>
            <a:r>
              <a:rPr lang="en-US" sz="3200" dirty="0"/>
              <a:t>can lift the goods from the manufacturers by paying cash immediately which indirectly amounts to financing the manufacturers. </a:t>
            </a:r>
            <a:endParaRPr lang="en-US" sz="3200" dirty="0" smtClean="0"/>
          </a:p>
          <a:p>
            <a:pPr fontAlgn="base"/>
            <a:endParaRPr lang="en-US" sz="3200" dirty="0" smtClean="0"/>
          </a:p>
          <a:p>
            <a:pPr fontAlgn="base"/>
            <a:r>
              <a:rPr lang="en-US" sz="3200" dirty="0" smtClean="0"/>
              <a:t>Therefore</a:t>
            </a:r>
            <a:r>
              <a:rPr lang="en-US" sz="3200" dirty="0"/>
              <a:t>, such financial ability is also a factor that must be considered by a company regarding choice of channel of distribution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05800" cy="5509200"/>
          </a:xfrm>
          <a:prstGeom prst="rect">
            <a:avLst/>
          </a:prstGeom>
        </p:spPr>
        <p:txBody>
          <a:bodyPr wrap="square">
            <a:spAutoFit/>
          </a:bodyPr>
          <a:lstStyle/>
          <a:p>
            <a:pPr fontAlgn="base"/>
            <a:r>
              <a:rPr lang="en-US" sz="3200" b="1" dirty="0"/>
              <a:t>c. Ability to Provide after Sales Service</a:t>
            </a:r>
            <a:r>
              <a:rPr lang="en-US" sz="3200" b="1" dirty="0" smtClean="0"/>
              <a:t>:</a:t>
            </a:r>
          </a:p>
          <a:p>
            <a:pPr fontAlgn="base"/>
            <a:endParaRPr lang="en-US" sz="3200" dirty="0"/>
          </a:p>
          <a:p>
            <a:pPr fontAlgn="base"/>
            <a:r>
              <a:rPr lang="en-US" sz="3200" dirty="0"/>
              <a:t>Some products require a long term after sales service. In such a case it should be decided as to who has to provide the after sales service whether the manufacturer or a member of the channel of distribution. </a:t>
            </a:r>
            <a:endParaRPr lang="en-US" sz="3200" dirty="0" smtClean="0"/>
          </a:p>
          <a:p>
            <a:pPr fontAlgn="base"/>
            <a:endParaRPr lang="en-US" sz="3200" dirty="0" smtClean="0"/>
          </a:p>
          <a:p>
            <a:pPr fontAlgn="base"/>
            <a:r>
              <a:rPr lang="en-US" sz="3200" dirty="0" smtClean="0"/>
              <a:t>In </a:t>
            </a:r>
            <a:r>
              <a:rPr lang="en-US" sz="3200" dirty="0"/>
              <a:t>such a case a company has to look into the ability of the channels of distribution to provide effective after sales service in a sustained manner.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382000" cy="5632311"/>
          </a:xfrm>
          <a:prstGeom prst="rect">
            <a:avLst/>
          </a:prstGeom>
        </p:spPr>
        <p:txBody>
          <a:bodyPr wrap="square">
            <a:spAutoFit/>
          </a:bodyPr>
          <a:lstStyle/>
          <a:p>
            <a:pPr fontAlgn="base"/>
            <a:r>
              <a:rPr lang="en-US" sz="3600" b="1" dirty="0"/>
              <a:t>5. Environmental Factors:</a:t>
            </a:r>
          </a:p>
          <a:p>
            <a:pPr fontAlgn="base"/>
            <a:r>
              <a:rPr lang="en-US" sz="3600" dirty="0"/>
              <a:t>A company’s channel choice depends on certain environmental factors. Environment in this context means the environment within which the company, the channels of distribution, the customers etc. are present</a:t>
            </a:r>
            <a:r>
              <a:rPr lang="en-US" sz="3600" dirty="0" smtClean="0"/>
              <a:t>.</a:t>
            </a:r>
          </a:p>
          <a:p>
            <a:pPr fontAlgn="base"/>
            <a:endParaRPr lang="en-US" sz="3600" dirty="0"/>
          </a:p>
          <a:p>
            <a:pPr fontAlgn="base"/>
            <a:r>
              <a:rPr lang="en-US" sz="3600" b="1" dirty="0"/>
              <a:t>The following are certain environmental factors which must be considered while deciding channels of distribution:</a:t>
            </a:r>
            <a:endParaRPr lang="en-US" sz="3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fontAlgn="base"/>
            <a:r>
              <a:rPr lang="en-US" sz="3600" b="1" dirty="0"/>
              <a:t>a. Economic Situation:</a:t>
            </a:r>
            <a:endParaRPr lang="en-US" sz="3600" dirty="0"/>
          </a:p>
          <a:p>
            <a:pPr fontAlgn="base"/>
            <a:r>
              <a:rPr lang="en-US" sz="3600" dirty="0"/>
              <a:t>The prevailing economic situation in the country affects all the economic activities. Therefore, a company has to be aware of the prevailing economic conditions. </a:t>
            </a:r>
            <a:endParaRPr lang="en-US" sz="3600" dirty="0" smtClean="0"/>
          </a:p>
          <a:p>
            <a:pPr fontAlgn="base"/>
            <a:endParaRPr lang="en-US" sz="3600" dirty="0" smtClean="0"/>
          </a:p>
          <a:p>
            <a:pPr fontAlgn="base"/>
            <a:r>
              <a:rPr lang="en-US" sz="3600" dirty="0" smtClean="0"/>
              <a:t>During </a:t>
            </a:r>
            <a:r>
              <a:rPr lang="en-US" sz="3600" dirty="0"/>
              <a:t>an economic boom, the sales of all the products will naturally good and channels of distribution will be more than willing to take up distribution of products</a:t>
            </a:r>
            <a:r>
              <a:rPr lang="en-US" sz="3600" dirty="0" smtClean="0"/>
              <a:t>.</a:t>
            </a:r>
            <a:endParaRPr lang="en-US" sz="3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5016758"/>
          </a:xfrm>
          <a:prstGeom prst="rect">
            <a:avLst/>
          </a:prstGeom>
        </p:spPr>
        <p:txBody>
          <a:bodyPr wrap="square">
            <a:spAutoFit/>
          </a:bodyPr>
          <a:lstStyle/>
          <a:p>
            <a:pPr fontAlgn="base"/>
            <a:r>
              <a:rPr lang="en-US" sz="4000" dirty="0" smtClean="0"/>
              <a:t>During a recessionary period, the general sales come down as a result of h which channels of distribution become reluctant to take up distribution. </a:t>
            </a:r>
            <a:endParaRPr lang="en-US" sz="4000" dirty="0" smtClean="0"/>
          </a:p>
          <a:p>
            <a:pPr fontAlgn="base"/>
            <a:endParaRPr lang="en-US" sz="4000" dirty="0" smtClean="0"/>
          </a:p>
          <a:p>
            <a:pPr fontAlgn="base"/>
            <a:r>
              <a:rPr lang="en-US" sz="4000" dirty="0" smtClean="0"/>
              <a:t>These </a:t>
            </a:r>
            <a:r>
              <a:rPr lang="en-US" sz="4000" dirty="0" smtClean="0"/>
              <a:t>are the factors to be considered by a company while deciding on a channel of distribution</a:t>
            </a:r>
            <a:endParaRPr lang="en-US" sz="4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001643"/>
          </a:xfrm>
          <a:prstGeom prst="rect">
            <a:avLst/>
          </a:prstGeom>
        </p:spPr>
        <p:txBody>
          <a:bodyPr wrap="square">
            <a:spAutoFit/>
          </a:bodyPr>
          <a:lstStyle/>
          <a:p>
            <a:pPr fontAlgn="base"/>
            <a:r>
              <a:rPr lang="en-US" sz="3200" b="1" dirty="0"/>
              <a:t>b. Legal Factors:</a:t>
            </a:r>
            <a:endParaRPr lang="en-US" sz="3200" dirty="0"/>
          </a:p>
          <a:p>
            <a:pPr fontAlgn="base"/>
            <a:r>
              <a:rPr lang="en-US" sz="3200" dirty="0"/>
              <a:t>A company is free to decide about its channels of distribution as long as its activities are legal. There are certain legal factors however which must be considered while deciding channels of distribution and arrangements with them. </a:t>
            </a:r>
            <a:endParaRPr lang="en-US" sz="3200" dirty="0" smtClean="0"/>
          </a:p>
          <a:p>
            <a:pPr fontAlgn="base"/>
            <a:endParaRPr lang="en-US" sz="3200" dirty="0" smtClean="0"/>
          </a:p>
          <a:p>
            <a:pPr fontAlgn="base"/>
            <a:r>
              <a:rPr lang="en-US" sz="3200" dirty="0" smtClean="0"/>
              <a:t>Certain </a:t>
            </a:r>
            <a:r>
              <a:rPr lang="en-US" sz="3200" dirty="0"/>
              <a:t>types of arrangements with the channels of distribution in the form of sole distributorship and in the cases of certain essential commodities may be objectionable under law. Therefore, such legal factors are to be considered.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458200" cy="6001643"/>
          </a:xfrm>
          <a:prstGeom prst="rect">
            <a:avLst/>
          </a:prstGeom>
        </p:spPr>
        <p:txBody>
          <a:bodyPr wrap="square">
            <a:spAutoFit/>
          </a:bodyPr>
          <a:lstStyle/>
          <a:p>
            <a:pPr fontAlgn="base"/>
            <a:r>
              <a:rPr lang="en-US" sz="3200" b="1" dirty="0"/>
              <a:t>c. Fiscal Structure</a:t>
            </a:r>
            <a:r>
              <a:rPr lang="en-US" sz="3200" b="1" dirty="0" smtClean="0"/>
              <a:t>:</a:t>
            </a:r>
          </a:p>
          <a:p>
            <a:pPr fontAlgn="base"/>
            <a:endParaRPr lang="en-US" sz="3200" dirty="0"/>
          </a:p>
          <a:p>
            <a:pPr fontAlgn="base"/>
            <a:r>
              <a:rPr lang="en-US" sz="3200" dirty="0"/>
              <a:t>Fiscal structure in this context refers to certain indirect taxes levied by the state governments on products. </a:t>
            </a:r>
            <a:endParaRPr lang="en-US" sz="3200" dirty="0" smtClean="0"/>
          </a:p>
          <a:p>
            <a:pPr fontAlgn="base"/>
            <a:endParaRPr lang="en-US" sz="3200" dirty="0" smtClean="0"/>
          </a:p>
          <a:p>
            <a:pPr fontAlgn="base"/>
            <a:r>
              <a:rPr lang="en-US" sz="3200" dirty="0" smtClean="0"/>
              <a:t>There </a:t>
            </a:r>
            <a:r>
              <a:rPr lang="en-US" sz="3200" dirty="0"/>
              <a:t>is no uniformity in this matter and clarity is absent in certain cases. </a:t>
            </a:r>
            <a:endParaRPr lang="en-US" sz="3200" dirty="0" smtClean="0"/>
          </a:p>
          <a:p>
            <a:pPr fontAlgn="base"/>
            <a:endParaRPr lang="en-US" sz="3200" dirty="0" smtClean="0"/>
          </a:p>
          <a:p>
            <a:pPr fontAlgn="base"/>
            <a:r>
              <a:rPr lang="en-US" sz="3200" dirty="0" smtClean="0"/>
              <a:t>Therefore</a:t>
            </a:r>
            <a:r>
              <a:rPr lang="en-US" sz="3200" dirty="0"/>
              <a:t>, such matters must also be considered while deciding on, channels of distribution.</a:t>
            </a:r>
          </a:p>
          <a:p>
            <a:r>
              <a:rPr lang="en-US" sz="3200" dirty="0" smtClean="0"/>
              <a:t/>
            </a:r>
            <a:br>
              <a:rPr lang="en-US" sz="3200" dirty="0" smtClean="0"/>
            </a:b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5632311"/>
          </a:xfrm>
          <a:prstGeom prst="rect">
            <a:avLst/>
          </a:prstGeom>
        </p:spPr>
        <p:txBody>
          <a:bodyPr wrap="square">
            <a:spAutoFit/>
          </a:bodyPr>
          <a:lstStyle/>
          <a:p>
            <a:pPr fontAlgn="base"/>
            <a:r>
              <a:rPr lang="en-US" sz="4000" dirty="0"/>
              <a:t>Since the channels of distribution operate in the market. The market related factors are very important. There are several forces in the market which dictate the choice of channels of distribution</a:t>
            </a:r>
            <a:r>
              <a:rPr lang="en-US" sz="4000" dirty="0" smtClean="0"/>
              <a:t>.</a:t>
            </a:r>
          </a:p>
          <a:p>
            <a:pPr fontAlgn="base"/>
            <a:endParaRPr lang="en-US" sz="4000" dirty="0" smtClean="0"/>
          </a:p>
          <a:p>
            <a:pPr fontAlgn="base"/>
            <a:endParaRPr lang="en-US" sz="4000" dirty="0"/>
          </a:p>
          <a:p>
            <a:pPr fontAlgn="base"/>
            <a:r>
              <a:rPr lang="en-US" sz="4000" b="1" dirty="0"/>
              <a:t>The following are the market related factors to be considered:</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016758"/>
          </a:xfrm>
          <a:prstGeom prst="rect">
            <a:avLst/>
          </a:prstGeom>
        </p:spPr>
        <p:txBody>
          <a:bodyPr wrap="square">
            <a:spAutoFit/>
          </a:bodyPr>
          <a:lstStyle/>
          <a:p>
            <a:pPr marL="342900" indent="-342900" fontAlgn="base">
              <a:buAutoNum type="alphaLcPeriod"/>
            </a:pPr>
            <a:r>
              <a:rPr lang="en-US" sz="4000" b="1" dirty="0" smtClean="0"/>
              <a:t>Customers:</a:t>
            </a:r>
          </a:p>
          <a:p>
            <a:pPr marL="342900" indent="-342900" fontAlgn="base">
              <a:buAutoNum type="alphaLcPeriod"/>
            </a:pPr>
            <a:endParaRPr lang="en-US" sz="4000" dirty="0"/>
          </a:p>
          <a:p>
            <a:pPr fontAlgn="base"/>
            <a:r>
              <a:rPr lang="en-US" sz="4000" dirty="0"/>
              <a:t>The ultimate purpose of any channel of distribution is to distribute the goods to the customers. Therefore the requirements and the nature of the customers should be considered while deciding the channel of distribution.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458200" cy="6001643"/>
          </a:xfrm>
          <a:prstGeom prst="rect">
            <a:avLst/>
          </a:prstGeom>
        </p:spPr>
        <p:txBody>
          <a:bodyPr wrap="square">
            <a:spAutoFit/>
          </a:bodyPr>
          <a:lstStyle/>
          <a:p>
            <a:r>
              <a:rPr lang="en-US" sz="3200" dirty="0"/>
              <a:t>If the customers are widely scattered the channels must be in a position to reach them out effectively. This requires appropriate channels but if the customers are not widely scattered smaller channels would be sufficient</a:t>
            </a:r>
            <a:r>
              <a:rPr lang="en-US" sz="3200" dirty="0" smtClean="0"/>
              <a:t>.</a:t>
            </a:r>
          </a:p>
          <a:p>
            <a:endParaRPr lang="en-US" sz="3200" dirty="0" smtClean="0"/>
          </a:p>
          <a:p>
            <a:r>
              <a:rPr lang="en-US" sz="3200" dirty="0" smtClean="0"/>
              <a:t> </a:t>
            </a:r>
            <a:r>
              <a:rPr lang="en-US" sz="3200" dirty="0"/>
              <a:t>If the customers are very large in number such as individuals, very wide channels of distribution will be necessary, but if the customers are small in number and purchase in large quantities such as the industrial purchasers, small channels or even direct distribution will be sufficient.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6186309"/>
          </a:xfrm>
          <a:prstGeom prst="rect">
            <a:avLst/>
          </a:prstGeom>
        </p:spPr>
        <p:txBody>
          <a:bodyPr wrap="square">
            <a:spAutoFit/>
          </a:bodyPr>
          <a:lstStyle/>
          <a:p>
            <a:pPr algn="just" fontAlgn="base"/>
            <a:r>
              <a:rPr lang="en-US" sz="3600" b="1" dirty="0"/>
              <a:t>b. Competition:</a:t>
            </a:r>
            <a:endParaRPr lang="en-US" sz="3600" dirty="0"/>
          </a:p>
          <a:p>
            <a:pPr algn="just" fontAlgn="base"/>
            <a:r>
              <a:rPr lang="en-US" sz="3600" dirty="0"/>
              <a:t>One has to consider the channels of distribution arranged by the competitors. This choice represents the wisdom and experience of the competitors. It also means that the competitors have been successful in using such channels over the long run. A company can adopt such channels of distribution if found suitable to itself. Unless there are compelling reasons, a company should not try to change the pattern of distribution as compared with that of the competition.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5509200"/>
          </a:xfrm>
          <a:prstGeom prst="rect">
            <a:avLst/>
          </a:prstGeom>
        </p:spPr>
        <p:txBody>
          <a:bodyPr wrap="square">
            <a:spAutoFit/>
          </a:bodyPr>
          <a:lstStyle/>
          <a:p>
            <a:pPr fontAlgn="base"/>
            <a:r>
              <a:rPr lang="en-US" sz="4400" b="1" dirty="0"/>
              <a:t>c. Existing Channels of Distribution:</a:t>
            </a:r>
            <a:endParaRPr lang="en-US" sz="4400" dirty="0"/>
          </a:p>
          <a:p>
            <a:pPr fontAlgn="base"/>
            <a:r>
              <a:rPr lang="en-US" sz="4400" dirty="0"/>
              <a:t>One has to make study of the existing channels of distribution. The functions performed by these channels, their strengths and weaknesses, their suitability and such other factors affect the choice of channels.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632311"/>
          </a:xfrm>
          <a:prstGeom prst="rect">
            <a:avLst/>
          </a:prstGeom>
        </p:spPr>
        <p:txBody>
          <a:bodyPr wrap="square">
            <a:spAutoFit/>
          </a:bodyPr>
          <a:lstStyle/>
          <a:p>
            <a:pPr fontAlgn="base"/>
            <a:r>
              <a:rPr lang="en-US" sz="4000" b="1" dirty="0"/>
              <a:t>2. Product Factors:</a:t>
            </a:r>
          </a:p>
          <a:p>
            <a:pPr fontAlgn="base"/>
            <a:r>
              <a:rPr lang="en-US" sz="4000" dirty="0"/>
              <a:t>Since it is the product which is to be distributed, the product characteristics also have to be analyzed while choosing a channel of distribution. Different products are different in nature and this nature of the products requires different types of channels.</a:t>
            </a:r>
          </a:p>
          <a:p>
            <a:pPr fontAlgn="base"/>
            <a:r>
              <a:rPr lang="en-US" sz="4000" b="1" dirty="0"/>
              <a:t>The following product factors have to be considered:</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6247864"/>
          </a:xfrm>
          <a:prstGeom prst="rect">
            <a:avLst/>
          </a:prstGeom>
        </p:spPr>
        <p:txBody>
          <a:bodyPr wrap="square">
            <a:spAutoFit/>
          </a:bodyPr>
          <a:lstStyle/>
          <a:p>
            <a:pPr fontAlgn="base"/>
            <a:r>
              <a:rPr lang="en-US" sz="4000" b="1" dirty="0"/>
              <a:t>a. </a:t>
            </a:r>
            <a:r>
              <a:rPr lang="en-US" sz="4000" b="1" dirty="0" err="1"/>
              <a:t>Perishability</a:t>
            </a:r>
            <a:r>
              <a:rPr lang="en-US" sz="4000" b="1" dirty="0"/>
              <a:t>:</a:t>
            </a:r>
            <a:endParaRPr lang="en-US" sz="4000" dirty="0"/>
          </a:p>
          <a:p>
            <a:pPr fontAlgn="base"/>
            <a:r>
              <a:rPr lang="en-US" sz="4000" dirty="0"/>
              <a:t>If the products are highly perishable, the channel must be short or even direct marketing would be suitable. </a:t>
            </a:r>
            <a:endParaRPr lang="en-US" sz="4000" dirty="0" smtClean="0"/>
          </a:p>
          <a:p>
            <a:pPr fontAlgn="base"/>
            <a:endParaRPr lang="en-US" sz="4000" dirty="0" smtClean="0"/>
          </a:p>
          <a:p>
            <a:pPr fontAlgn="base"/>
            <a:r>
              <a:rPr lang="en-US" sz="4000" dirty="0" smtClean="0"/>
              <a:t>This </a:t>
            </a:r>
            <a:r>
              <a:rPr lang="en-US" sz="4000" dirty="0"/>
              <a:t>is because long channels of distribution with a large number of intermediaries delay the distribution of goods. Products like milk, flowers etc. require very fast distribution.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72</TotalTime>
  <Words>1548</Words>
  <Application>Microsoft Office PowerPoint</Application>
  <PresentationFormat>On-screen Show (4:3)</PresentationFormat>
  <Paragraphs>117</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Equity</vt:lpstr>
      <vt:lpstr>Factors Affecting Choice of Distribution Channel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Affecting Choice of Distribution Channel </dc:title>
  <dc:creator>Ashutosh</dc:creator>
  <cp:lastModifiedBy>Ashutosh</cp:lastModifiedBy>
  <cp:revision>7</cp:revision>
  <dcterms:created xsi:type="dcterms:W3CDTF">2020-04-21T05:28:44Z</dcterms:created>
  <dcterms:modified xsi:type="dcterms:W3CDTF">2020-04-21T16:48:43Z</dcterms:modified>
</cp:coreProperties>
</file>